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5" r:id="rId2"/>
    <p:sldId id="330" r:id="rId3"/>
    <p:sldId id="304" r:id="rId4"/>
    <p:sldId id="299" r:id="rId5"/>
    <p:sldId id="315" r:id="rId6"/>
    <p:sldId id="298" r:id="rId7"/>
    <p:sldId id="316" r:id="rId8"/>
    <p:sldId id="332" r:id="rId9"/>
    <p:sldId id="333" r:id="rId10"/>
    <p:sldId id="306" r:id="rId11"/>
    <p:sldId id="317" r:id="rId12"/>
    <p:sldId id="334" r:id="rId13"/>
    <p:sldId id="307" r:id="rId14"/>
    <p:sldId id="318" r:id="rId15"/>
    <p:sldId id="335" r:id="rId16"/>
    <p:sldId id="336" r:id="rId17"/>
    <p:sldId id="337" r:id="rId18"/>
    <p:sldId id="339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21">
          <p15:clr>
            <a:srgbClr val="A4A3A4"/>
          </p15:clr>
        </p15:guide>
        <p15:guide id="2" pos="249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d Hamid, Nor Hashidah" initials="AHN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835"/>
    <a:srgbClr val="427673"/>
    <a:srgbClr val="367071"/>
    <a:srgbClr val="265F60"/>
    <a:srgbClr val="73B73B"/>
    <a:srgbClr val="F3F3F3"/>
    <a:srgbClr val="000000"/>
    <a:srgbClr val="1D0902"/>
    <a:srgbClr val="324F1A"/>
    <a:srgbClr val="62CA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41" autoAdjust="0"/>
    <p:restoredTop sz="52220" autoAdjust="0"/>
  </p:normalViewPr>
  <p:slideViewPr>
    <p:cSldViewPr>
      <p:cViewPr varScale="1">
        <p:scale>
          <a:sx n="88" d="100"/>
          <a:sy n="88" d="100"/>
        </p:scale>
        <p:origin x="-1880" y="-104"/>
      </p:cViewPr>
      <p:guideLst>
        <p:guide orient="horz" pos="1921"/>
        <p:guide pos="24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5895" cy="7589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5-21T15:45:28.440" idx="1">
    <p:pos x="10" y="10"/>
    <p:text>Maybe move to the last slide.</p:text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79DDFD9-225F-4AB5-8BF5-81E5F1EC2566}" type="datetimeFigureOut">
              <a:rPr lang="en-US" smtClean="0"/>
              <a:t>8/28/15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F740EC6-C5D4-4152-B57A-63D651494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91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56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07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31774" lvl="1" indent="-465887"/>
            <a:endParaRPr lang="en-US" dirty="0" smtClean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53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2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63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887" indent="-465887"/>
            <a:endParaRPr lang="en-US" dirty="0" smtClean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40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2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23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2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887" indent="-465887"/>
            <a:endParaRPr lang="en-US" dirty="0" smtClean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40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64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78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3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43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84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02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2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2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GI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929040" y="0"/>
            <a:ext cx="2732219" cy="3035800"/>
          </a:xfrm>
          <a:prstGeom prst="rect">
            <a:avLst/>
          </a:prstGeom>
          <a:solidFill>
            <a:srgbClr val="1D0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 rot="-2700000">
            <a:off x="1070373" y="-128507"/>
            <a:ext cx="2611479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300" dirty="0" smtClean="0">
                <a:solidFill>
                  <a:srgbClr val="62CAC7"/>
                </a:solidFill>
                <a:latin typeface="Georgia" panose="02040502050405020303" pitchFamily="18" charset="0"/>
              </a:rPr>
              <a:t>G</a:t>
            </a:r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10" y="2894501"/>
            <a:ext cx="4877435" cy="2128293"/>
          </a:xfrm>
        </p:spPr>
        <p:txBody>
          <a:bodyPr anchor="t">
            <a:normAutofit/>
          </a:bodyPr>
          <a:lstStyle>
            <a:lvl1pPr algn="l">
              <a:defRPr sz="3200" cap="all" baseline="0">
                <a:solidFill>
                  <a:schemeClr val="bg1"/>
                </a:solidFill>
                <a:latin typeface="Myriad Web Pro" panose="020B05030304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80709" y="5046490"/>
            <a:ext cx="4877435" cy="887045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50849" y="6009430"/>
            <a:ext cx="8007295" cy="71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Supporting accreditation</a:t>
            </a:r>
            <a:r>
              <a:rPr lang="en-US" sz="1200" baseline="0" dirty="0" smtClean="0">
                <a:solidFill>
                  <a:schemeClr val="bg1"/>
                </a:solidFill>
              </a:rPr>
              <a:t> readiness, performance, and quality improvement of Iowa’s local health departments</a:t>
            </a:r>
          </a:p>
          <a:p>
            <a:pPr algn="l">
              <a:lnSpc>
                <a:spcPct val="114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Copyright © 2015 Gaining Ground Iowa.  All rights reserved.</a:t>
            </a:r>
          </a:p>
          <a:p>
            <a:pPr algn="ctr"/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29040" y="2303690"/>
            <a:ext cx="2732219" cy="745835"/>
          </a:xfrm>
          <a:prstGeom prst="rect">
            <a:avLst/>
          </a:prstGeom>
          <a:solidFill>
            <a:srgbClr val="1D0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77145" y="2399156"/>
            <a:ext cx="2419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pc="0" dirty="0" smtClean="0">
                <a:solidFill>
                  <a:srgbClr val="62CAC7"/>
                </a:solidFill>
                <a:latin typeface="Georgia" panose="02040502050405020303" pitchFamily="18" charset="0"/>
              </a:rPr>
              <a:t>Gaining</a:t>
            </a:r>
            <a:r>
              <a:rPr lang="en-US" sz="1600" spc="0" baseline="0" dirty="0" smtClean="0">
                <a:solidFill>
                  <a:srgbClr val="62CAC7"/>
                </a:solidFill>
                <a:latin typeface="Georgia" panose="02040502050405020303" pitchFamily="18" charset="0"/>
              </a:rPr>
              <a:t> Ground Iowa</a:t>
            </a:r>
            <a:endParaRPr lang="en-US" sz="1600" spc="0" dirty="0">
              <a:solidFill>
                <a:srgbClr val="62CAC7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704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GI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929040" y="0"/>
            <a:ext cx="2732219" cy="3035800"/>
          </a:xfrm>
          <a:prstGeom prst="rect">
            <a:avLst/>
          </a:prstGeom>
          <a:solidFill>
            <a:srgbClr val="1D0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 rot="-2700000">
            <a:off x="1139469" y="-693755"/>
            <a:ext cx="1866593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300" dirty="0" smtClean="0">
                <a:solidFill>
                  <a:srgbClr val="62CAC7"/>
                </a:solidFill>
                <a:latin typeface="Georgia" panose="02040502050405020303" pitchFamily="18" charset="0"/>
              </a:rPr>
              <a:t>5</a:t>
            </a:r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10" y="2894501"/>
            <a:ext cx="4877435" cy="2128293"/>
          </a:xfrm>
        </p:spPr>
        <p:txBody>
          <a:bodyPr anchor="t">
            <a:normAutofit/>
          </a:bodyPr>
          <a:lstStyle>
            <a:lvl1pPr algn="l">
              <a:defRPr sz="3200" cap="all" baseline="0">
                <a:solidFill>
                  <a:schemeClr val="bg1"/>
                </a:solidFill>
                <a:latin typeface="Myriad Web Pro" panose="020B05030304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80709" y="5046490"/>
            <a:ext cx="4877435" cy="887045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929040" y="2303690"/>
            <a:ext cx="2732219" cy="745835"/>
          </a:xfrm>
          <a:prstGeom prst="rect">
            <a:avLst/>
          </a:prstGeom>
          <a:solidFill>
            <a:srgbClr val="1D0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77145" y="2399156"/>
            <a:ext cx="2419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pc="0" dirty="0" smtClean="0">
                <a:solidFill>
                  <a:srgbClr val="62CAC7"/>
                </a:solidFill>
                <a:latin typeface="Georgia" panose="02040502050405020303" pitchFamily="18" charset="0"/>
              </a:rPr>
              <a:t>Domain</a:t>
            </a:r>
            <a:endParaRPr lang="en-US" sz="1600" spc="0" dirty="0">
              <a:solidFill>
                <a:srgbClr val="62CAC7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411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GI Sub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324F1A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50" y="3201315"/>
            <a:ext cx="7589500" cy="1142085"/>
          </a:xfrm>
          <a:noFill/>
        </p:spPr>
        <p:txBody>
          <a:bodyPr>
            <a:normAutofit/>
          </a:bodyPr>
          <a:lstStyle>
            <a:lvl1pPr marL="0" indent="0" algn="l">
              <a:defRPr sz="2400" cap="all" baseline="0">
                <a:solidFill>
                  <a:schemeClr val="bg1"/>
                </a:solidFill>
                <a:latin typeface="Myriad Web Pro" panose="020B05030304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706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GI Sub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471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GI Bullet Lis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306105" y="446245"/>
            <a:ext cx="640080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932675"/>
            <a:ext cx="9144000" cy="806505"/>
          </a:xfrm>
          <a:prstGeom prst="rect">
            <a:avLst/>
          </a:prstGeom>
          <a:solidFill>
            <a:srgbClr val="324F1A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766" y="855865"/>
            <a:ext cx="6299284" cy="950975"/>
          </a:xfrm>
        </p:spPr>
        <p:txBody>
          <a:bodyPr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  <a:latin typeface="Myriad Web Pro" panose="020B05030304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650835" y="1815075"/>
            <a:ext cx="5943600" cy="5029200"/>
          </a:xfrm>
        </p:spPr>
        <p:txBody>
          <a:bodyPr>
            <a:normAutofit/>
          </a:bodyPr>
          <a:lstStyle>
            <a:lvl1pPr marL="347663" indent="-347663" defTabSz="685800">
              <a:buClr>
                <a:srgbClr val="73B73B"/>
              </a:buClr>
              <a:buSzPct val="85000"/>
              <a:buFont typeface="Wingdings" panose="05000000000000000000" pitchFamily="2" charset="2"/>
              <a:buChar char=""/>
              <a:tabLst/>
              <a:defRPr sz="2000" baseline="0">
                <a:solidFill>
                  <a:srgbClr val="1D0902"/>
                </a:solidFill>
              </a:defRPr>
            </a:lvl1pPr>
            <a:lvl2pPr marL="685800" indent="-338138">
              <a:buClr>
                <a:srgbClr val="73B73B"/>
              </a:buClr>
              <a:buSzPct val="85000"/>
              <a:buFont typeface="Wingdings" panose="05000000000000000000" pitchFamily="2" charset="2"/>
              <a:buChar char=""/>
              <a:defRPr sz="1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Click to edit Master styles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1784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GI Tab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73670" y="469095"/>
            <a:ext cx="8233235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932675"/>
            <a:ext cx="9144000" cy="806505"/>
          </a:xfrm>
          <a:prstGeom prst="rect">
            <a:avLst/>
          </a:prstGeom>
          <a:solidFill>
            <a:srgbClr val="324F1A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25460" y="855865"/>
            <a:ext cx="7968975" cy="950975"/>
          </a:xfrm>
        </p:spPr>
        <p:txBody>
          <a:bodyPr>
            <a:normAutofit/>
          </a:bodyPr>
          <a:lstStyle>
            <a:lvl1pPr algn="l">
              <a:defRPr sz="2800" cap="none" baseline="0">
                <a:solidFill>
                  <a:schemeClr val="bg1"/>
                </a:solidFill>
                <a:latin typeface="Myriad Web Pro" panose="020B05030304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33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es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306105" y="446245"/>
            <a:ext cx="640080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250480"/>
            <a:ext cx="9144000" cy="806505"/>
          </a:xfrm>
          <a:prstGeom prst="rect">
            <a:avLst/>
          </a:prstGeom>
          <a:solidFill>
            <a:srgbClr val="324F1A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565" y="5174585"/>
            <a:ext cx="7893081" cy="950975"/>
          </a:xfrm>
        </p:spPr>
        <p:txBody>
          <a:bodyPr>
            <a:normAutofit/>
          </a:bodyPr>
          <a:lstStyle>
            <a:lvl1pPr algn="ctr">
              <a:defRPr sz="1800" cap="none" baseline="0">
                <a:solidFill>
                  <a:schemeClr val="bg1"/>
                </a:solidFill>
                <a:latin typeface="Myriad Web Pro" panose="020B05030304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728560" y="92446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67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 short bullet li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306105" y="446245"/>
            <a:ext cx="640080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8300" y="3201315"/>
            <a:ext cx="9162300" cy="806505"/>
          </a:xfrm>
          <a:prstGeom prst="rect">
            <a:avLst/>
          </a:prstGeom>
          <a:solidFill>
            <a:srgbClr val="324F1A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2929" y="6356350"/>
            <a:ext cx="422455" cy="365125"/>
          </a:xfrm>
        </p:spPr>
        <p:txBody>
          <a:bodyPr/>
          <a:lstStyle/>
          <a:p>
            <a:fld id="{9B1E9854-2858-4647-89A4-F89CC3779BC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8730" y="3201315"/>
            <a:ext cx="6108175" cy="806505"/>
          </a:xfrm>
        </p:spPr>
        <p:txBody>
          <a:bodyPr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  <a:latin typeface="Myriad Web Pro" panose="020B05030304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2622495" y="4184900"/>
            <a:ext cx="5768020" cy="2659095"/>
          </a:xfrm>
        </p:spPr>
        <p:txBody>
          <a:bodyPr>
            <a:normAutofit/>
          </a:bodyPr>
          <a:lstStyle>
            <a:lvl1pPr marL="347663" indent="-347663" defTabSz="685800">
              <a:buClr>
                <a:srgbClr val="73B73B"/>
              </a:buClr>
              <a:buSzPct val="85000"/>
              <a:buFont typeface="Wingdings" panose="05000000000000000000" pitchFamily="2" charset="2"/>
              <a:buChar char=""/>
              <a:tabLst/>
              <a:defRPr sz="1800" baseline="0">
                <a:solidFill>
                  <a:srgbClr val="1D0902"/>
                </a:solidFill>
              </a:defRPr>
            </a:lvl1pPr>
            <a:lvl2pPr marL="685800" indent="-338138">
              <a:buClr>
                <a:srgbClr val="73B73B"/>
              </a:buClr>
              <a:buSzPct val="85000"/>
              <a:buFont typeface="Wingdings" panose="05000000000000000000" pitchFamily="2" charset="2"/>
              <a:buChar char=""/>
              <a:defRPr sz="1600">
                <a:solidFill>
                  <a:srgbClr val="1D0902"/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Click to edit Master styles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7766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GI Special Lis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7880" y="2170785"/>
            <a:ext cx="2995590" cy="950975"/>
          </a:xfrm>
        </p:spPr>
        <p:txBody>
          <a:bodyPr>
            <a:normAutofit/>
          </a:bodyPr>
          <a:lstStyle>
            <a:lvl1pPr algn="ctr">
              <a:defRPr sz="2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Enter list heading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72449" y="686692"/>
            <a:ext cx="4570196" cy="6171307"/>
          </a:xfrm>
        </p:spPr>
        <p:txBody>
          <a:bodyPr>
            <a:normAutofit/>
          </a:bodyPr>
          <a:lstStyle>
            <a:lvl1pPr marL="347663" indent="-347663" defTabSz="685800">
              <a:buClr>
                <a:srgbClr val="73B73B"/>
              </a:buClr>
              <a:buSzPct val="85000"/>
              <a:buFont typeface="Wingdings" panose="05000000000000000000" pitchFamily="2" charset="2"/>
              <a:buChar char=""/>
              <a:tabLst/>
              <a:defRPr sz="1800" baseline="0">
                <a:solidFill>
                  <a:srgbClr val="1D0902"/>
                </a:solidFill>
              </a:defRPr>
            </a:lvl1pPr>
            <a:lvl2pPr marL="685800" indent="-338138">
              <a:buClr>
                <a:srgbClr val="73B73B"/>
              </a:buClr>
              <a:buSzPct val="85000"/>
              <a:buFont typeface="Wingdings" panose="05000000000000000000" pitchFamily="2" charset="2"/>
              <a:buChar char=""/>
              <a:defRPr sz="1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Click to edit Master styles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8708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35454-F4A4-4EE2-A6A7-4070167E0E05}" type="datetimeFigureOut">
              <a:rPr lang="en-US" smtClean="0"/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E9854-2858-4647-89A4-F89CC377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5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49" r:id="rId3"/>
    <p:sldLayoutId id="2147483670" r:id="rId4"/>
    <p:sldLayoutId id="2147483650" r:id="rId5"/>
    <p:sldLayoutId id="2147483668" r:id="rId6"/>
    <p:sldLayoutId id="2147483666" r:id="rId7"/>
    <p:sldLayoutId id="2147483667" r:id="rId8"/>
    <p:sldLayoutId id="2147483660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Governance</a:t>
            </a:r>
            <a:endParaRPr lang="en-US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Ron </a:t>
            </a:r>
            <a:r>
              <a:rPr lang="en-US" dirty="0" err="1" smtClean="0"/>
              <a:t>Eckoff</a:t>
            </a:r>
            <a:endParaRPr lang="en-US" dirty="0"/>
          </a:p>
        </p:txBody>
      </p:sp>
      <p:pic>
        <p:nvPicPr>
          <p:cNvPr id="2" name="Picture 1" descr="Screen Shot 2015-07-29 at 10.30.2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40" y="165515"/>
            <a:ext cx="2723262" cy="273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84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Standard 12.2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728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</a:t>
            </a:r>
            <a:r>
              <a:rPr lang="en-US" dirty="0" smtClean="0"/>
              <a:t>12.2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“Provide information to the governing </a:t>
            </a:r>
            <a:r>
              <a:rPr lang="en-US" sz="2400" dirty="0" smtClean="0"/>
              <a:t>entity regarding </a:t>
            </a:r>
            <a:r>
              <a:rPr lang="en-US" sz="2400" dirty="0"/>
              <a:t>public health and the </a:t>
            </a:r>
            <a:r>
              <a:rPr lang="en-US" sz="2400" dirty="0" smtClean="0"/>
              <a:t>official responsibilities </a:t>
            </a:r>
            <a:r>
              <a:rPr lang="en-US" sz="2400" dirty="0"/>
              <a:t>of the health </a:t>
            </a:r>
            <a:r>
              <a:rPr lang="en-US" sz="2400" dirty="0" smtClean="0"/>
              <a:t>department and </a:t>
            </a:r>
            <a:r>
              <a:rPr lang="en-US" sz="2400" dirty="0"/>
              <a:t>of the governing entity.”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415" y="3451262"/>
            <a:ext cx="1170562" cy="116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94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16 at 9.42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0" y="2214680"/>
            <a:ext cx="7155013" cy="4007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520" y="2670050"/>
            <a:ext cx="2301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</a:t>
            </a:r>
            <a:r>
              <a:rPr lang="en-US" dirty="0" smtClean="0"/>
              <a:t> </a:t>
            </a:r>
            <a:r>
              <a:rPr lang="en-US" sz="2400" dirty="0" smtClean="0"/>
              <a:t>12.2.1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7093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Standard 12.3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260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</a:t>
            </a:r>
            <a:r>
              <a:rPr lang="en-US" dirty="0" smtClean="0"/>
              <a:t>12.3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“Encourage the governing entity’s </a:t>
            </a:r>
            <a:r>
              <a:rPr lang="en-US" sz="2400" dirty="0" smtClean="0"/>
              <a:t>engagement in </a:t>
            </a:r>
            <a:r>
              <a:rPr lang="en-US" sz="2400" dirty="0"/>
              <a:t>the public health department’s </a:t>
            </a:r>
            <a:r>
              <a:rPr lang="en-US" sz="2400" dirty="0" smtClean="0"/>
              <a:t>overall obligations </a:t>
            </a:r>
            <a:r>
              <a:rPr lang="en-US" sz="2400" dirty="0"/>
              <a:t>and responsibilities.”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415" y="3451262"/>
            <a:ext cx="1170562" cy="11693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630" y="3450677"/>
            <a:ext cx="1170562" cy="1170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845" y="3450677"/>
            <a:ext cx="1170562" cy="117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63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16 at 9.42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0" y="2214680"/>
            <a:ext cx="7155013" cy="4007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520" y="2670050"/>
            <a:ext cx="2301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</a:t>
            </a:r>
            <a:r>
              <a:rPr lang="en-US" dirty="0" smtClean="0"/>
              <a:t> </a:t>
            </a:r>
            <a:r>
              <a:rPr lang="en-US" sz="2400" dirty="0" smtClean="0"/>
              <a:t>12.3.1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2800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16 at 9.42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0" y="2214680"/>
            <a:ext cx="7155013" cy="4007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520" y="2670050"/>
            <a:ext cx="2301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</a:t>
            </a:r>
            <a:r>
              <a:rPr lang="en-US" dirty="0" smtClean="0"/>
              <a:t> </a:t>
            </a:r>
            <a:r>
              <a:rPr lang="en-US" sz="2400" dirty="0" smtClean="0"/>
              <a:t>12.3.2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9022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16 at 9.42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0" y="2214680"/>
            <a:ext cx="7155013" cy="4007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520" y="2670050"/>
            <a:ext cx="2301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</a:t>
            </a:r>
            <a:r>
              <a:rPr lang="en-US" dirty="0" smtClean="0"/>
              <a:t> </a:t>
            </a:r>
            <a:r>
              <a:rPr lang="en-US" sz="2400" dirty="0" smtClean="0"/>
              <a:t>12.3.3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2477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Conclusion…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2686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964840" y="772675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Ron </a:t>
            </a:r>
            <a:r>
              <a:rPr lang="en-US" dirty="0" err="1" smtClean="0"/>
              <a:t>Eckoff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259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7775" y="848006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Assess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03216" y="2583796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Access to Care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2624028" y="848006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Investigate</a:t>
            </a:r>
          </a:p>
        </p:txBody>
      </p:sp>
      <p:sp>
        <p:nvSpPr>
          <p:cNvPr id="7" name="Rectangle 6"/>
          <p:cNvSpPr/>
          <p:nvPr/>
        </p:nvSpPr>
        <p:spPr>
          <a:xfrm>
            <a:off x="7081673" y="2586893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Workforce</a:t>
            </a:r>
          </a:p>
        </p:txBody>
      </p:sp>
      <p:sp>
        <p:nvSpPr>
          <p:cNvPr id="8" name="Rectangle 7"/>
          <p:cNvSpPr/>
          <p:nvPr/>
        </p:nvSpPr>
        <p:spPr>
          <a:xfrm>
            <a:off x="4850281" y="848006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Inform &amp; Educate</a:t>
            </a:r>
          </a:p>
        </p:txBody>
      </p:sp>
      <p:sp>
        <p:nvSpPr>
          <p:cNvPr id="9" name="Rectangle 8"/>
          <p:cNvSpPr/>
          <p:nvPr/>
        </p:nvSpPr>
        <p:spPr>
          <a:xfrm>
            <a:off x="397775" y="4255985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Quality Improvement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76535" y="830012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Community Engagement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30394" y="4255985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Evidence-Based Practices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7775" y="2586893"/>
            <a:ext cx="1726489" cy="1222180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Policies &amp; Plans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63013" y="4255985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Administration &amp; Management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29041" y="2586893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Public Health Laws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095631" y="4234542"/>
            <a:ext cx="1726489" cy="1222180"/>
          </a:xfrm>
          <a:prstGeom prst="rect">
            <a:avLst/>
          </a:prstGeom>
          <a:solidFill>
            <a:schemeClr val="accent6">
              <a:lumMod val="50000"/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Governance</a:t>
            </a:r>
          </a:p>
        </p:txBody>
      </p:sp>
      <p:sp>
        <p:nvSpPr>
          <p:cNvPr id="19" name="Oval 18"/>
          <p:cNvSpPr/>
          <p:nvPr/>
        </p:nvSpPr>
        <p:spPr>
          <a:xfrm>
            <a:off x="1012003" y="591582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1004935" y="2279690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1" name="Oval 20"/>
          <p:cNvSpPr/>
          <p:nvPr/>
        </p:nvSpPr>
        <p:spPr>
          <a:xfrm>
            <a:off x="1053251" y="3978118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22" name="Oval 21"/>
          <p:cNvSpPr/>
          <p:nvPr/>
        </p:nvSpPr>
        <p:spPr>
          <a:xfrm>
            <a:off x="3230776" y="591582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5449549" y="591582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7668321" y="591582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3206435" y="2327372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6" name="Oval 25"/>
          <p:cNvSpPr/>
          <p:nvPr/>
        </p:nvSpPr>
        <p:spPr>
          <a:xfrm>
            <a:off x="5425263" y="2302234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7" name="Oval 26"/>
          <p:cNvSpPr/>
          <p:nvPr/>
        </p:nvSpPr>
        <p:spPr>
          <a:xfrm>
            <a:off x="7626218" y="2277096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28" name="Oval 27"/>
          <p:cNvSpPr/>
          <p:nvPr/>
        </p:nvSpPr>
        <p:spPr>
          <a:xfrm>
            <a:off x="3152881" y="3978117"/>
            <a:ext cx="606822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10</a:t>
            </a:r>
          </a:p>
        </p:txBody>
      </p:sp>
      <p:sp>
        <p:nvSpPr>
          <p:cNvPr id="29" name="Oval 28"/>
          <p:cNvSpPr/>
          <p:nvPr/>
        </p:nvSpPr>
        <p:spPr>
          <a:xfrm>
            <a:off x="5423127" y="3978116"/>
            <a:ext cx="590878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11</a:t>
            </a:r>
          </a:p>
        </p:txBody>
      </p:sp>
      <p:sp>
        <p:nvSpPr>
          <p:cNvPr id="30" name="Oval 29"/>
          <p:cNvSpPr/>
          <p:nvPr/>
        </p:nvSpPr>
        <p:spPr>
          <a:xfrm>
            <a:off x="7626217" y="3978115"/>
            <a:ext cx="64342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207573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Connections to Other 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1.3.1  Analyze public health data to identify trends in health problems, environmental public health hazards, and social and economic factors that affect the public’s health</a:t>
            </a:r>
          </a:p>
          <a:p>
            <a:r>
              <a:rPr lang="en-US" dirty="0">
                <a:solidFill>
                  <a:schemeClr val="tx1"/>
                </a:solidFill>
              </a:rPr>
              <a:t>1.4.2  Provide and use the results of health data analysis to develop recommendations regarding public health policies, processes, programs, or interventions.</a:t>
            </a:r>
          </a:p>
          <a:p>
            <a:r>
              <a:rPr lang="en-US" dirty="0">
                <a:solidFill>
                  <a:schemeClr val="tx1"/>
                </a:solidFill>
              </a:rPr>
              <a:t>4.2.2  Engagement with the governing entity and others regarding policies and strategies.</a:t>
            </a:r>
          </a:p>
          <a:p>
            <a:r>
              <a:rPr lang="en-US" dirty="0">
                <a:solidFill>
                  <a:schemeClr val="tx1"/>
                </a:solidFill>
              </a:rPr>
              <a:t>9.1  Use a performance management system to monitor achievement of organizational objectives.</a:t>
            </a:r>
          </a:p>
          <a:p>
            <a:r>
              <a:rPr lang="en-US" dirty="0">
                <a:solidFill>
                  <a:schemeClr val="tx1"/>
                </a:solidFill>
              </a:rPr>
              <a:t>9.2  Develop and implement quality improvement processes integrated into organizational practice, programs, processes and interventions.</a:t>
            </a:r>
          </a:p>
        </p:txBody>
      </p:sp>
    </p:spTree>
    <p:extLst>
      <p:ext uri="{BB962C8B-B14F-4D97-AF65-F5344CB8AC3E}">
        <p14:creationId xmlns:p14="http://schemas.microsoft.com/office/powerpoint/2010/main" val="2895941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01355" y="2272768"/>
            <a:ext cx="2732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Standards</a:t>
            </a:r>
            <a:endParaRPr lang="en-US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3279" y="469095"/>
            <a:ext cx="1726489" cy="1222180"/>
          </a:xfrm>
          <a:prstGeom prst="rect">
            <a:avLst/>
          </a:prstGeom>
          <a:solidFill>
            <a:schemeClr val="accent6">
              <a:lumMod val="50000"/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Governance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670439" y="161892"/>
            <a:ext cx="548816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12</a:t>
            </a:r>
            <a:endParaRPr lang="en-US" sz="1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81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Standard 12.1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571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</a:t>
            </a:r>
            <a:r>
              <a:rPr lang="en-US" dirty="0" smtClean="0"/>
              <a:t>12.1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dk1"/>
                </a:solidFill>
              </a:rPr>
              <a:t>“</a:t>
            </a:r>
            <a:r>
              <a:rPr lang="en-US" sz="2400" dirty="0">
                <a:solidFill>
                  <a:schemeClr val="dk1"/>
                </a:solidFill>
              </a:rPr>
              <a:t>Maintain current operational </a:t>
            </a:r>
            <a:r>
              <a:rPr lang="en-US" sz="2400" dirty="0" smtClean="0">
                <a:solidFill>
                  <a:schemeClr val="dk1"/>
                </a:solidFill>
              </a:rPr>
              <a:t>definitions and </a:t>
            </a:r>
            <a:r>
              <a:rPr lang="en-US" sz="2400" dirty="0">
                <a:solidFill>
                  <a:schemeClr val="dk1"/>
                </a:solidFill>
              </a:rPr>
              <a:t>statements of public health roles</a:t>
            </a:r>
            <a:r>
              <a:rPr lang="en-US" sz="2400" dirty="0" smtClean="0">
                <a:solidFill>
                  <a:schemeClr val="dk1"/>
                </a:solidFill>
              </a:rPr>
              <a:t>, responsibilities</a:t>
            </a:r>
            <a:r>
              <a:rPr lang="en-US" sz="2400" dirty="0">
                <a:solidFill>
                  <a:schemeClr val="dk1"/>
                </a:solidFill>
              </a:rPr>
              <a:t>, and authorities.</a:t>
            </a:r>
            <a:r>
              <a:rPr lang="en-US" sz="2400" dirty="0" smtClean="0">
                <a:solidFill>
                  <a:schemeClr val="dk1"/>
                </a:solidFill>
              </a:rPr>
              <a:t>”</a:t>
            </a:r>
            <a:endParaRPr lang="en-US" sz="2400" dirty="0">
              <a:solidFill>
                <a:schemeClr val="dk1"/>
              </a:solidFill>
            </a:endParaRPr>
          </a:p>
          <a:p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415" y="3451262"/>
            <a:ext cx="1170562" cy="11693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630" y="3450677"/>
            <a:ext cx="1170562" cy="117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03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16 at 9.42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0" y="2214680"/>
            <a:ext cx="7155013" cy="4007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520" y="2670050"/>
            <a:ext cx="2301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</a:t>
            </a:r>
            <a:r>
              <a:rPr lang="en-US" dirty="0" smtClean="0"/>
              <a:t> </a:t>
            </a:r>
            <a:r>
              <a:rPr lang="en-US" sz="2400" dirty="0" smtClean="0"/>
              <a:t>12.1.1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8231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16 at 9.42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0" y="2214680"/>
            <a:ext cx="7155013" cy="4007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520" y="2670050"/>
            <a:ext cx="2301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</a:t>
            </a:r>
            <a:r>
              <a:rPr lang="en-US" dirty="0" smtClean="0"/>
              <a:t> </a:t>
            </a:r>
            <a:r>
              <a:rPr lang="en-US" sz="2400" dirty="0" smtClean="0"/>
              <a:t>12.1.2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8400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20391</TotalTime>
  <Words>253</Words>
  <Application>Microsoft Macintosh PowerPoint</Application>
  <PresentationFormat>On-screen Show (4:3)</PresentationFormat>
  <Paragraphs>71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Governance</vt:lpstr>
      <vt:lpstr>Bio</vt:lpstr>
      <vt:lpstr>PowerPoint Presentation</vt:lpstr>
      <vt:lpstr>Connections to Other Domains</vt:lpstr>
      <vt:lpstr>PowerPoint Presentation</vt:lpstr>
      <vt:lpstr>Standard 12.1</vt:lpstr>
      <vt:lpstr>Standard 12.1</vt:lpstr>
      <vt:lpstr>PowerPoint Presentation</vt:lpstr>
      <vt:lpstr>PowerPoint Presentation</vt:lpstr>
      <vt:lpstr>Standard 12.2</vt:lpstr>
      <vt:lpstr>Standard 12.2</vt:lpstr>
      <vt:lpstr>PowerPoint Presentation</vt:lpstr>
      <vt:lpstr>Standard 12.3</vt:lpstr>
      <vt:lpstr>Standard 12.3</vt:lpstr>
      <vt:lpstr>PowerPoint Presentation</vt:lpstr>
      <vt:lpstr>PowerPoint Presentation</vt:lpstr>
      <vt:lpstr>PowerPoint Presentation</vt:lpstr>
      <vt:lpstr>In Conclusion…</vt:lpstr>
    </vt:vector>
  </TitlesOfParts>
  <Company>College of Public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Chai, Sally H</dc:creator>
  <cp:lastModifiedBy>College of Public Health</cp:lastModifiedBy>
  <cp:revision>229</cp:revision>
  <cp:lastPrinted>2015-07-29T15:31:54Z</cp:lastPrinted>
  <dcterms:created xsi:type="dcterms:W3CDTF">2014-12-11T21:06:45Z</dcterms:created>
  <dcterms:modified xsi:type="dcterms:W3CDTF">2015-08-28T16:00:51Z</dcterms:modified>
</cp:coreProperties>
</file>