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notesSlides/notesSlide67.xml" ContentType="application/vnd.openxmlformats-officedocument.presentationml.notesSlide+xml"/>
  <Override PartName="/ppt/tags/tag68.xml" ContentType="application/vnd.openxmlformats-officedocument.presentationml.tags+xml"/>
  <Override PartName="/ppt/notesSlides/notesSlide6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9.xml" ContentType="application/vnd.openxmlformats-officedocument.presentationml.tags+xml"/>
  <Override PartName="/ppt/notesSlides/notesSlide69.xml" ContentType="application/vnd.openxmlformats-officedocument.presentationml.notesSlide+xml"/>
  <Override PartName="/ppt/tags/tag70.xml" ContentType="application/vnd.openxmlformats-officedocument.presentationml.tags+xml"/>
  <Override PartName="/ppt/notesSlides/notesSlide70.xml" ContentType="application/vnd.openxmlformats-officedocument.presentationml.notesSlide+xml"/>
  <Override PartName="/ppt/tags/tag71.xml" ContentType="application/vnd.openxmlformats-officedocument.presentationml.tags+xml"/>
  <Override PartName="/ppt/notesSlides/notesSlide71.xml" ContentType="application/vnd.openxmlformats-officedocument.presentationml.notesSlide+xml"/>
  <Override PartName="/ppt/tags/tag72.xml" ContentType="application/vnd.openxmlformats-officedocument.presentationml.tags+xml"/>
  <Override PartName="/ppt/notesSlides/notesSlide72.xml" ContentType="application/vnd.openxmlformats-officedocument.presentationml.notesSlide+xml"/>
  <Override PartName="/ppt/tags/tag73.xml" ContentType="application/vnd.openxmlformats-officedocument.presentationml.tags+xml"/>
  <Override PartName="/ppt/notesSlides/notesSlide73.xml" ContentType="application/vnd.openxmlformats-officedocument.presentationml.notesSlide+xml"/>
  <Override PartName="/ppt/tags/tag74.xml" ContentType="application/vnd.openxmlformats-officedocument.presentationml.tags+xml"/>
  <Override PartName="/ppt/notesSlides/notesSlide74.xml" ContentType="application/vnd.openxmlformats-officedocument.presentationml.notesSlide+xml"/>
  <Override PartName="/ppt/tags/tag75.xml" ContentType="application/vnd.openxmlformats-officedocument.presentationml.tags+xml"/>
  <Override PartName="/ppt/notesSlides/notesSlide75.xml" ContentType="application/vnd.openxmlformats-officedocument.presentationml.notesSlide+xml"/>
  <Override PartName="/ppt/tags/tag76.xml" ContentType="application/vnd.openxmlformats-officedocument.presentationml.tags+xml"/>
  <Override PartName="/ppt/notesSlides/notesSlide76.xml" ContentType="application/vnd.openxmlformats-officedocument.presentationml.notesSlide+xml"/>
  <Override PartName="/ppt/tags/tag77.xml" ContentType="application/vnd.openxmlformats-officedocument.presentationml.tags+xml"/>
  <Override PartName="/ppt/notesSlides/notesSlide77.xml" ContentType="application/vnd.openxmlformats-officedocument.presentationml.notesSlide+xml"/>
  <Override PartName="/ppt/tags/tag78.xml" ContentType="application/vnd.openxmlformats-officedocument.presentationml.tags+xml"/>
  <Override PartName="/ppt/notesSlides/notesSlide78.xml" ContentType="application/vnd.openxmlformats-officedocument.presentationml.notesSlide+xml"/>
  <Override PartName="/ppt/tags/tag79.xml" ContentType="application/vnd.openxmlformats-officedocument.presentationml.tags+xml"/>
  <Override PartName="/ppt/notesSlides/notesSlide79.xml" ContentType="application/vnd.openxmlformats-officedocument.presentationml.notesSlide+xml"/>
  <Override PartName="/ppt/tags/tag80.xml" ContentType="application/vnd.openxmlformats-officedocument.presentationml.tags+xml"/>
  <Override PartName="/ppt/notesSlides/notesSlide80.xml" ContentType="application/vnd.openxmlformats-officedocument.presentationml.notesSlide+xml"/>
  <Override PartName="/ppt/tags/tag81.xml" ContentType="application/vnd.openxmlformats-officedocument.presentationml.tags+xml"/>
  <Override PartName="/ppt/notesSlides/notesSlide81.xml" ContentType="application/vnd.openxmlformats-officedocument.presentationml.notesSlide+xml"/>
  <Override PartName="/ppt/tags/tag82.xml" ContentType="application/vnd.openxmlformats-officedocument.presentationml.tags+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3.xml" ContentType="application/vnd.openxmlformats-officedocument.presentationml.tags+xml"/>
  <Override PartName="/ppt/notesSlides/notesSlide83.xml" ContentType="application/vnd.openxmlformats-officedocument.presentationml.notesSlide+xml"/>
  <Override PartName="/ppt/tags/tag84.xml" ContentType="application/vnd.openxmlformats-officedocument.presentationml.tags+xml"/>
  <Override PartName="/ppt/notesSlides/notesSlide84.xml" ContentType="application/vnd.openxmlformats-officedocument.presentationml.notesSlide+xml"/>
  <Override PartName="/ppt/tags/tag85.xml" ContentType="application/vnd.openxmlformats-officedocument.presentationml.tags+xml"/>
  <Override PartName="/ppt/notesSlides/notesSlide85.xml" ContentType="application/vnd.openxmlformats-officedocument.presentationml.notesSlide+xml"/>
  <Override PartName="/ppt/tags/tag86.xml" ContentType="application/vnd.openxmlformats-officedocument.presentationml.tags+xml"/>
  <Override PartName="/ppt/notesSlides/notesSlide86.xml" ContentType="application/vnd.openxmlformats-officedocument.presentationml.notesSlide+xml"/>
  <Override PartName="/ppt/tags/tag87.xml" ContentType="application/vnd.openxmlformats-officedocument.presentationml.tags+xml"/>
  <Override PartName="/ppt/notesSlides/notesSlide87.xml" ContentType="application/vnd.openxmlformats-officedocument.presentationml.notesSlide+xml"/>
  <Override PartName="/ppt/tags/tag88.xml" ContentType="application/vnd.openxmlformats-officedocument.presentationml.tags+xml"/>
  <Override PartName="/ppt/notesSlides/notesSlide88.xml" ContentType="application/vnd.openxmlformats-officedocument.presentationml.notesSlide+xml"/>
  <Override PartName="/ppt/tags/tag89.xml" ContentType="application/vnd.openxmlformats-officedocument.presentationml.tags+xml"/>
  <Override PartName="/ppt/notesSlides/notesSlide89.xml" ContentType="application/vnd.openxmlformats-officedocument.presentationml.notesSlide+xml"/>
  <Override PartName="/ppt/tags/tag90.xml" ContentType="application/vnd.openxmlformats-officedocument.presentationml.tags+xml"/>
  <Override PartName="/ppt/notesSlides/notesSlide90.xml" ContentType="application/vnd.openxmlformats-officedocument.presentationml.notesSlide+xml"/>
  <Override PartName="/ppt/tags/tag91.xml" ContentType="application/vnd.openxmlformats-officedocument.presentationml.tags+xml"/>
  <Override PartName="/ppt/notesSlides/notesSlide91.xml" ContentType="application/vnd.openxmlformats-officedocument.presentationml.notesSlide+xml"/>
  <Override PartName="/ppt/tags/tag92.xml" ContentType="application/vnd.openxmlformats-officedocument.presentationml.tags+xml"/>
  <Override PartName="/ppt/notesSlides/notesSlide92.xml" ContentType="application/vnd.openxmlformats-officedocument.presentationml.notesSlide+xml"/>
  <Override PartName="/ppt/tags/tag93.xml" ContentType="application/vnd.openxmlformats-officedocument.presentationml.tags+xml"/>
  <Override PartName="/ppt/notesSlides/notesSlide93.xml" ContentType="application/vnd.openxmlformats-officedocument.presentationml.notesSlide+xml"/>
  <Override PartName="/ppt/tags/tag94.xml" ContentType="application/vnd.openxmlformats-officedocument.presentationml.tags+xml"/>
  <Override PartName="/ppt/notesSlides/notesSlide94.xml" ContentType="application/vnd.openxmlformats-officedocument.presentationml.notesSlide+xml"/>
  <Override PartName="/ppt/tags/tag95.xml" ContentType="application/vnd.openxmlformats-officedocument.presentationml.tags+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96" r:id="rId1"/>
    <p:sldMasterId id="2147483672" r:id="rId2"/>
    <p:sldMasterId id="2147483684" r:id="rId3"/>
    <p:sldMasterId id="2147483660" r:id="rId4"/>
    <p:sldMasterId id="2147483708" r:id="rId5"/>
  </p:sldMasterIdLst>
  <p:notesMasterIdLst>
    <p:notesMasterId r:id="rId101"/>
  </p:notesMasterIdLst>
  <p:handoutMasterIdLst>
    <p:handoutMasterId r:id="rId102"/>
  </p:handoutMasterIdLst>
  <p:sldIdLst>
    <p:sldId id="436" r:id="rId6"/>
    <p:sldId id="549" r:id="rId7"/>
    <p:sldId id="628" r:id="rId8"/>
    <p:sldId id="629" r:id="rId9"/>
    <p:sldId id="630" r:id="rId10"/>
    <p:sldId id="396" r:id="rId11"/>
    <p:sldId id="557" r:id="rId12"/>
    <p:sldId id="397" r:id="rId13"/>
    <p:sldId id="551" r:id="rId14"/>
    <p:sldId id="554" r:id="rId15"/>
    <p:sldId id="399" r:id="rId16"/>
    <p:sldId id="403" r:id="rId17"/>
    <p:sldId id="384" r:id="rId18"/>
    <p:sldId id="638" r:id="rId19"/>
    <p:sldId id="633" r:id="rId20"/>
    <p:sldId id="572" r:id="rId21"/>
    <p:sldId id="574" r:id="rId22"/>
    <p:sldId id="575" r:id="rId23"/>
    <p:sldId id="576" r:id="rId24"/>
    <p:sldId id="577" r:id="rId25"/>
    <p:sldId id="578" r:id="rId26"/>
    <p:sldId id="581" r:id="rId27"/>
    <p:sldId id="580" r:id="rId28"/>
    <p:sldId id="582" r:id="rId29"/>
    <p:sldId id="583" r:id="rId30"/>
    <p:sldId id="586" r:id="rId31"/>
    <p:sldId id="587" r:id="rId32"/>
    <p:sldId id="588" r:id="rId33"/>
    <p:sldId id="589" r:id="rId34"/>
    <p:sldId id="590" r:id="rId35"/>
    <p:sldId id="591" r:id="rId36"/>
    <p:sldId id="592" r:id="rId37"/>
    <p:sldId id="593" r:id="rId38"/>
    <p:sldId id="595" r:id="rId39"/>
    <p:sldId id="596" r:id="rId40"/>
    <p:sldId id="597" r:id="rId41"/>
    <p:sldId id="598" r:id="rId42"/>
    <p:sldId id="634" r:id="rId43"/>
    <p:sldId id="631" r:id="rId44"/>
    <p:sldId id="632" r:id="rId45"/>
    <p:sldId id="564" r:id="rId46"/>
    <p:sldId id="567" r:id="rId47"/>
    <p:sldId id="565" r:id="rId48"/>
    <p:sldId id="566" r:id="rId49"/>
    <p:sldId id="355" r:id="rId50"/>
    <p:sldId id="350" r:id="rId51"/>
    <p:sldId id="394" r:id="rId52"/>
    <p:sldId id="381" r:id="rId53"/>
    <p:sldId id="382" r:id="rId54"/>
    <p:sldId id="476" r:id="rId55"/>
    <p:sldId id="635" r:id="rId56"/>
    <p:sldId id="599" r:id="rId57"/>
    <p:sldId id="601" r:id="rId58"/>
    <p:sldId id="420" r:id="rId59"/>
    <p:sldId id="603" r:id="rId60"/>
    <p:sldId id="604" r:id="rId61"/>
    <p:sldId id="459" r:id="rId62"/>
    <p:sldId id="418" r:id="rId63"/>
    <p:sldId id="460" r:id="rId64"/>
    <p:sldId id="463" r:id="rId65"/>
    <p:sldId id="464" r:id="rId66"/>
    <p:sldId id="477" r:id="rId67"/>
    <p:sldId id="636" r:id="rId68"/>
    <p:sldId id="618" r:id="rId69"/>
    <p:sldId id="619" r:id="rId70"/>
    <p:sldId id="610" r:id="rId71"/>
    <p:sldId id="611" r:id="rId72"/>
    <p:sldId id="615" r:id="rId73"/>
    <p:sldId id="617" r:id="rId74"/>
    <p:sldId id="446" r:id="rId75"/>
    <p:sldId id="443" r:id="rId76"/>
    <p:sldId id="444" r:id="rId77"/>
    <p:sldId id="478" r:id="rId78"/>
    <p:sldId id="637" r:id="rId79"/>
    <p:sldId id="424" r:id="rId80"/>
    <p:sldId id="606" r:id="rId81"/>
    <p:sldId id="608" r:id="rId82"/>
    <p:sldId id="607" r:id="rId83"/>
    <p:sldId id="620" r:id="rId84"/>
    <p:sldId id="428" r:id="rId85"/>
    <p:sldId id="623" r:id="rId86"/>
    <p:sldId id="625" r:id="rId87"/>
    <p:sldId id="626" r:id="rId88"/>
    <p:sldId id="425" r:id="rId89"/>
    <p:sldId id="627" r:id="rId90"/>
    <p:sldId id="426" r:id="rId91"/>
    <p:sldId id="427" r:id="rId92"/>
    <p:sldId id="429" r:id="rId93"/>
    <p:sldId id="430" r:id="rId94"/>
    <p:sldId id="479" r:id="rId95"/>
    <p:sldId id="408" r:id="rId96"/>
    <p:sldId id="556" r:id="rId97"/>
    <p:sldId id="558" r:id="rId98"/>
    <p:sldId id="639" r:id="rId99"/>
    <p:sldId id="473" r:id="rId10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evor Thompson" initials="TT" lastIdx="13" clrIdx="0"/>
  <p:cmAuthor id="1" name="lstauber" initials="lk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79953" autoAdjust="0"/>
  </p:normalViewPr>
  <p:slideViewPr>
    <p:cSldViewPr>
      <p:cViewPr>
        <p:scale>
          <a:sx n="50" d="100"/>
          <a:sy n="50" d="100"/>
        </p:scale>
        <p:origin x="-1644" y="-894"/>
      </p:cViewPr>
      <p:guideLst>
        <p:guide orient="horz" pos="2160"/>
        <p:guide pos="2880"/>
      </p:guideLst>
    </p:cSldViewPr>
  </p:slideViewPr>
  <p:notesTextViewPr>
    <p:cViewPr>
      <p:scale>
        <a:sx n="1" d="1"/>
        <a:sy n="1" d="1"/>
      </p:scale>
      <p:origin x="0" y="0"/>
    </p:cViewPr>
  </p:notesTextViewPr>
  <p:sorterViewPr>
    <p:cViewPr>
      <p:scale>
        <a:sx n="120" d="100"/>
        <a:sy n="120" d="100"/>
      </p:scale>
      <p:origin x="0" y="14592"/>
    </p:cViewPr>
  </p:sorterViewPr>
  <p:notesViewPr>
    <p:cSldViewPr>
      <p:cViewPr>
        <p:scale>
          <a:sx n="110" d="100"/>
          <a:sy n="110" d="100"/>
        </p:scale>
        <p:origin x="-1272" y="15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D2FB5-C7CC-469A-A8AB-B2A97ABE127E}"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580B76F0-D426-49FF-B692-D6ADAD058A1C}">
      <dgm:prSet custT="1"/>
      <dgm:spPr/>
      <dgm:t>
        <a:bodyPr/>
        <a:lstStyle/>
        <a:p>
          <a:pPr rtl="0"/>
          <a:r>
            <a:rPr lang="en-US" sz="2800" dirty="0" smtClean="0"/>
            <a:t>40% Use integrated systems – capitated, continuity</a:t>
          </a:r>
          <a:endParaRPr lang="en-US" sz="2800" dirty="0"/>
        </a:p>
      </dgm:t>
    </dgm:pt>
    <dgm:pt modelId="{795F4B66-89B3-40BF-B41E-F9492F76A1D7}" type="parTrans" cxnId="{EA5824D0-FCE6-435A-9388-0DDF4F7B7EF5}">
      <dgm:prSet/>
      <dgm:spPr/>
      <dgm:t>
        <a:bodyPr/>
        <a:lstStyle/>
        <a:p>
          <a:endParaRPr lang="en-US"/>
        </a:p>
      </dgm:t>
    </dgm:pt>
    <dgm:pt modelId="{28E769F3-5CE4-475F-8884-EAEA48337D1A}" type="sibTrans" cxnId="{EA5824D0-FCE6-435A-9388-0DDF4F7B7EF5}">
      <dgm:prSet/>
      <dgm:spPr/>
      <dgm:t>
        <a:bodyPr/>
        <a:lstStyle/>
        <a:p>
          <a:endParaRPr lang="en-US"/>
        </a:p>
      </dgm:t>
    </dgm:pt>
    <dgm:pt modelId="{B4936DAC-21F0-4C63-A693-00F59B3903BF}">
      <dgm:prSet custT="1"/>
      <dgm:spPr/>
      <dgm:t>
        <a:bodyPr/>
        <a:lstStyle/>
        <a:p>
          <a:pPr rtl="0"/>
          <a:r>
            <a:rPr lang="en-US" sz="2800" smtClean="0"/>
            <a:t>30% Use semi-integrated systems – FFS &amp; P4P</a:t>
          </a:r>
          <a:endParaRPr lang="en-US" sz="2800"/>
        </a:p>
      </dgm:t>
    </dgm:pt>
    <dgm:pt modelId="{97D62276-9E26-4B23-A0EF-C635D3163ECB}" type="parTrans" cxnId="{4E8ABE0D-4B84-408B-8639-79B21754DBB9}">
      <dgm:prSet/>
      <dgm:spPr/>
      <dgm:t>
        <a:bodyPr/>
        <a:lstStyle/>
        <a:p>
          <a:endParaRPr lang="en-US"/>
        </a:p>
      </dgm:t>
    </dgm:pt>
    <dgm:pt modelId="{0A5CA67D-F97E-41A4-8B37-31AA2C8A3FE6}" type="sibTrans" cxnId="{4E8ABE0D-4B84-408B-8639-79B21754DBB9}">
      <dgm:prSet/>
      <dgm:spPr/>
      <dgm:t>
        <a:bodyPr/>
        <a:lstStyle/>
        <a:p>
          <a:endParaRPr lang="en-US"/>
        </a:p>
      </dgm:t>
    </dgm:pt>
    <dgm:pt modelId="{41F0EE7F-8E6B-412A-9578-8B1FFB30D95F}">
      <dgm:prSet custT="1"/>
      <dgm:spPr/>
      <dgm:t>
        <a:bodyPr/>
        <a:lstStyle/>
        <a:p>
          <a:pPr rtl="0"/>
          <a:r>
            <a:rPr lang="en-US" sz="2800" dirty="0" smtClean="0"/>
            <a:t>30% Use fee-for-service – lucky poor use CHCs</a:t>
          </a:r>
          <a:endParaRPr lang="en-US" sz="2800" dirty="0"/>
        </a:p>
      </dgm:t>
    </dgm:pt>
    <dgm:pt modelId="{AF6F22FF-80FE-4836-B9AA-181C3BF242E1}" type="parTrans" cxnId="{F6758560-E862-4501-B861-2DDECDB904A0}">
      <dgm:prSet/>
      <dgm:spPr/>
      <dgm:t>
        <a:bodyPr/>
        <a:lstStyle/>
        <a:p>
          <a:endParaRPr lang="en-US"/>
        </a:p>
      </dgm:t>
    </dgm:pt>
    <dgm:pt modelId="{75AC547C-5CF2-4ACA-AF9A-CC9CA37AFD82}" type="sibTrans" cxnId="{F6758560-E862-4501-B861-2DDECDB904A0}">
      <dgm:prSet/>
      <dgm:spPr/>
      <dgm:t>
        <a:bodyPr/>
        <a:lstStyle/>
        <a:p>
          <a:endParaRPr lang="en-US"/>
        </a:p>
      </dgm:t>
    </dgm:pt>
    <dgm:pt modelId="{2B019CD7-928B-49D5-996E-30C0DEE05241}" type="pres">
      <dgm:prSet presAssocID="{8A3D2FB5-C7CC-469A-A8AB-B2A97ABE127E}" presName="linear" presStyleCnt="0">
        <dgm:presLayoutVars>
          <dgm:animLvl val="lvl"/>
          <dgm:resizeHandles val="exact"/>
        </dgm:presLayoutVars>
      </dgm:prSet>
      <dgm:spPr/>
      <dgm:t>
        <a:bodyPr/>
        <a:lstStyle/>
        <a:p>
          <a:endParaRPr lang="en-US"/>
        </a:p>
      </dgm:t>
    </dgm:pt>
    <dgm:pt modelId="{48C1F407-4660-41CC-872B-B6255CF959A8}" type="pres">
      <dgm:prSet presAssocID="{580B76F0-D426-49FF-B692-D6ADAD058A1C}" presName="parentText" presStyleLbl="node1" presStyleIdx="0" presStyleCnt="3" custLinFactY="21667" custLinFactNeighborY="100000">
        <dgm:presLayoutVars>
          <dgm:chMax val="0"/>
          <dgm:bulletEnabled val="1"/>
        </dgm:presLayoutVars>
      </dgm:prSet>
      <dgm:spPr/>
      <dgm:t>
        <a:bodyPr/>
        <a:lstStyle/>
        <a:p>
          <a:endParaRPr lang="en-US"/>
        </a:p>
      </dgm:t>
    </dgm:pt>
    <dgm:pt modelId="{77A40BC3-0646-45BA-A11A-C7592F1AE37A}" type="pres">
      <dgm:prSet presAssocID="{28E769F3-5CE4-475F-8884-EAEA48337D1A}" presName="spacer" presStyleCnt="0"/>
      <dgm:spPr/>
    </dgm:pt>
    <dgm:pt modelId="{A6ED7CF1-C3CA-4D31-83E1-A32DE49EE4E3}" type="pres">
      <dgm:prSet presAssocID="{B4936DAC-21F0-4C63-A693-00F59B3903BF}" presName="parentText" presStyleLbl="node1" presStyleIdx="1" presStyleCnt="3" custLinFactY="17531" custLinFactNeighborY="100000">
        <dgm:presLayoutVars>
          <dgm:chMax val="0"/>
          <dgm:bulletEnabled val="1"/>
        </dgm:presLayoutVars>
      </dgm:prSet>
      <dgm:spPr/>
      <dgm:t>
        <a:bodyPr/>
        <a:lstStyle/>
        <a:p>
          <a:endParaRPr lang="en-US"/>
        </a:p>
      </dgm:t>
    </dgm:pt>
    <dgm:pt modelId="{F35C1014-8487-487D-9BD7-BE86FC4BAE5A}" type="pres">
      <dgm:prSet presAssocID="{0A5CA67D-F97E-41A4-8B37-31AA2C8A3FE6}" presName="spacer" presStyleCnt="0"/>
      <dgm:spPr/>
    </dgm:pt>
    <dgm:pt modelId="{5A2B16A9-1572-4329-9605-3DDB917FF0D0}" type="pres">
      <dgm:prSet presAssocID="{41F0EE7F-8E6B-412A-9578-8B1FFB30D95F}" presName="parentText" presStyleLbl="node1" presStyleIdx="2" presStyleCnt="3" custLinFactY="29815" custLinFactNeighborY="100000">
        <dgm:presLayoutVars>
          <dgm:chMax val="0"/>
          <dgm:bulletEnabled val="1"/>
        </dgm:presLayoutVars>
      </dgm:prSet>
      <dgm:spPr/>
      <dgm:t>
        <a:bodyPr/>
        <a:lstStyle/>
        <a:p>
          <a:endParaRPr lang="en-US"/>
        </a:p>
      </dgm:t>
    </dgm:pt>
  </dgm:ptLst>
  <dgm:cxnLst>
    <dgm:cxn modelId="{C5AEB50A-F82E-4E60-9DC2-A4EB4DCA874B}" type="presOf" srcId="{B4936DAC-21F0-4C63-A693-00F59B3903BF}" destId="{A6ED7CF1-C3CA-4D31-83E1-A32DE49EE4E3}" srcOrd="0" destOrd="0" presId="urn:microsoft.com/office/officeart/2005/8/layout/vList2"/>
    <dgm:cxn modelId="{727A56B0-10D8-43FB-AA7C-6C0A13664A2D}" type="presOf" srcId="{8A3D2FB5-C7CC-469A-A8AB-B2A97ABE127E}" destId="{2B019CD7-928B-49D5-996E-30C0DEE05241}" srcOrd="0" destOrd="0" presId="urn:microsoft.com/office/officeart/2005/8/layout/vList2"/>
    <dgm:cxn modelId="{04CD8960-225C-49CA-BF24-EE71059E3962}" type="presOf" srcId="{580B76F0-D426-49FF-B692-D6ADAD058A1C}" destId="{48C1F407-4660-41CC-872B-B6255CF959A8}" srcOrd="0" destOrd="0" presId="urn:microsoft.com/office/officeart/2005/8/layout/vList2"/>
    <dgm:cxn modelId="{EA5824D0-FCE6-435A-9388-0DDF4F7B7EF5}" srcId="{8A3D2FB5-C7CC-469A-A8AB-B2A97ABE127E}" destId="{580B76F0-D426-49FF-B692-D6ADAD058A1C}" srcOrd="0" destOrd="0" parTransId="{795F4B66-89B3-40BF-B41E-F9492F76A1D7}" sibTransId="{28E769F3-5CE4-475F-8884-EAEA48337D1A}"/>
    <dgm:cxn modelId="{4E8ABE0D-4B84-408B-8639-79B21754DBB9}" srcId="{8A3D2FB5-C7CC-469A-A8AB-B2A97ABE127E}" destId="{B4936DAC-21F0-4C63-A693-00F59B3903BF}" srcOrd="1" destOrd="0" parTransId="{97D62276-9E26-4B23-A0EF-C635D3163ECB}" sibTransId="{0A5CA67D-F97E-41A4-8B37-31AA2C8A3FE6}"/>
    <dgm:cxn modelId="{A5498AA2-E1E4-427D-B2B3-EFF39A309CC1}" type="presOf" srcId="{41F0EE7F-8E6B-412A-9578-8B1FFB30D95F}" destId="{5A2B16A9-1572-4329-9605-3DDB917FF0D0}" srcOrd="0" destOrd="0" presId="urn:microsoft.com/office/officeart/2005/8/layout/vList2"/>
    <dgm:cxn modelId="{F6758560-E862-4501-B861-2DDECDB904A0}" srcId="{8A3D2FB5-C7CC-469A-A8AB-B2A97ABE127E}" destId="{41F0EE7F-8E6B-412A-9578-8B1FFB30D95F}" srcOrd="2" destOrd="0" parTransId="{AF6F22FF-80FE-4836-B9AA-181C3BF242E1}" sibTransId="{75AC547C-5CF2-4ACA-AF9A-CC9CA37AFD82}"/>
    <dgm:cxn modelId="{C4AE6A4E-5978-4049-AA6F-750952648E02}" type="presParOf" srcId="{2B019CD7-928B-49D5-996E-30C0DEE05241}" destId="{48C1F407-4660-41CC-872B-B6255CF959A8}" srcOrd="0" destOrd="0" presId="urn:microsoft.com/office/officeart/2005/8/layout/vList2"/>
    <dgm:cxn modelId="{72283618-CF24-48A8-B693-A8639A6CB194}" type="presParOf" srcId="{2B019CD7-928B-49D5-996E-30C0DEE05241}" destId="{77A40BC3-0646-45BA-A11A-C7592F1AE37A}" srcOrd="1" destOrd="0" presId="urn:microsoft.com/office/officeart/2005/8/layout/vList2"/>
    <dgm:cxn modelId="{999202F6-E41B-4787-9971-3848F680A617}" type="presParOf" srcId="{2B019CD7-928B-49D5-996E-30C0DEE05241}" destId="{A6ED7CF1-C3CA-4D31-83E1-A32DE49EE4E3}" srcOrd="2" destOrd="0" presId="urn:microsoft.com/office/officeart/2005/8/layout/vList2"/>
    <dgm:cxn modelId="{7CFB15BF-F1BF-439B-A23F-4FC7943C6C8F}" type="presParOf" srcId="{2B019CD7-928B-49D5-996E-30C0DEE05241}" destId="{F35C1014-8487-487D-9BD7-BE86FC4BAE5A}" srcOrd="3" destOrd="0" presId="urn:microsoft.com/office/officeart/2005/8/layout/vList2"/>
    <dgm:cxn modelId="{F122B87D-F19C-4C82-98D8-1B9DC0B38970}" type="presParOf" srcId="{2B019CD7-928B-49D5-996E-30C0DEE05241}" destId="{5A2B16A9-1572-4329-9605-3DDB917FF0D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F3F05-66B0-40A0-8F70-9FDA58583C8E}"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A31564F5-6F11-4C87-857B-7CE377F8D340}">
      <dgm:prSet custT="1"/>
      <dgm:spPr/>
      <dgm:t>
        <a:bodyPr/>
        <a:lstStyle/>
        <a:p>
          <a:pPr rtl="0"/>
          <a:r>
            <a:rPr lang="en-US" sz="2800" smtClean="0"/>
            <a:t>30% Use fully integrated systems – capitated, continuity</a:t>
          </a:r>
          <a:endParaRPr lang="en-US" sz="2800"/>
        </a:p>
      </dgm:t>
    </dgm:pt>
    <dgm:pt modelId="{659EACC4-9606-434F-9506-0F8F8EE003D7}" type="parTrans" cxnId="{FFE49954-8BF1-4709-AC68-5F400561F80A}">
      <dgm:prSet/>
      <dgm:spPr/>
      <dgm:t>
        <a:bodyPr/>
        <a:lstStyle/>
        <a:p>
          <a:endParaRPr lang="en-US"/>
        </a:p>
      </dgm:t>
    </dgm:pt>
    <dgm:pt modelId="{85C7B8E3-F26F-4B1F-A106-7329699C06EA}" type="sibTrans" cxnId="{FFE49954-8BF1-4709-AC68-5F400561F80A}">
      <dgm:prSet/>
      <dgm:spPr/>
      <dgm:t>
        <a:bodyPr/>
        <a:lstStyle/>
        <a:p>
          <a:endParaRPr lang="en-US"/>
        </a:p>
      </dgm:t>
    </dgm:pt>
    <dgm:pt modelId="{CEDED6AA-F4D4-489D-8C92-7C9D50DBA87D}">
      <dgm:prSet custT="1"/>
      <dgm:spPr/>
      <dgm:t>
        <a:bodyPr/>
        <a:lstStyle/>
        <a:p>
          <a:pPr rtl="0"/>
          <a:r>
            <a:rPr lang="en-US" sz="2800" smtClean="0"/>
            <a:t>20% Use semi-integrated systems – mixed FFS- P4P</a:t>
          </a:r>
          <a:endParaRPr lang="en-US" sz="2800"/>
        </a:p>
      </dgm:t>
    </dgm:pt>
    <dgm:pt modelId="{F8FF1F13-21EA-4FC4-88AE-43C51E802DE6}" type="parTrans" cxnId="{16B5D744-A398-4FCA-B2D3-8E9B7A907CF6}">
      <dgm:prSet/>
      <dgm:spPr/>
      <dgm:t>
        <a:bodyPr/>
        <a:lstStyle/>
        <a:p>
          <a:endParaRPr lang="en-US"/>
        </a:p>
      </dgm:t>
    </dgm:pt>
    <dgm:pt modelId="{BD15187F-93DA-4F47-8017-ACC42C153BC7}" type="sibTrans" cxnId="{16B5D744-A398-4FCA-B2D3-8E9B7A907CF6}">
      <dgm:prSet/>
      <dgm:spPr/>
      <dgm:t>
        <a:bodyPr/>
        <a:lstStyle/>
        <a:p>
          <a:endParaRPr lang="en-US"/>
        </a:p>
      </dgm:t>
    </dgm:pt>
    <dgm:pt modelId="{A32C71D8-1369-4A1F-A763-870A6C1DC43B}">
      <dgm:prSet custT="1"/>
      <dgm:spPr/>
      <dgm:t>
        <a:bodyPr/>
        <a:lstStyle/>
        <a:p>
          <a:pPr rtl="0"/>
          <a:r>
            <a:rPr lang="en-US" sz="2800" smtClean="0"/>
            <a:t>35% Use fee-for-service – episodic, often poor quality</a:t>
          </a:r>
          <a:endParaRPr lang="en-US" sz="2800"/>
        </a:p>
      </dgm:t>
    </dgm:pt>
    <dgm:pt modelId="{01503CC6-3BB3-48B6-A6AA-9DFB9CE7CFA0}" type="parTrans" cxnId="{F53BA958-FDC6-4021-B581-571343968757}">
      <dgm:prSet/>
      <dgm:spPr/>
      <dgm:t>
        <a:bodyPr/>
        <a:lstStyle/>
        <a:p>
          <a:endParaRPr lang="en-US"/>
        </a:p>
      </dgm:t>
    </dgm:pt>
    <dgm:pt modelId="{D591AAD1-89C8-46C9-98D3-3C1F71C2FFD7}" type="sibTrans" cxnId="{F53BA958-FDC6-4021-B581-571343968757}">
      <dgm:prSet/>
      <dgm:spPr/>
      <dgm:t>
        <a:bodyPr/>
        <a:lstStyle/>
        <a:p>
          <a:endParaRPr lang="en-US"/>
        </a:p>
      </dgm:t>
    </dgm:pt>
    <dgm:pt modelId="{9F898180-31C0-45F8-B0D1-15CC01277289}">
      <dgm:prSet custT="1"/>
      <dgm:spPr/>
      <dgm:t>
        <a:bodyPr/>
        <a:lstStyle/>
        <a:p>
          <a:pPr rtl="0"/>
          <a:r>
            <a:rPr lang="en-US" sz="2800" dirty="0" smtClean="0"/>
            <a:t>15% Use concierge fee-for-service – sophisticated tech.</a:t>
          </a:r>
          <a:endParaRPr lang="en-US" sz="2800" dirty="0"/>
        </a:p>
      </dgm:t>
    </dgm:pt>
    <dgm:pt modelId="{5ABF13AB-FB5F-4CC4-9931-E29618D4FA9C}" type="parTrans" cxnId="{E4CB6DC7-C918-4E57-A8FA-D7907D4787FC}">
      <dgm:prSet/>
      <dgm:spPr/>
      <dgm:t>
        <a:bodyPr/>
        <a:lstStyle/>
        <a:p>
          <a:endParaRPr lang="en-US"/>
        </a:p>
      </dgm:t>
    </dgm:pt>
    <dgm:pt modelId="{17F823CB-AF23-41FA-B907-098136744139}" type="sibTrans" cxnId="{E4CB6DC7-C918-4E57-A8FA-D7907D4787FC}">
      <dgm:prSet/>
      <dgm:spPr/>
      <dgm:t>
        <a:bodyPr/>
        <a:lstStyle/>
        <a:p>
          <a:endParaRPr lang="en-US"/>
        </a:p>
      </dgm:t>
    </dgm:pt>
    <dgm:pt modelId="{78422819-6886-4C08-AD12-19DC42E839B4}" type="pres">
      <dgm:prSet presAssocID="{FD4F3F05-66B0-40A0-8F70-9FDA58583C8E}" presName="linear" presStyleCnt="0">
        <dgm:presLayoutVars>
          <dgm:animLvl val="lvl"/>
          <dgm:resizeHandles val="exact"/>
        </dgm:presLayoutVars>
      </dgm:prSet>
      <dgm:spPr/>
      <dgm:t>
        <a:bodyPr/>
        <a:lstStyle/>
        <a:p>
          <a:endParaRPr lang="en-US"/>
        </a:p>
      </dgm:t>
    </dgm:pt>
    <dgm:pt modelId="{B725C930-C441-4C56-8361-ECDF96D4C9CC}" type="pres">
      <dgm:prSet presAssocID="{A31564F5-6F11-4C87-857B-7CE377F8D340}" presName="parentText" presStyleLbl="node1" presStyleIdx="0" presStyleCnt="4">
        <dgm:presLayoutVars>
          <dgm:chMax val="0"/>
          <dgm:bulletEnabled val="1"/>
        </dgm:presLayoutVars>
      </dgm:prSet>
      <dgm:spPr/>
      <dgm:t>
        <a:bodyPr/>
        <a:lstStyle/>
        <a:p>
          <a:endParaRPr lang="en-US"/>
        </a:p>
      </dgm:t>
    </dgm:pt>
    <dgm:pt modelId="{C17A752E-4648-43B3-958C-68FBE944AD9D}" type="pres">
      <dgm:prSet presAssocID="{85C7B8E3-F26F-4B1F-A106-7329699C06EA}" presName="spacer" presStyleCnt="0"/>
      <dgm:spPr/>
    </dgm:pt>
    <dgm:pt modelId="{8EBC0857-D9B7-422E-BF7D-876E7C0C16F6}" type="pres">
      <dgm:prSet presAssocID="{CEDED6AA-F4D4-489D-8C92-7C9D50DBA87D}" presName="parentText" presStyleLbl="node1" presStyleIdx="1" presStyleCnt="4">
        <dgm:presLayoutVars>
          <dgm:chMax val="0"/>
          <dgm:bulletEnabled val="1"/>
        </dgm:presLayoutVars>
      </dgm:prSet>
      <dgm:spPr/>
      <dgm:t>
        <a:bodyPr/>
        <a:lstStyle/>
        <a:p>
          <a:endParaRPr lang="en-US"/>
        </a:p>
      </dgm:t>
    </dgm:pt>
    <dgm:pt modelId="{B279F537-8778-4C4A-AD63-C58956BBB2DB}" type="pres">
      <dgm:prSet presAssocID="{BD15187F-93DA-4F47-8017-ACC42C153BC7}" presName="spacer" presStyleCnt="0"/>
      <dgm:spPr/>
    </dgm:pt>
    <dgm:pt modelId="{DE78CB79-3640-439D-84A7-C1A832E6FC86}" type="pres">
      <dgm:prSet presAssocID="{A32C71D8-1369-4A1F-A763-870A6C1DC43B}" presName="parentText" presStyleLbl="node1" presStyleIdx="2" presStyleCnt="4">
        <dgm:presLayoutVars>
          <dgm:chMax val="0"/>
          <dgm:bulletEnabled val="1"/>
        </dgm:presLayoutVars>
      </dgm:prSet>
      <dgm:spPr/>
      <dgm:t>
        <a:bodyPr/>
        <a:lstStyle/>
        <a:p>
          <a:endParaRPr lang="en-US"/>
        </a:p>
      </dgm:t>
    </dgm:pt>
    <dgm:pt modelId="{1D35E7FF-1683-4EDC-A8CB-C37DFA8AF40C}" type="pres">
      <dgm:prSet presAssocID="{D591AAD1-89C8-46C9-98D3-3C1F71C2FFD7}" presName="spacer" presStyleCnt="0"/>
      <dgm:spPr/>
    </dgm:pt>
    <dgm:pt modelId="{AF498F81-0596-4BE5-B751-FAA56260129E}" type="pres">
      <dgm:prSet presAssocID="{9F898180-31C0-45F8-B0D1-15CC01277289}" presName="parentText" presStyleLbl="node1" presStyleIdx="3" presStyleCnt="4">
        <dgm:presLayoutVars>
          <dgm:chMax val="0"/>
          <dgm:bulletEnabled val="1"/>
        </dgm:presLayoutVars>
      </dgm:prSet>
      <dgm:spPr/>
      <dgm:t>
        <a:bodyPr/>
        <a:lstStyle/>
        <a:p>
          <a:endParaRPr lang="en-US"/>
        </a:p>
      </dgm:t>
    </dgm:pt>
  </dgm:ptLst>
  <dgm:cxnLst>
    <dgm:cxn modelId="{1BF144F3-3126-45FA-988F-49C0F96D21C8}" type="presOf" srcId="{9F898180-31C0-45F8-B0D1-15CC01277289}" destId="{AF498F81-0596-4BE5-B751-FAA56260129E}" srcOrd="0" destOrd="0" presId="urn:microsoft.com/office/officeart/2005/8/layout/vList2"/>
    <dgm:cxn modelId="{E4CB6DC7-C918-4E57-A8FA-D7907D4787FC}" srcId="{FD4F3F05-66B0-40A0-8F70-9FDA58583C8E}" destId="{9F898180-31C0-45F8-B0D1-15CC01277289}" srcOrd="3" destOrd="0" parTransId="{5ABF13AB-FB5F-4CC4-9931-E29618D4FA9C}" sibTransId="{17F823CB-AF23-41FA-B907-098136744139}"/>
    <dgm:cxn modelId="{16B5D744-A398-4FCA-B2D3-8E9B7A907CF6}" srcId="{FD4F3F05-66B0-40A0-8F70-9FDA58583C8E}" destId="{CEDED6AA-F4D4-489D-8C92-7C9D50DBA87D}" srcOrd="1" destOrd="0" parTransId="{F8FF1F13-21EA-4FC4-88AE-43C51E802DE6}" sibTransId="{BD15187F-93DA-4F47-8017-ACC42C153BC7}"/>
    <dgm:cxn modelId="{CD92DBAF-C019-4105-9BA3-C45E3995A0FF}" type="presOf" srcId="{A31564F5-6F11-4C87-857B-7CE377F8D340}" destId="{B725C930-C441-4C56-8361-ECDF96D4C9CC}" srcOrd="0" destOrd="0" presId="urn:microsoft.com/office/officeart/2005/8/layout/vList2"/>
    <dgm:cxn modelId="{0F210D1F-187F-4C96-80C7-41449F0A039E}" type="presOf" srcId="{FD4F3F05-66B0-40A0-8F70-9FDA58583C8E}" destId="{78422819-6886-4C08-AD12-19DC42E839B4}" srcOrd="0" destOrd="0" presId="urn:microsoft.com/office/officeart/2005/8/layout/vList2"/>
    <dgm:cxn modelId="{F53BA958-FDC6-4021-B581-571343968757}" srcId="{FD4F3F05-66B0-40A0-8F70-9FDA58583C8E}" destId="{A32C71D8-1369-4A1F-A763-870A6C1DC43B}" srcOrd="2" destOrd="0" parTransId="{01503CC6-3BB3-48B6-A6AA-9DFB9CE7CFA0}" sibTransId="{D591AAD1-89C8-46C9-98D3-3C1F71C2FFD7}"/>
    <dgm:cxn modelId="{4FC93043-0CF1-452E-9750-20B9F2ACB58E}" type="presOf" srcId="{CEDED6AA-F4D4-489D-8C92-7C9D50DBA87D}" destId="{8EBC0857-D9B7-422E-BF7D-876E7C0C16F6}" srcOrd="0" destOrd="0" presId="urn:microsoft.com/office/officeart/2005/8/layout/vList2"/>
    <dgm:cxn modelId="{728493C3-B9D3-4254-A416-8FD7001E884F}" type="presOf" srcId="{A32C71D8-1369-4A1F-A763-870A6C1DC43B}" destId="{DE78CB79-3640-439D-84A7-C1A832E6FC86}" srcOrd="0" destOrd="0" presId="urn:microsoft.com/office/officeart/2005/8/layout/vList2"/>
    <dgm:cxn modelId="{FFE49954-8BF1-4709-AC68-5F400561F80A}" srcId="{FD4F3F05-66B0-40A0-8F70-9FDA58583C8E}" destId="{A31564F5-6F11-4C87-857B-7CE377F8D340}" srcOrd="0" destOrd="0" parTransId="{659EACC4-9606-434F-9506-0F8F8EE003D7}" sibTransId="{85C7B8E3-F26F-4B1F-A106-7329699C06EA}"/>
    <dgm:cxn modelId="{154C1A36-F4E2-4E75-8AEE-EB4033707C90}" type="presParOf" srcId="{78422819-6886-4C08-AD12-19DC42E839B4}" destId="{B725C930-C441-4C56-8361-ECDF96D4C9CC}" srcOrd="0" destOrd="0" presId="urn:microsoft.com/office/officeart/2005/8/layout/vList2"/>
    <dgm:cxn modelId="{2E2F6A6E-F002-415B-9C55-C14C55935BD1}" type="presParOf" srcId="{78422819-6886-4C08-AD12-19DC42E839B4}" destId="{C17A752E-4648-43B3-958C-68FBE944AD9D}" srcOrd="1" destOrd="0" presId="urn:microsoft.com/office/officeart/2005/8/layout/vList2"/>
    <dgm:cxn modelId="{2B8F6993-3037-4024-93F3-88F4E19FD3BA}" type="presParOf" srcId="{78422819-6886-4C08-AD12-19DC42E839B4}" destId="{8EBC0857-D9B7-422E-BF7D-876E7C0C16F6}" srcOrd="2" destOrd="0" presId="urn:microsoft.com/office/officeart/2005/8/layout/vList2"/>
    <dgm:cxn modelId="{1BCEA71E-C70E-4B25-A1B3-3C3A257AFC03}" type="presParOf" srcId="{78422819-6886-4C08-AD12-19DC42E839B4}" destId="{B279F537-8778-4C4A-AD63-C58956BBB2DB}" srcOrd="3" destOrd="0" presId="urn:microsoft.com/office/officeart/2005/8/layout/vList2"/>
    <dgm:cxn modelId="{A3F2C388-8F94-4213-A27F-8EB3365D0C66}" type="presParOf" srcId="{78422819-6886-4C08-AD12-19DC42E839B4}" destId="{DE78CB79-3640-439D-84A7-C1A832E6FC86}" srcOrd="4" destOrd="0" presId="urn:microsoft.com/office/officeart/2005/8/layout/vList2"/>
    <dgm:cxn modelId="{96DA8F2B-82A5-4A48-9C7B-D6E9E912EAE1}" type="presParOf" srcId="{78422819-6886-4C08-AD12-19DC42E839B4}" destId="{1D35E7FF-1683-4EDC-A8CB-C37DFA8AF40C}" srcOrd="5" destOrd="0" presId="urn:microsoft.com/office/officeart/2005/8/layout/vList2"/>
    <dgm:cxn modelId="{9F97941C-1CAD-41F6-A71B-F1A2FB1E9C0A}" type="presParOf" srcId="{78422819-6886-4C08-AD12-19DC42E839B4}" destId="{AF498F81-0596-4BE5-B751-FAA56260129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5843FB-1142-44FD-9E17-26538B56FF87}"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B72FB56E-72E5-40E1-A2ED-3937D1C953DF}">
      <dgm:prSet custT="1"/>
      <dgm:spPr/>
      <dgm:t>
        <a:bodyPr/>
        <a:lstStyle/>
        <a:p>
          <a:pPr rtl="0"/>
          <a:r>
            <a:rPr lang="en-US" sz="2800" dirty="0" smtClean="0"/>
            <a:t>85% Use integrated systems – capitated, continuity</a:t>
          </a:r>
          <a:endParaRPr lang="en-US" sz="2800" dirty="0"/>
        </a:p>
      </dgm:t>
    </dgm:pt>
    <dgm:pt modelId="{F28CC3F2-C683-4C05-8516-52D35F903C17}" type="parTrans" cxnId="{967D1285-8804-4788-A0E1-F74C9EB48AF0}">
      <dgm:prSet/>
      <dgm:spPr/>
      <dgm:t>
        <a:bodyPr/>
        <a:lstStyle/>
        <a:p>
          <a:endParaRPr lang="en-US"/>
        </a:p>
      </dgm:t>
    </dgm:pt>
    <dgm:pt modelId="{31D35366-D85C-41E2-992B-8AE051AF39FE}" type="sibTrans" cxnId="{967D1285-8804-4788-A0E1-F74C9EB48AF0}">
      <dgm:prSet/>
      <dgm:spPr/>
      <dgm:t>
        <a:bodyPr/>
        <a:lstStyle/>
        <a:p>
          <a:endParaRPr lang="en-US"/>
        </a:p>
      </dgm:t>
    </dgm:pt>
    <dgm:pt modelId="{E2666AE6-EB47-49AD-87B3-B7C71E263E59}">
      <dgm:prSet custT="1"/>
      <dgm:spPr/>
      <dgm:t>
        <a:bodyPr/>
        <a:lstStyle/>
        <a:p>
          <a:pPr rtl="0"/>
          <a:r>
            <a:rPr lang="en-US" sz="2800" dirty="0" smtClean="0"/>
            <a:t>10% Use concierge fee-for-service</a:t>
          </a:r>
          <a:endParaRPr lang="en-US" sz="2800" dirty="0"/>
        </a:p>
      </dgm:t>
    </dgm:pt>
    <dgm:pt modelId="{1EC9BD4D-FC95-405F-AAA1-C476AFB14183}" type="parTrans" cxnId="{37C94D45-D09B-4756-87C2-FBEF2E8208F0}">
      <dgm:prSet/>
      <dgm:spPr/>
      <dgm:t>
        <a:bodyPr/>
        <a:lstStyle/>
        <a:p>
          <a:endParaRPr lang="en-US"/>
        </a:p>
      </dgm:t>
    </dgm:pt>
    <dgm:pt modelId="{4A719DE2-0B92-47D8-AFC1-F065DEA53691}" type="sibTrans" cxnId="{37C94D45-D09B-4756-87C2-FBEF2E8208F0}">
      <dgm:prSet/>
      <dgm:spPr/>
      <dgm:t>
        <a:bodyPr/>
        <a:lstStyle/>
        <a:p>
          <a:endParaRPr lang="en-US"/>
        </a:p>
      </dgm:t>
    </dgm:pt>
    <dgm:pt modelId="{3B3FF7D5-CD05-44A9-BD31-04864FB0E674}">
      <dgm:prSet custT="1"/>
      <dgm:spPr/>
      <dgm:t>
        <a:bodyPr/>
        <a:lstStyle/>
        <a:p>
          <a:pPr rtl="0"/>
          <a:r>
            <a:rPr lang="en-US" sz="2800" smtClean="0"/>
            <a:t>5% Uninsured use Community Health Centers &amp; ERs</a:t>
          </a:r>
          <a:endParaRPr lang="en-US" sz="2800"/>
        </a:p>
      </dgm:t>
    </dgm:pt>
    <dgm:pt modelId="{F3E4EA66-19D7-414A-BFC6-CEE87969019E}" type="parTrans" cxnId="{5BAB3CEB-EE8B-4780-8DE6-A630909A4B25}">
      <dgm:prSet/>
      <dgm:spPr/>
      <dgm:t>
        <a:bodyPr/>
        <a:lstStyle/>
        <a:p>
          <a:endParaRPr lang="en-US"/>
        </a:p>
      </dgm:t>
    </dgm:pt>
    <dgm:pt modelId="{C4BE329E-7D3B-4852-87FA-05C86A1B6C4C}" type="sibTrans" cxnId="{5BAB3CEB-EE8B-4780-8DE6-A630909A4B25}">
      <dgm:prSet/>
      <dgm:spPr/>
      <dgm:t>
        <a:bodyPr/>
        <a:lstStyle/>
        <a:p>
          <a:endParaRPr lang="en-US"/>
        </a:p>
      </dgm:t>
    </dgm:pt>
    <dgm:pt modelId="{4E5FC4A8-E4BD-4AF0-9483-A43508D57219}" type="pres">
      <dgm:prSet presAssocID="{0C5843FB-1142-44FD-9E17-26538B56FF87}" presName="linear" presStyleCnt="0">
        <dgm:presLayoutVars>
          <dgm:animLvl val="lvl"/>
          <dgm:resizeHandles val="exact"/>
        </dgm:presLayoutVars>
      </dgm:prSet>
      <dgm:spPr/>
      <dgm:t>
        <a:bodyPr/>
        <a:lstStyle/>
        <a:p>
          <a:endParaRPr lang="en-US"/>
        </a:p>
      </dgm:t>
    </dgm:pt>
    <dgm:pt modelId="{CEEDC498-4247-46ED-92DC-CC95BFF8CD3B}" type="pres">
      <dgm:prSet presAssocID="{B72FB56E-72E5-40E1-A2ED-3937D1C953DF}" presName="parentText" presStyleLbl="node1" presStyleIdx="0" presStyleCnt="3">
        <dgm:presLayoutVars>
          <dgm:chMax val="0"/>
          <dgm:bulletEnabled val="1"/>
        </dgm:presLayoutVars>
      </dgm:prSet>
      <dgm:spPr/>
      <dgm:t>
        <a:bodyPr/>
        <a:lstStyle/>
        <a:p>
          <a:endParaRPr lang="en-US"/>
        </a:p>
      </dgm:t>
    </dgm:pt>
    <dgm:pt modelId="{60FF5A27-5009-4BA7-B076-67788F0A2C40}" type="pres">
      <dgm:prSet presAssocID="{31D35366-D85C-41E2-992B-8AE051AF39FE}" presName="spacer" presStyleCnt="0"/>
      <dgm:spPr/>
    </dgm:pt>
    <dgm:pt modelId="{3F6CA1B1-1034-4CC0-87B5-79DD9DE4F8F4}" type="pres">
      <dgm:prSet presAssocID="{E2666AE6-EB47-49AD-87B3-B7C71E263E59}" presName="parentText" presStyleLbl="node1" presStyleIdx="1" presStyleCnt="3">
        <dgm:presLayoutVars>
          <dgm:chMax val="0"/>
          <dgm:bulletEnabled val="1"/>
        </dgm:presLayoutVars>
      </dgm:prSet>
      <dgm:spPr/>
      <dgm:t>
        <a:bodyPr/>
        <a:lstStyle/>
        <a:p>
          <a:endParaRPr lang="en-US"/>
        </a:p>
      </dgm:t>
    </dgm:pt>
    <dgm:pt modelId="{BB5E98E3-CF2B-431C-AA6E-8C0FB5458E45}" type="pres">
      <dgm:prSet presAssocID="{4A719DE2-0B92-47D8-AFC1-F065DEA53691}" presName="spacer" presStyleCnt="0"/>
      <dgm:spPr/>
    </dgm:pt>
    <dgm:pt modelId="{6D0171F9-8A8D-4D4D-A5A0-A98E719B2BBA}" type="pres">
      <dgm:prSet presAssocID="{3B3FF7D5-CD05-44A9-BD31-04864FB0E674}" presName="parentText" presStyleLbl="node1" presStyleIdx="2" presStyleCnt="3">
        <dgm:presLayoutVars>
          <dgm:chMax val="0"/>
          <dgm:bulletEnabled val="1"/>
        </dgm:presLayoutVars>
      </dgm:prSet>
      <dgm:spPr/>
      <dgm:t>
        <a:bodyPr/>
        <a:lstStyle/>
        <a:p>
          <a:endParaRPr lang="en-US"/>
        </a:p>
      </dgm:t>
    </dgm:pt>
  </dgm:ptLst>
  <dgm:cxnLst>
    <dgm:cxn modelId="{170A37CF-EF2E-492D-B073-100C960C8FF0}" type="presOf" srcId="{E2666AE6-EB47-49AD-87B3-B7C71E263E59}" destId="{3F6CA1B1-1034-4CC0-87B5-79DD9DE4F8F4}" srcOrd="0" destOrd="0" presId="urn:microsoft.com/office/officeart/2005/8/layout/vList2"/>
    <dgm:cxn modelId="{37C94D45-D09B-4756-87C2-FBEF2E8208F0}" srcId="{0C5843FB-1142-44FD-9E17-26538B56FF87}" destId="{E2666AE6-EB47-49AD-87B3-B7C71E263E59}" srcOrd="1" destOrd="0" parTransId="{1EC9BD4D-FC95-405F-AAA1-C476AFB14183}" sibTransId="{4A719DE2-0B92-47D8-AFC1-F065DEA53691}"/>
    <dgm:cxn modelId="{E30234CC-ECDC-4E83-A184-1F52A7321953}" type="presOf" srcId="{3B3FF7D5-CD05-44A9-BD31-04864FB0E674}" destId="{6D0171F9-8A8D-4D4D-A5A0-A98E719B2BBA}" srcOrd="0" destOrd="0" presId="urn:microsoft.com/office/officeart/2005/8/layout/vList2"/>
    <dgm:cxn modelId="{050BE70C-40F8-4C09-9E4F-8FFACE5F9BE3}" type="presOf" srcId="{B72FB56E-72E5-40E1-A2ED-3937D1C953DF}" destId="{CEEDC498-4247-46ED-92DC-CC95BFF8CD3B}" srcOrd="0" destOrd="0" presId="urn:microsoft.com/office/officeart/2005/8/layout/vList2"/>
    <dgm:cxn modelId="{967D1285-8804-4788-A0E1-F74C9EB48AF0}" srcId="{0C5843FB-1142-44FD-9E17-26538B56FF87}" destId="{B72FB56E-72E5-40E1-A2ED-3937D1C953DF}" srcOrd="0" destOrd="0" parTransId="{F28CC3F2-C683-4C05-8516-52D35F903C17}" sibTransId="{31D35366-D85C-41E2-992B-8AE051AF39FE}"/>
    <dgm:cxn modelId="{76502538-33F0-43DB-A1E7-95954EF379AA}" type="presOf" srcId="{0C5843FB-1142-44FD-9E17-26538B56FF87}" destId="{4E5FC4A8-E4BD-4AF0-9483-A43508D57219}" srcOrd="0" destOrd="0" presId="urn:microsoft.com/office/officeart/2005/8/layout/vList2"/>
    <dgm:cxn modelId="{5BAB3CEB-EE8B-4780-8DE6-A630909A4B25}" srcId="{0C5843FB-1142-44FD-9E17-26538B56FF87}" destId="{3B3FF7D5-CD05-44A9-BD31-04864FB0E674}" srcOrd="2" destOrd="0" parTransId="{F3E4EA66-19D7-414A-BFC6-CEE87969019E}" sibTransId="{C4BE329E-7D3B-4852-87FA-05C86A1B6C4C}"/>
    <dgm:cxn modelId="{6F230655-9B18-4928-9496-B4991AA52F91}" type="presParOf" srcId="{4E5FC4A8-E4BD-4AF0-9483-A43508D57219}" destId="{CEEDC498-4247-46ED-92DC-CC95BFF8CD3B}" srcOrd="0" destOrd="0" presId="urn:microsoft.com/office/officeart/2005/8/layout/vList2"/>
    <dgm:cxn modelId="{9E39FDEE-FE99-4C87-9AA7-61663DFAB405}" type="presParOf" srcId="{4E5FC4A8-E4BD-4AF0-9483-A43508D57219}" destId="{60FF5A27-5009-4BA7-B076-67788F0A2C40}" srcOrd="1" destOrd="0" presId="urn:microsoft.com/office/officeart/2005/8/layout/vList2"/>
    <dgm:cxn modelId="{ED63BC30-E9B9-47E1-80FE-8E5B940FA890}" type="presParOf" srcId="{4E5FC4A8-E4BD-4AF0-9483-A43508D57219}" destId="{3F6CA1B1-1034-4CC0-87B5-79DD9DE4F8F4}" srcOrd="2" destOrd="0" presId="urn:microsoft.com/office/officeart/2005/8/layout/vList2"/>
    <dgm:cxn modelId="{555A6893-C741-4F26-9AEC-C9A0A50AC195}" type="presParOf" srcId="{4E5FC4A8-E4BD-4AF0-9483-A43508D57219}" destId="{BB5E98E3-CF2B-431C-AA6E-8C0FB5458E45}" srcOrd="3" destOrd="0" presId="urn:microsoft.com/office/officeart/2005/8/layout/vList2"/>
    <dgm:cxn modelId="{E6CD0BE5-95D2-49BA-B7DB-D5D8145602F0}" type="presParOf" srcId="{4E5FC4A8-E4BD-4AF0-9483-A43508D57219}" destId="{6D0171F9-8A8D-4D4D-A5A0-A98E719B2BB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A29DC1-9D97-475A-8D4D-42106145697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C628738-B850-4015-BF49-7B8A12BA063D}">
      <dgm:prSet custT="1"/>
      <dgm:spPr/>
      <dgm:t>
        <a:bodyPr/>
        <a:lstStyle/>
        <a:p>
          <a:pPr rtl="0"/>
          <a:r>
            <a:rPr lang="en-US" sz="2400" dirty="0" smtClean="0"/>
            <a:t>40% Consumer Directed Health Plans – self-managed care</a:t>
          </a:r>
        </a:p>
        <a:p>
          <a:pPr rtl="0"/>
          <a:r>
            <a:rPr lang="en-US" sz="2400" dirty="0" smtClean="0"/>
            <a:t>40% in integrated Care systems</a:t>
          </a:r>
        </a:p>
        <a:p>
          <a:pPr rtl="0"/>
          <a:r>
            <a:rPr lang="en-US" sz="2400" dirty="0" smtClean="0"/>
            <a:t>10% Concierge Care</a:t>
          </a:r>
        </a:p>
        <a:p>
          <a:pPr rtl="0"/>
          <a:r>
            <a:rPr lang="en-US" sz="2400" dirty="0" smtClean="0"/>
            <a:t>10% Uninsured – use ER and CHCs</a:t>
          </a:r>
          <a:endParaRPr lang="en-US" sz="2400" dirty="0"/>
        </a:p>
      </dgm:t>
    </dgm:pt>
    <dgm:pt modelId="{DD2ACB02-318A-45B2-9B7A-FDC4252E509A}" type="parTrans" cxnId="{CC32FAFD-8E56-4983-9C66-469EB8EFC902}">
      <dgm:prSet/>
      <dgm:spPr/>
      <dgm:t>
        <a:bodyPr/>
        <a:lstStyle/>
        <a:p>
          <a:endParaRPr lang="en-US"/>
        </a:p>
      </dgm:t>
    </dgm:pt>
    <dgm:pt modelId="{9A87399D-D0F6-4EB7-BA2E-83F0A39F942F}" type="sibTrans" cxnId="{CC32FAFD-8E56-4983-9C66-469EB8EFC902}">
      <dgm:prSet/>
      <dgm:spPr/>
      <dgm:t>
        <a:bodyPr/>
        <a:lstStyle/>
        <a:p>
          <a:endParaRPr lang="en-US"/>
        </a:p>
      </dgm:t>
    </dgm:pt>
    <dgm:pt modelId="{B67BDA44-F0CE-4E84-882D-CBBFB7850726}" type="pres">
      <dgm:prSet presAssocID="{0CA29DC1-9D97-475A-8D4D-42106145697A}" presName="linear" presStyleCnt="0">
        <dgm:presLayoutVars>
          <dgm:animLvl val="lvl"/>
          <dgm:resizeHandles val="exact"/>
        </dgm:presLayoutVars>
      </dgm:prSet>
      <dgm:spPr/>
      <dgm:t>
        <a:bodyPr/>
        <a:lstStyle/>
        <a:p>
          <a:endParaRPr lang="en-US"/>
        </a:p>
      </dgm:t>
    </dgm:pt>
    <dgm:pt modelId="{7A97F5D9-775A-4135-9D2E-1E92FD8EBB71}" type="pres">
      <dgm:prSet presAssocID="{CC628738-B850-4015-BF49-7B8A12BA063D}" presName="parentText" presStyleLbl="node1" presStyleIdx="0" presStyleCnt="1" custScaleY="2000000" custLinFactY="78463" custLinFactNeighborX="4412" custLinFactNeighborY="100000">
        <dgm:presLayoutVars>
          <dgm:chMax val="0"/>
          <dgm:bulletEnabled val="1"/>
        </dgm:presLayoutVars>
      </dgm:prSet>
      <dgm:spPr/>
      <dgm:t>
        <a:bodyPr/>
        <a:lstStyle/>
        <a:p>
          <a:endParaRPr lang="en-US"/>
        </a:p>
      </dgm:t>
    </dgm:pt>
  </dgm:ptLst>
  <dgm:cxnLst>
    <dgm:cxn modelId="{3E85D025-599B-4835-B1BD-648B7A30B9DE}" type="presOf" srcId="{CC628738-B850-4015-BF49-7B8A12BA063D}" destId="{7A97F5D9-775A-4135-9D2E-1E92FD8EBB71}" srcOrd="0" destOrd="0" presId="urn:microsoft.com/office/officeart/2005/8/layout/vList2"/>
    <dgm:cxn modelId="{CC32FAFD-8E56-4983-9C66-469EB8EFC902}" srcId="{0CA29DC1-9D97-475A-8D4D-42106145697A}" destId="{CC628738-B850-4015-BF49-7B8A12BA063D}" srcOrd="0" destOrd="0" parTransId="{DD2ACB02-318A-45B2-9B7A-FDC4252E509A}" sibTransId="{9A87399D-D0F6-4EB7-BA2E-83F0A39F942F}"/>
    <dgm:cxn modelId="{0CD1B1E0-1660-4C8B-A3D7-E492CB64A19A}" type="presOf" srcId="{0CA29DC1-9D97-475A-8D4D-42106145697A}" destId="{B67BDA44-F0CE-4E84-882D-CBBFB7850726}" srcOrd="0" destOrd="0" presId="urn:microsoft.com/office/officeart/2005/8/layout/vList2"/>
    <dgm:cxn modelId="{4C225FB8-16DF-4B5B-B9A0-75092C7C78C6}" type="presParOf" srcId="{B67BDA44-F0CE-4E84-882D-CBBFB7850726}" destId="{7A97F5D9-775A-4135-9D2E-1E92FD8EBB7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1F407-4660-41CC-872B-B6255CF959A8}">
      <dsp:nvSpPr>
        <dsp:cNvPr id="0" name=""/>
        <dsp:cNvSpPr/>
      </dsp:nvSpPr>
      <dsp:spPr>
        <a:xfrm>
          <a:off x="0" y="131823"/>
          <a:ext cx="8150225" cy="5520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40% Use integrated systems – capitated, continuity</a:t>
          </a:r>
          <a:endParaRPr lang="en-US" sz="2800" kern="1200" dirty="0"/>
        </a:p>
      </dsp:txBody>
      <dsp:txXfrm>
        <a:off x="26948" y="158771"/>
        <a:ext cx="8096329" cy="498129"/>
      </dsp:txXfrm>
    </dsp:sp>
    <dsp:sp modelId="{A6ED7CF1-C3CA-4D31-83E1-A32DE49EE4E3}">
      <dsp:nvSpPr>
        <dsp:cNvPr id="0" name=""/>
        <dsp:cNvSpPr/>
      </dsp:nvSpPr>
      <dsp:spPr>
        <a:xfrm>
          <a:off x="0" y="672731"/>
          <a:ext cx="8150225" cy="5520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30% Use semi-integrated systems – FFS &amp; P4P</a:t>
          </a:r>
          <a:endParaRPr lang="en-US" sz="2800" kern="1200"/>
        </a:p>
      </dsp:txBody>
      <dsp:txXfrm>
        <a:off x="26948" y="699679"/>
        <a:ext cx="8096329" cy="498129"/>
      </dsp:txXfrm>
    </dsp:sp>
    <dsp:sp modelId="{5A2B16A9-1572-4329-9605-3DDB917FF0D0}">
      <dsp:nvSpPr>
        <dsp:cNvPr id="0" name=""/>
        <dsp:cNvSpPr/>
      </dsp:nvSpPr>
      <dsp:spPr>
        <a:xfrm>
          <a:off x="0" y="1128482"/>
          <a:ext cx="8150225" cy="5520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30% Use fee-for-service – lucky poor use CHCs</a:t>
          </a:r>
          <a:endParaRPr lang="en-US" sz="2800" kern="1200" dirty="0"/>
        </a:p>
      </dsp:txBody>
      <dsp:txXfrm>
        <a:off x="26948" y="1155430"/>
        <a:ext cx="8096329" cy="4981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5C930-C441-4C56-8361-ECDF96D4C9CC}">
      <dsp:nvSpPr>
        <dsp:cNvPr id="0" name=""/>
        <dsp:cNvSpPr/>
      </dsp:nvSpPr>
      <dsp:spPr>
        <a:xfrm>
          <a:off x="0" y="43"/>
          <a:ext cx="8445500" cy="5195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30% Use fully integrated systems – capitated, continuity</a:t>
          </a:r>
          <a:endParaRPr lang="en-US" sz="2800" kern="1200"/>
        </a:p>
      </dsp:txBody>
      <dsp:txXfrm>
        <a:off x="25362" y="25405"/>
        <a:ext cx="8394776" cy="468829"/>
      </dsp:txXfrm>
    </dsp:sp>
    <dsp:sp modelId="{8EBC0857-D9B7-422E-BF7D-876E7C0C16F6}">
      <dsp:nvSpPr>
        <dsp:cNvPr id="0" name=""/>
        <dsp:cNvSpPr/>
      </dsp:nvSpPr>
      <dsp:spPr>
        <a:xfrm>
          <a:off x="0" y="530621"/>
          <a:ext cx="8445500" cy="5195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20% Use semi-integrated systems – mixed FFS- P4P</a:t>
          </a:r>
          <a:endParaRPr lang="en-US" sz="2800" kern="1200"/>
        </a:p>
      </dsp:txBody>
      <dsp:txXfrm>
        <a:off x="25362" y="555983"/>
        <a:ext cx="8394776" cy="468829"/>
      </dsp:txXfrm>
    </dsp:sp>
    <dsp:sp modelId="{DE78CB79-3640-439D-84A7-C1A832E6FC86}">
      <dsp:nvSpPr>
        <dsp:cNvPr id="0" name=""/>
        <dsp:cNvSpPr/>
      </dsp:nvSpPr>
      <dsp:spPr>
        <a:xfrm>
          <a:off x="0" y="1061200"/>
          <a:ext cx="8445500" cy="5195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35% Use fee-for-service – episodic, often poor quality</a:t>
          </a:r>
          <a:endParaRPr lang="en-US" sz="2800" kern="1200"/>
        </a:p>
      </dsp:txBody>
      <dsp:txXfrm>
        <a:off x="25362" y="1086562"/>
        <a:ext cx="8394776" cy="468829"/>
      </dsp:txXfrm>
    </dsp:sp>
    <dsp:sp modelId="{AF498F81-0596-4BE5-B751-FAA56260129E}">
      <dsp:nvSpPr>
        <dsp:cNvPr id="0" name=""/>
        <dsp:cNvSpPr/>
      </dsp:nvSpPr>
      <dsp:spPr>
        <a:xfrm>
          <a:off x="0" y="1591778"/>
          <a:ext cx="8445500" cy="51955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15% Use concierge fee-for-service – sophisticated tech.</a:t>
          </a:r>
          <a:endParaRPr lang="en-US" sz="2800" kern="1200" dirty="0"/>
        </a:p>
      </dsp:txBody>
      <dsp:txXfrm>
        <a:off x="25362" y="1617140"/>
        <a:ext cx="8394776" cy="468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DC498-4247-46ED-92DC-CC95BFF8CD3B}">
      <dsp:nvSpPr>
        <dsp:cNvPr id="0" name=""/>
        <dsp:cNvSpPr/>
      </dsp:nvSpPr>
      <dsp:spPr>
        <a:xfrm>
          <a:off x="0" y="111"/>
          <a:ext cx="8229600" cy="59841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85% Use integrated systems – capitated, continuity</a:t>
          </a:r>
          <a:endParaRPr lang="en-US" sz="2800" kern="1200" dirty="0"/>
        </a:p>
      </dsp:txBody>
      <dsp:txXfrm>
        <a:off x="29212" y="29323"/>
        <a:ext cx="8171176" cy="539989"/>
      </dsp:txXfrm>
    </dsp:sp>
    <dsp:sp modelId="{3F6CA1B1-1034-4CC0-87B5-79DD9DE4F8F4}">
      <dsp:nvSpPr>
        <dsp:cNvPr id="0" name=""/>
        <dsp:cNvSpPr/>
      </dsp:nvSpPr>
      <dsp:spPr>
        <a:xfrm>
          <a:off x="0" y="611224"/>
          <a:ext cx="8229600" cy="59841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10% Use concierge fee-for-service</a:t>
          </a:r>
          <a:endParaRPr lang="en-US" sz="2800" kern="1200" dirty="0"/>
        </a:p>
      </dsp:txBody>
      <dsp:txXfrm>
        <a:off x="29212" y="640436"/>
        <a:ext cx="8171176" cy="539989"/>
      </dsp:txXfrm>
    </dsp:sp>
    <dsp:sp modelId="{6D0171F9-8A8D-4D4D-A5A0-A98E719B2BBA}">
      <dsp:nvSpPr>
        <dsp:cNvPr id="0" name=""/>
        <dsp:cNvSpPr/>
      </dsp:nvSpPr>
      <dsp:spPr>
        <a:xfrm>
          <a:off x="0" y="1222336"/>
          <a:ext cx="8229600" cy="598413"/>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smtClean="0"/>
            <a:t>5% Uninsured use Community Health Centers &amp; ERs</a:t>
          </a:r>
          <a:endParaRPr lang="en-US" sz="2800" kern="1200"/>
        </a:p>
      </dsp:txBody>
      <dsp:txXfrm>
        <a:off x="29212" y="1251548"/>
        <a:ext cx="8171176" cy="5399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7F5D9-775A-4135-9D2E-1E92FD8EBB71}">
      <dsp:nvSpPr>
        <dsp:cNvPr id="0" name=""/>
        <dsp:cNvSpPr/>
      </dsp:nvSpPr>
      <dsp:spPr>
        <a:xfrm>
          <a:off x="0" y="2594"/>
          <a:ext cx="6477000" cy="265408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40% Consumer Directed Health Plans – self-managed care</a:t>
          </a:r>
        </a:p>
        <a:p>
          <a:pPr lvl="0" algn="l" defTabSz="1066800" rtl="0">
            <a:lnSpc>
              <a:spcPct val="90000"/>
            </a:lnSpc>
            <a:spcBef>
              <a:spcPct val="0"/>
            </a:spcBef>
            <a:spcAft>
              <a:spcPct val="35000"/>
            </a:spcAft>
          </a:pPr>
          <a:r>
            <a:rPr lang="en-US" sz="2400" kern="1200" dirty="0" smtClean="0"/>
            <a:t>40% in integrated Care systems</a:t>
          </a:r>
        </a:p>
        <a:p>
          <a:pPr lvl="0" algn="l" defTabSz="1066800" rtl="0">
            <a:lnSpc>
              <a:spcPct val="90000"/>
            </a:lnSpc>
            <a:spcBef>
              <a:spcPct val="0"/>
            </a:spcBef>
            <a:spcAft>
              <a:spcPct val="35000"/>
            </a:spcAft>
          </a:pPr>
          <a:r>
            <a:rPr lang="en-US" sz="2400" kern="1200" dirty="0" smtClean="0"/>
            <a:t>10% Concierge Care</a:t>
          </a:r>
        </a:p>
        <a:p>
          <a:pPr lvl="0" algn="l" defTabSz="1066800" rtl="0">
            <a:lnSpc>
              <a:spcPct val="90000"/>
            </a:lnSpc>
            <a:spcBef>
              <a:spcPct val="0"/>
            </a:spcBef>
            <a:spcAft>
              <a:spcPct val="35000"/>
            </a:spcAft>
          </a:pPr>
          <a:r>
            <a:rPr lang="en-US" sz="2400" kern="1200" dirty="0" smtClean="0"/>
            <a:t>10% Uninsured – use ER and CHCs</a:t>
          </a:r>
          <a:endParaRPr lang="en-US" sz="2400" kern="1200" dirty="0"/>
        </a:p>
      </dsp:txBody>
      <dsp:txXfrm>
        <a:off x="129562" y="132156"/>
        <a:ext cx="6217876" cy="23949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200397" cy="464820"/>
          </a:xfrm>
          <a:prstGeom prst="rect">
            <a:avLst/>
          </a:prstGeom>
        </p:spPr>
        <p:txBody>
          <a:bodyPr vert="horz" lIns="93171" tIns="46586" rIns="93171" bIns="46586" rtlCol="0"/>
          <a:lstStyle>
            <a:lvl1pPr algn="l">
              <a:defRPr sz="1200"/>
            </a:lvl1pPr>
          </a:lstStyle>
          <a:p>
            <a:r>
              <a:rPr lang="en-US" dirty="0" smtClean="0"/>
              <a:t>Public Health &amp; Primary Care Futures  </a:t>
            </a:r>
            <a:endParaRPr lang="en-US" dirty="0" smtClean="0"/>
          </a:p>
          <a:p>
            <a:r>
              <a:rPr lang="en-US" dirty="0" smtClean="0"/>
              <a:t>Clem Bezold, Institute for Alternative Futures</a:t>
            </a:r>
            <a:endParaRPr lang="en-US" dirty="0"/>
          </a:p>
        </p:txBody>
      </p:sp>
      <p:sp>
        <p:nvSpPr>
          <p:cNvPr id="3" name="Date Placeholder 2"/>
          <p:cNvSpPr>
            <a:spLocks noGrp="1"/>
          </p:cNvSpPr>
          <p:nvPr>
            <p:ph type="dt" sz="quarter" idx="1"/>
          </p:nvPr>
        </p:nvSpPr>
        <p:spPr>
          <a:xfrm>
            <a:off x="3970940" y="3"/>
            <a:ext cx="3037840" cy="464820"/>
          </a:xfrm>
          <a:prstGeom prst="rect">
            <a:avLst/>
          </a:prstGeom>
        </p:spPr>
        <p:txBody>
          <a:bodyPr vert="horz" lIns="93171" tIns="46586" rIns="93171" bIns="46586" rtlCol="0"/>
          <a:lstStyle>
            <a:lvl1pPr algn="r">
              <a:defRPr sz="1200"/>
            </a:lvl1pPr>
          </a:lstStyle>
          <a:p>
            <a:r>
              <a:rPr lang="en-US" dirty="0" smtClean="0"/>
              <a:t>Iowa Public Health Conference </a:t>
            </a:r>
          </a:p>
          <a:p>
            <a:r>
              <a:rPr lang="en-US" dirty="0" smtClean="0"/>
              <a:t>November 17, 2015</a:t>
            </a:r>
            <a:endParaRPr lang="en-US" dirty="0"/>
          </a:p>
        </p:txBody>
      </p:sp>
      <p:sp>
        <p:nvSpPr>
          <p:cNvPr id="4" name="Footer Placeholder 3"/>
          <p:cNvSpPr>
            <a:spLocks noGrp="1"/>
          </p:cNvSpPr>
          <p:nvPr>
            <p:ph type="ftr" sz="quarter" idx="2"/>
          </p:nvPr>
        </p:nvSpPr>
        <p:spPr>
          <a:xfrm>
            <a:off x="2" y="8610600"/>
            <a:ext cx="4571998" cy="684187"/>
          </a:xfrm>
          <a:prstGeom prst="rect">
            <a:avLst/>
          </a:prstGeom>
        </p:spPr>
        <p:txBody>
          <a:bodyPr vert="horz" lIns="93171" tIns="46586" rIns="93171" bIns="46586" rtlCol="0" anchor="b"/>
          <a:lstStyle>
            <a:lvl1pPr algn="l">
              <a:defRPr sz="1200"/>
            </a:lvl1pPr>
          </a:lstStyle>
          <a:p>
            <a:r>
              <a:rPr lang="en-US" dirty="0" smtClean="0"/>
              <a:t>Primary Care 2025  www.altfutures.org/primarycare2025 </a:t>
            </a:r>
          </a:p>
          <a:p>
            <a:r>
              <a:rPr lang="en-US" dirty="0" smtClean="0"/>
              <a:t>Public </a:t>
            </a:r>
            <a:r>
              <a:rPr lang="en-US" dirty="0" smtClean="0"/>
              <a:t>Health </a:t>
            </a:r>
            <a:r>
              <a:rPr lang="en-US" dirty="0" smtClean="0"/>
              <a:t>2030  www.altfutures.org/publichealth2030</a:t>
            </a:r>
            <a:endParaRPr lang="en-US" dirty="0" smtClean="0"/>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3171" tIns="46586" rIns="93171" bIns="46586" rtlCol="0" anchor="b"/>
          <a:lstStyle>
            <a:lvl1pPr algn="r">
              <a:defRPr sz="1200"/>
            </a:lvl1pPr>
          </a:lstStyle>
          <a:p>
            <a:fld id="{DDE70772-1D24-41E1-872F-619A6DF97D05}" type="slidenum">
              <a:rPr lang="en-US" smtClean="0"/>
              <a:pPr/>
              <a:t>‹#›</a:t>
            </a:fld>
            <a:endParaRPr lang="en-US" dirty="0"/>
          </a:p>
        </p:txBody>
      </p:sp>
    </p:spTree>
    <p:extLst>
      <p:ext uri="{BB962C8B-B14F-4D97-AF65-F5344CB8AC3E}">
        <p14:creationId xmlns:p14="http://schemas.microsoft.com/office/powerpoint/2010/main" val="2709658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37840" cy="464820"/>
          </a:xfrm>
          <a:prstGeom prst="rect">
            <a:avLst/>
          </a:prstGeom>
        </p:spPr>
        <p:txBody>
          <a:bodyPr vert="horz" lIns="93171" tIns="46586" rIns="93171" bIns="46586" rtlCol="0"/>
          <a:lstStyle>
            <a:lvl1pPr algn="l">
              <a:defRPr sz="1200"/>
            </a:lvl1pPr>
          </a:lstStyle>
          <a:p>
            <a:endParaRPr lang="en-US" dirty="0"/>
          </a:p>
        </p:txBody>
      </p:sp>
      <p:sp>
        <p:nvSpPr>
          <p:cNvPr id="3" name="Date Placeholder 2"/>
          <p:cNvSpPr>
            <a:spLocks noGrp="1"/>
          </p:cNvSpPr>
          <p:nvPr>
            <p:ph type="dt" idx="1"/>
          </p:nvPr>
        </p:nvSpPr>
        <p:spPr>
          <a:xfrm>
            <a:off x="3970940" y="3"/>
            <a:ext cx="3037840" cy="464820"/>
          </a:xfrm>
          <a:prstGeom prst="rect">
            <a:avLst/>
          </a:prstGeom>
        </p:spPr>
        <p:txBody>
          <a:bodyPr vert="horz" lIns="93171" tIns="46586" rIns="93171" bIns="46586" rtlCol="0"/>
          <a:lstStyle>
            <a:lvl1pPr algn="r">
              <a:defRPr sz="1200"/>
            </a:lvl1pPr>
          </a:lstStyle>
          <a:p>
            <a:fld id="{BD3C5497-09D4-4191-96E0-A5F154BF39C9}" type="datetimeFigureOut">
              <a:rPr lang="en-US" smtClean="0"/>
              <a:pPr/>
              <a:t>11/1/2015</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1" tIns="46586" rIns="93171" bIns="46586"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1" tIns="46586" rIns="93171"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29967"/>
            <a:ext cx="3037840" cy="464820"/>
          </a:xfrm>
          <a:prstGeom prst="rect">
            <a:avLst/>
          </a:prstGeom>
        </p:spPr>
        <p:txBody>
          <a:bodyPr vert="horz" lIns="93171" tIns="46586" rIns="93171"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1" tIns="46586" rIns="93171" bIns="46586" rtlCol="0" anchor="b"/>
          <a:lstStyle>
            <a:lvl1pPr algn="r">
              <a:defRPr sz="1200"/>
            </a:lvl1pPr>
          </a:lstStyle>
          <a:p>
            <a:fld id="{4A59A11D-0080-440D-8F8C-DC64C6E7A7B9}" type="slidenum">
              <a:rPr lang="en-US" smtClean="0"/>
              <a:pPr/>
              <a:t>‹#›</a:t>
            </a:fld>
            <a:endParaRPr lang="en-US" dirty="0"/>
          </a:p>
        </p:txBody>
      </p:sp>
    </p:spTree>
    <p:extLst>
      <p:ext uri="{BB962C8B-B14F-4D97-AF65-F5344CB8AC3E}">
        <p14:creationId xmlns:p14="http://schemas.microsoft.com/office/powerpoint/2010/main" val="104723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1</a:t>
            </a:fld>
            <a:endParaRPr lang="en-US" dirty="0"/>
          </a:p>
        </p:txBody>
      </p:sp>
    </p:spTree>
    <p:extLst>
      <p:ext uri="{BB962C8B-B14F-4D97-AF65-F5344CB8AC3E}">
        <p14:creationId xmlns:p14="http://schemas.microsoft.com/office/powerpoint/2010/main" val="348441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PHI staff had input.</a:t>
            </a:r>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10</a:t>
            </a:fld>
            <a:endParaRPr lang="en-US" dirty="0"/>
          </a:p>
        </p:txBody>
      </p:sp>
    </p:spTree>
    <p:extLst>
      <p:ext uri="{BB962C8B-B14F-4D97-AF65-F5344CB8AC3E}">
        <p14:creationId xmlns:p14="http://schemas.microsoft.com/office/powerpoint/2010/main" val="85840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Clem – Background do not go over extensively.</a:t>
            </a:r>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11</a:t>
            </a:fld>
            <a:endParaRPr lang="en-US" dirty="0"/>
          </a:p>
        </p:txBody>
      </p:sp>
    </p:spTree>
    <p:extLst>
      <p:ext uri="{BB962C8B-B14F-4D97-AF65-F5344CB8AC3E}">
        <p14:creationId xmlns:p14="http://schemas.microsoft.com/office/powerpoint/2010/main" val="2244377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483" indent="-270187" eaLnBrk="0" hangingPunct="0">
              <a:defRPr>
                <a:solidFill>
                  <a:schemeClr val="tx1"/>
                </a:solidFill>
                <a:latin typeface="Arial" pitchFamily="34" charset="0"/>
                <a:cs typeface="Arial" pitchFamily="34" charset="0"/>
              </a:defRPr>
            </a:lvl2pPr>
            <a:lvl3pPr marL="1080743" indent="-216149" eaLnBrk="0" hangingPunct="0">
              <a:defRPr>
                <a:solidFill>
                  <a:schemeClr val="tx1"/>
                </a:solidFill>
                <a:latin typeface="Arial" pitchFamily="34" charset="0"/>
                <a:cs typeface="Arial" pitchFamily="34" charset="0"/>
              </a:defRPr>
            </a:lvl3pPr>
            <a:lvl4pPr marL="1513040" indent="-216149" eaLnBrk="0" hangingPunct="0">
              <a:defRPr>
                <a:solidFill>
                  <a:schemeClr val="tx1"/>
                </a:solidFill>
                <a:latin typeface="Arial" pitchFamily="34" charset="0"/>
                <a:cs typeface="Arial" pitchFamily="34" charset="0"/>
              </a:defRPr>
            </a:lvl4pPr>
            <a:lvl5pPr marL="1945338" indent="-216149" eaLnBrk="0" hangingPunct="0">
              <a:defRPr>
                <a:solidFill>
                  <a:schemeClr val="tx1"/>
                </a:solidFill>
                <a:latin typeface="Arial" pitchFamily="34" charset="0"/>
                <a:cs typeface="Arial" pitchFamily="34" charset="0"/>
              </a:defRPr>
            </a:lvl5pPr>
            <a:lvl6pPr marL="2377634" indent="-216149" eaLnBrk="0" fontAlgn="base" hangingPunct="0">
              <a:spcBef>
                <a:spcPct val="0"/>
              </a:spcBef>
              <a:spcAft>
                <a:spcPct val="0"/>
              </a:spcAft>
              <a:defRPr>
                <a:solidFill>
                  <a:schemeClr val="tx1"/>
                </a:solidFill>
                <a:latin typeface="Arial" pitchFamily="34" charset="0"/>
                <a:cs typeface="Arial" pitchFamily="34" charset="0"/>
              </a:defRPr>
            </a:lvl6pPr>
            <a:lvl7pPr marL="2809932" indent="-216149" eaLnBrk="0" fontAlgn="base" hangingPunct="0">
              <a:spcBef>
                <a:spcPct val="0"/>
              </a:spcBef>
              <a:spcAft>
                <a:spcPct val="0"/>
              </a:spcAft>
              <a:defRPr>
                <a:solidFill>
                  <a:schemeClr val="tx1"/>
                </a:solidFill>
                <a:latin typeface="Arial" pitchFamily="34" charset="0"/>
                <a:cs typeface="Arial" pitchFamily="34" charset="0"/>
              </a:defRPr>
            </a:lvl7pPr>
            <a:lvl8pPr marL="3242229" indent="-216149" eaLnBrk="0" fontAlgn="base" hangingPunct="0">
              <a:spcBef>
                <a:spcPct val="0"/>
              </a:spcBef>
              <a:spcAft>
                <a:spcPct val="0"/>
              </a:spcAft>
              <a:defRPr>
                <a:solidFill>
                  <a:schemeClr val="tx1"/>
                </a:solidFill>
                <a:latin typeface="Arial" pitchFamily="34" charset="0"/>
                <a:cs typeface="Arial" pitchFamily="34" charset="0"/>
              </a:defRPr>
            </a:lvl8pPr>
            <a:lvl9pPr marL="3674527" indent="-21614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36D7E94-3544-42EB-B4EB-05B6E348A58D}" type="slidenum">
              <a:rPr lang="en-US" smtClean="0"/>
              <a:pPr eaLnBrk="1" hangingPunct="1"/>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13</a:t>
            </a:fld>
            <a:endParaRPr lang="en-US" dirty="0"/>
          </a:p>
        </p:txBody>
      </p:sp>
    </p:spTree>
    <p:extLst>
      <p:ext uri="{BB962C8B-B14F-4D97-AF65-F5344CB8AC3E}">
        <p14:creationId xmlns:p14="http://schemas.microsoft.com/office/powerpoint/2010/main" val="14600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spcBef>
                <a:spcPct val="0"/>
              </a:spcBef>
              <a:spcAft>
                <a:spcPct val="0"/>
              </a:spcAft>
              <a:buNone/>
            </a:pPr>
            <a:r>
              <a:rPr lang="en-US" altLang="zh-CN" sz="1200" dirty="0" smtClean="0">
                <a:latin typeface="Calisto MT"/>
                <a:ea typeface="MS Mincho" pitchFamily="49" charset="-128"/>
                <a:cs typeface="Times New Roman" pitchFamily="18" charset="0"/>
              </a:rPr>
              <a:t>Please use the grid below to assess the likelihood and </a:t>
            </a:r>
            <a:r>
              <a:rPr lang="en-US" altLang="zh-CN" sz="1200" dirty="0" err="1" smtClean="0">
                <a:latin typeface="Calisto MT"/>
                <a:ea typeface="MS Mincho" pitchFamily="49" charset="-128"/>
                <a:cs typeface="Times New Roman" pitchFamily="18" charset="0"/>
              </a:rPr>
              <a:t>preferability</a:t>
            </a:r>
            <a:r>
              <a:rPr lang="en-US" altLang="zh-CN" sz="1200" dirty="0" smtClean="0">
                <a:latin typeface="Calisto MT"/>
                <a:ea typeface="MS Mincho" pitchFamily="49" charset="-128"/>
                <a:cs typeface="Times New Roman" pitchFamily="18" charset="0"/>
              </a:rPr>
              <a:t> of each scenario separately. </a:t>
            </a:r>
            <a:endParaRPr lang="en-US" altLang="zh-CN" sz="800" dirty="0" smtClean="0">
              <a:latin typeface="Arial" pitchFamily="34" charset="0"/>
              <a:cs typeface="Arial" pitchFamily="34" charset="0"/>
            </a:endParaRPr>
          </a:p>
          <a:p>
            <a:pPr marL="0" lvl="0" indent="0" eaLnBrk="0" fontAlgn="base" hangingPunct="0">
              <a:spcBef>
                <a:spcPct val="0"/>
              </a:spcBef>
              <a:spcAft>
                <a:spcPct val="0"/>
              </a:spcAft>
              <a:buFontTx/>
              <a:buChar char="•"/>
            </a:pPr>
            <a:r>
              <a:rPr lang="en-US" altLang="zh-CN" sz="1200" dirty="0" smtClean="0">
                <a:latin typeface="Calisto MT"/>
                <a:ea typeface="MS Mincho" pitchFamily="49" charset="-128"/>
                <a:cs typeface="Times New Roman" pitchFamily="18" charset="0"/>
              </a:rPr>
              <a:t>100% refers to highly likely or preferable. </a:t>
            </a:r>
            <a:endParaRPr lang="en-US" altLang="zh-CN" sz="800" dirty="0" smtClean="0">
              <a:latin typeface="Arial" pitchFamily="34" charset="0"/>
              <a:cs typeface="Arial" pitchFamily="34" charset="0"/>
            </a:endParaRPr>
          </a:p>
          <a:p>
            <a:pPr marL="0" lvl="0" indent="0" eaLnBrk="0" fontAlgn="base" hangingPunct="0">
              <a:spcBef>
                <a:spcPct val="0"/>
              </a:spcBef>
              <a:spcAft>
                <a:spcPct val="0"/>
              </a:spcAft>
              <a:buFontTx/>
              <a:buChar char="•"/>
            </a:pPr>
            <a:r>
              <a:rPr lang="en-US" altLang="zh-CN" sz="1200" dirty="0" smtClean="0">
                <a:latin typeface="Calisto MT"/>
                <a:ea typeface="MS Mincho" pitchFamily="49" charset="-128"/>
                <a:cs typeface="Times New Roman" pitchFamily="18" charset="0"/>
              </a:rPr>
              <a:t>0% means there is nothing desirable or preferable about a particular scenario. </a:t>
            </a:r>
            <a:endParaRPr lang="en-US" altLang="zh-CN" sz="800" dirty="0" smtClean="0">
              <a:latin typeface="Arial" pitchFamily="34" charset="0"/>
              <a:cs typeface="Arial" pitchFamily="34" charset="0"/>
            </a:endParaRPr>
          </a:p>
          <a:p>
            <a:pPr marL="0" lvl="0" indent="0" eaLnBrk="0" fontAlgn="base" hangingPunct="0">
              <a:spcBef>
                <a:spcPct val="0"/>
              </a:spcBef>
              <a:spcAft>
                <a:spcPct val="0"/>
              </a:spcAft>
              <a:buFontTx/>
              <a:buChar char="•"/>
            </a:pPr>
            <a:r>
              <a:rPr lang="en-US" altLang="zh-CN" sz="1200" dirty="0" smtClean="0">
                <a:latin typeface="Calisto MT"/>
                <a:ea typeface="MS Mincho" pitchFamily="49" charset="-128"/>
                <a:cs typeface="Times New Roman" pitchFamily="18" charset="0"/>
              </a:rPr>
              <a:t>Percentages can be from 0 to 100 in each cell. Columns or rows need not add up to 100%. For example, you may assign 60% for likelihood and 85% for </a:t>
            </a:r>
            <a:r>
              <a:rPr lang="en-US" altLang="zh-CN" sz="1200" dirty="0" err="1" smtClean="0">
                <a:latin typeface="Calisto MT"/>
                <a:ea typeface="MS Mincho" pitchFamily="49" charset="-128"/>
                <a:cs typeface="Times New Roman" pitchFamily="18" charset="0"/>
              </a:rPr>
              <a:t>preferability</a:t>
            </a:r>
            <a:r>
              <a:rPr lang="en-US" altLang="zh-CN" sz="1200" smtClean="0">
                <a:latin typeface="Calisto MT"/>
                <a:ea typeface="MS Mincho" pitchFamily="49" charset="-128"/>
                <a:cs typeface="Times New Roman" pitchFamily="18" charset="0"/>
              </a:rPr>
              <a:t> of a scenario.</a:t>
            </a:r>
            <a:endParaRPr lang="en-US" altLang="zh-CN" sz="80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14</a:t>
            </a:fld>
            <a:endParaRPr lang="en-US" dirty="0"/>
          </a:p>
        </p:txBody>
      </p:sp>
    </p:spTree>
    <p:extLst>
      <p:ext uri="{BB962C8B-B14F-4D97-AF65-F5344CB8AC3E}">
        <p14:creationId xmlns:p14="http://schemas.microsoft.com/office/powerpoint/2010/main" val="50073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598B960-EC3E-4F76-8DF7-D62A7F4E7B1A}" type="slidenum">
              <a:rPr lang="en-US" smtClean="0">
                <a:latin typeface="Arial" pitchFamily="34" charset="0"/>
              </a:rPr>
              <a:pPr>
                <a:defRPr/>
              </a:pPr>
              <a:t>16</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A9FF37-24AD-4558-84D2-5A66E81763B6}" type="slidenum">
              <a:rPr lang="en-US" smtClean="0">
                <a:latin typeface="Arial" pitchFamily="34" charset="0"/>
              </a:rPr>
              <a:pPr>
                <a:defRPr/>
              </a:pPr>
              <a:t>17</a:t>
            </a:fld>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Source: M1993  =  McGinnis and Foege, JAMA, 1993, 270, 2207-2212;    M2002 - McGinnis, Russo, Knickman, 2002, Health Affairs, 21,3,83;  HPC – “Healthy, Productive Canada, </a:t>
            </a:r>
            <a:r>
              <a:rPr lang="en-US" smtClean="0"/>
              <a:t>Final Report of the Senate Subcommittee on Population Health. June 2009; </a:t>
            </a:r>
            <a:r>
              <a:rPr lang="en-US" b="1" smtClean="0"/>
              <a:t>CHR</a:t>
            </a:r>
            <a:r>
              <a:rPr lang="en-US" smtClean="0"/>
              <a:t> = County Health Rankings, 2010  </a:t>
            </a:r>
            <a:r>
              <a:rPr lang="en-US" i="1" smtClean="0"/>
              <a:t>www.</a:t>
            </a:r>
            <a:r>
              <a:rPr lang="en-US" b="1" i="1" smtClean="0"/>
              <a:t>countyhealthrankings</a:t>
            </a:r>
            <a:r>
              <a:rPr lang="en-US" i="1" smtClean="0"/>
              <a:t>.org/  , specifically : http://uwphi.pophealth.wisc.edu/publications/other/differentPerspectivesForAssigningWeightsToDeterminantsOfHealth.pdf   </a:t>
            </a:r>
            <a:endParaRPr lang="en-US" smtClean="0"/>
          </a:p>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1641" indent="-285247" eaLnBrk="0" hangingPunct="0">
              <a:defRPr>
                <a:solidFill>
                  <a:schemeClr val="tx1"/>
                </a:solidFill>
                <a:latin typeface="Arial" pitchFamily="34" charset="0"/>
                <a:cs typeface="Arial" pitchFamily="34" charset="0"/>
              </a:defRPr>
            </a:lvl2pPr>
            <a:lvl3pPr marL="1140986" indent="-228197" eaLnBrk="0" hangingPunct="0">
              <a:defRPr>
                <a:solidFill>
                  <a:schemeClr val="tx1"/>
                </a:solidFill>
                <a:latin typeface="Arial" pitchFamily="34" charset="0"/>
                <a:cs typeface="Arial" pitchFamily="34" charset="0"/>
              </a:defRPr>
            </a:lvl3pPr>
            <a:lvl4pPr marL="1597382" indent="-228197" eaLnBrk="0" hangingPunct="0">
              <a:defRPr>
                <a:solidFill>
                  <a:schemeClr val="tx1"/>
                </a:solidFill>
                <a:latin typeface="Arial" pitchFamily="34" charset="0"/>
                <a:cs typeface="Arial" pitchFamily="34" charset="0"/>
              </a:defRPr>
            </a:lvl4pPr>
            <a:lvl5pPr marL="2053775" indent="-228197" eaLnBrk="0" hangingPunct="0">
              <a:defRPr>
                <a:solidFill>
                  <a:schemeClr val="tx1"/>
                </a:solidFill>
                <a:latin typeface="Arial" pitchFamily="34" charset="0"/>
                <a:cs typeface="Arial" pitchFamily="34" charset="0"/>
              </a:defRPr>
            </a:lvl5pPr>
            <a:lvl6pPr marL="2510172" indent="-228197" eaLnBrk="0" fontAlgn="base" hangingPunct="0">
              <a:spcBef>
                <a:spcPct val="0"/>
              </a:spcBef>
              <a:spcAft>
                <a:spcPct val="0"/>
              </a:spcAft>
              <a:defRPr>
                <a:solidFill>
                  <a:schemeClr val="tx1"/>
                </a:solidFill>
                <a:latin typeface="Arial" pitchFamily="34" charset="0"/>
                <a:cs typeface="Arial" pitchFamily="34" charset="0"/>
              </a:defRPr>
            </a:lvl6pPr>
            <a:lvl7pPr marL="2966566" indent="-228197" eaLnBrk="0" fontAlgn="base" hangingPunct="0">
              <a:spcBef>
                <a:spcPct val="0"/>
              </a:spcBef>
              <a:spcAft>
                <a:spcPct val="0"/>
              </a:spcAft>
              <a:defRPr>
                <a:solidFill>
                  <a:schemeClr val="tx1"/>
                </a:solidFill>
                <a:latin typeface="Arial" pitchFamily="34" charset="0"/>
                <a:cs typeface="Arial" pitchFamily="34" charset="0"/>
              </a:defRPr>
            </a:lvl7pPr>
            <a:lvl8pPr marL="3422960" indent="-228197" eaLnBrk="0" fontAlgn="base" hangingPunct="0">
              <a:spcBef>
                <a:spcPct val="0"/>
              </a:spcBef>
              <a:spcAft>
                <a:spcPct val="0"/>
              </a:spcAft>
              <a:defRPr>
                <a:solidFill>
                  <a:schemeClr val="tx1"/>
                </a:solidFill>
                <a:latin typeface="Arial" pitchFamily="34" charset="0"/>
                <a:cs typeface="Arial" pitchFamily="34" charset="0"/>
              </a:defRPr>
            </a:lvl8pPr>
            <a:lvl9pPr marL="3879356" indent="-22819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C904A88-A01A-4F7B-AF92-52E98A3E0777}" type="slidenum">
              <a:rPr lang="en-US" smtClean="0"/>
              <a:pPr eaLnBrk="1" hangingPunct="1"/>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9443" indent="-272863" eaLnBrk="0" hangingPunct="0">
              <a:defRPr>
                <a:solidFill>
                  <a:schemeClr val="tx1"/>
                </a:solidFill>
                <a:latin typeface="Arial" pitchFamily="34" charset="0"/>
                <a:cs typeface="Arial" pitchFamily="34" charset="0"/>
              </a:defRPr>
            </a:lvl2pPr>
            <a:lvl3pPr marL="1091451" indent="-218290" eaLnBrk="0" hangingPunct="0">
              <a:defRPr>
                <a:solidFill>
                  <a:schemeClr val="tx1"/>
                </a:solidFill>
                <a:latin typeface="Arial" pitchFamily="34" charset="0"/>
                <a:cs typeface="Arial" pitchFamily="34" charset="0"/>
              </a:defRPr>
            </a:lvl3pPr>
            <a:lvl4pPr marL="1528031" indent="-218290" eaLnBrk="0" hangingPunct="0">
              <a:defRPr>
                <a:solidFill>
                  <a:schemeClr val="tx1"/>
                </a:solidFill>
                <a:latin typeface="Arial" pitchFamily="34" charset="0"/>
                <a:cs typeface="Arial" pitchFamily="34" charset="0"/>
              </a:defRPr>
            </a:lvl4pPr>
            <a:lvl5pPr marL="1964611" indent="-218290" eaLnBrk="0" hangingPunct="0">
              <a:defRPr>
                <a:solidFill>
                  <a:schemeClr val="tx1"/>
                </a:solidFill>
                <a:latin typeface="Arial" pitchFamily="34" charset="0"/>
                <a:cs typeface="Arial" pitchFamily="34" charset="0"/>
              </a:defRPr>
            </a:lvl5pPr>
            <a:lvl6pPr marL="2401192" indent="-218290" eaLnBrk="0" fontAlgn="base" hangingPunct="0">
              <a:spcBef>
                <a:spcPct val="0"/>
              </a:spcBef>
              <a:spcAft>
                <a:spcPct val="0"/>
              </a:spcAft>
              <a:defRPr>
                <a:solidFill>
                  <a:schemeClr val="tx1"/>
                </a:solidFill>
                <a:latin typeface="Arial" pitchFamily="34" charset="0"/>
                <a:cs typeface="Arial" pitchFamily="34" charset="0"/>
              </a:defRPr>
            </a:lvl6pPr>
            <a:lvl7pPr marL="2837772" indent="-218290" eaLnBrk="0" fontAlgn="base" hangingPunct="0">
              <a:spcBef>
                <a:spcPct val="0"/>
              </a:spcBef>
              <a:spcAft>
                <a:spcPct val="0"/>
              </a:spcAft>
              <a:defRPr>
                <a:solidFill>
                  <a:schemeClr val="tx1"/>
                </a:solidFill>
                <a:latin typeface="Arial" pitchFamily="34" charset="0"/>
                <a:cs typeface="Arial" pitchFamily="34" charset="0"/>
              </a:defRPr>
            </a:lvl7pPr>
            <a:lvl8pPr marL="3274352" indent="-218290" eaLnBrk="0" fontAlgn="base" hangingPunct="0">
              <a:spcBef>
                <a:spcPct val="0"/>
              </a:spcBef>
              <a:spcAft>
                <a:spcPct val="0"/>
              </a:spcAft>
              <a:defRPr>
                <a:solidFill>
                  <a:schemeClr val="tx1"/>
                </a:solidFill>
                <a:latin typeface="Arial" pitchFamily="34" charset="0"/>
                <a:cs typeface="Arial" pitchFamily="34" charset="0"/>
              </a:defRPr>
            </a:lvl8pPr>
            <a:lvl9pPr marL="3710932" indent="-21829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E9F1204-ECF6-4F4E-A0E1-C17806BDCC98}" type="slidenum">
              <a:rPr lang="en-US" smtClean="0"/>
              <a:pPr eaLnBrk="1" hangingPunct="1"/>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2</a:t>
            </a:fld>
            <a:endParaRPr lang="en-US" dirty="0"/>
          </a:p>
        </p:txBody>
      </p:sp>
    </p:spTree>
    <p:extLst>
      <p:ext uri="{BB962C8B-B14F-4D97-AF65-F5344CB8AC3E}">
        <p14:creationId xmlns:p14="http://schemas.microsoft.com/office/powerpoint/2010/main" val="919436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9443" indent="-272863" eaLnBrk="0" hangingPunct="0">
              <a:defRPr>
                <a:solidFill>
                  <a:schemeClr val="tx1"/>
                </a:solidFill>
                <a:latin typeface="Arial" pitchFamily="34" charset="0"/>
                <a:cs typeface="Arial" pitchFamily="34" charset="0"/>
              </a:defRPr>
            </a:lvl2pPr>
            <a:lvl3pPr marL="1091451" indent="-218290" eaLnBrk="0" hangingPunct="0">
              <a:defRPr>
                <a:solidFill>
                  <a:schemeClr val="tx1"/>
                </a:solidFill>
                <a:latin typeface="Arial" pitchFamily="34" charset="0"/>
                <a:cs typeface="Arial" pitchFamily="34" charset="0"/>
              </a:defRPr>
            </a:lvl3pPr>
            <a:lvl4pPr marL="1528031" indent="-218290" eaLnBrk="0" hangingPunct="0">
              <a:defRPr>
                <a:solidFill>
                  <a:schemeClr val="tx1"/>
                </a:solidFill>
                <a:latin typeface="Arial" pitchFamily="34" charset="0"/>
                <a:cs typeface="Arial" pitchFamily="34" charset="0"/>
              </a:defRPr>
            </a:lvl4pPr>
            <a:lvl5pPr marL="1964611" indent="-218290" eaLnBrk="0" hangingPunct="0">
              <a:defRPr>
                <a:solidFill>
                  <a:schemeClr val="tx1"/>
                </a:solidFill>
                <a:latin typeface="Arial" pitchFamily="34" charset="0"/>
                <a:cs typeface="Arial" pitchFamily="34" charset="0"/>
              </a:defRPr>
            </a:lvl5pPr>
            <a:lvl6pPr marL="2401192" indent="-218290" eaLnBrk="0" fontAlgn="base" hangingPunct="0">
              <a:spcBef>
                <a:spcPct val="0"/>
              </a:spcBef>
              <a:spcAft>
                <a:spcPct val="0"/>
              </a:spcAft>
              <a:defRPr>
                <a:solidFill>
                  <a:schemeClr val="tx1"/>
                </a:solidFill>
                <a:latin typeface="Arial" pitchFamily="34" charset="0"/>
                <a:cs typeface="Arial" pitchFamily="34" charset="0"/>
              </a:defRPr>
            </a:lvl6pPr>
            <a:lvl7pPr marL="2837772" indent="-218290" eaLnBrk="0" fontAlgn="base" hangingPunct="0">
              <a:spcBef>
                <a:spcPct val="0"/>
              </a:spcBef>
              <a:spcAft>
                <a:spcPct val="0"/>
              </a:spcAft>
              <a:defRPr>
                <a:solidFill>
                  <a:schemeClr val="tx1"/>
                </a:solidFill>
                <a:latin typeface="Arial" pitchFamily="34" charset="0"/>
                <a:cs typeface="Arial" pitchFamily="34" charset="0"/>
              </a:defRPr>
            </a:lvl7pPr>
            <a:lvl8pPr marL="3274352" indent="-218290" eaLnBrk="0" fontAlgn="base" hangingPunct="0">
              <a:spcBef>
                <a:spcPct val="0"/>
              </a:spcBef>
              <a:spcAft>
                <a:spcPct val="0"/>
              </a:spcAft>
              <a:defRPr>
                <a:solidFill>
                  <a:schemeClr val="tx1"/>
                </a:solidFill>
                <a:latin typeface="Arial" pitchFamily="34" charset="0"/>
                <a:cs typeface="Arial" pitchFamily="34" charset="0"/>
              </a:defRPr>
            </a:lvl8pPr>
            <a:lvl9pPr marL="3710932" indent="-21829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E9F1204-ECF6-4F4E-A0E1-C17806BDCC98}" type="slidenum">
              <a:rPr lang="en-US" smtClean="0"/>
              <a:pPr eaLnBrk="1" hangingPunct="1"/>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16130" indent="-275434" eaLnBrk="0" hangingPunct="0">
              <a:defRPr>
                <a:solidFill>
                  <a:schemeClr val="tx1"/>
                </a:solidFill>
                <a:latin typeface="Arial" pitchFamily="34" charset="0"/>
                <a:cs typeface="Arial" pitchFamily="34" charset="0"/>
              </a:defRPr>
            </a:lvl2pPr>
            <a:lvl3pPr marL="1101738" indent="-220348" eaLnBrk="0" hangingPunct="0">
              <a:defRPr>
                <a:solidFill>
                  <a:schemeClr val="tx1"/>
                </a:solidFill>
                <a:latin typeface="Arial" pitchFamily="34" charset="0"/>
                <a:cs typeface="Arial" pitchFamily="34" charset="0"/>
              </a:defRPr>
            </a:lvl3pPr>
            <a:lvl4pPr marL="1542433" indent="-220348" eaLnBrk="0" hangingPunct="0">
              <a:defRPr>
                <a:solidFill>
                  <a:schemeClr val="tx1"/>
                </a:solidFill>
                <a:latin typeface="Arial" pitchFamily="34" charset="0"/>
                <a:cs typeface="Arial" pitchFamily="34" charset="0"/>
              </a:defRPr>
            </a:lvl4pPr>
            <a:lvl5pPr marL="1983128" indent="-220348" eaLnBrk="0" hangingPunct="0">
              <a:defRPr>
                <a:solidFill>
                  <a:schemeClr val="tx1"/>
                </a:solidFill>
                <a:latin typeface="Arial" pitchFamily="34" charset="0"/>
                <a:cs typeface="Arial" pitchFamily="34" charset="0"/>
              </a:defRPr>
            </a:lvl5pPr>
            <a:lvl6pPr marL="2423823" indent="-220348" eaLnBrk="0" fontAlgn="base" hangingPunct="0">
              <a:spcBef>
                <a:spcPct val="0"/>
              </a:spcBef>
              <a:spcAft>
                <a:spcPct val="0"/>
              </a:spcAft>
              <a:defRPr>
                <a:solidFill>
                  <a:schemeClr val="tx1"/>
                </a:solidFill>
                <a:latin typeface="Arial" pitchFamily="34" charset="0"/>
                <a:cs typeface="Arial" pitchFamily="34" charset="0"/>
              </a:defRPr>
            </a:lvl6pPr>
            <a:lvl7pPr marL="2864518" indent="-220348" eaLnBrk="0" fontAlgn="base" hangingPunct="0">
              <a:spcBef>
                <a:spcPct val="0"/>
              </a:spcBef>
              <a:spcAft>
                <a:spcPct val="0"/>
              </a:spcAft>
              <a:defRPr>
                <a:solidFill>
                  <a:schemeClr val="tx1"/>
                </a:solidFill>
                <a:latin typeface="Arial" pitchFamily="34" charset="0"/>
                <a:cs typeface="Arial" pitchFamily="34" charset="0"/>
              </a:defRPr>
            </a:lvl7pPr>
            <a:lvl8pPr marL="3305213" indent="-220348" eaLnBrk="0" fontAlgn="base" hangingPunct="0">
              <a:spcBef>
                <a:spcPct val="0"/>
              </a:spcBef>
              <a:spcAft>
                <a:spcPct val="0"/>
              </a:spcAft>
              <a:defRPr>
                <a:solidFill>
                  <a:schemeClr val="tx1"/>
                </a:solidFill>
                <a:latin typeface="Arial" pitchFamily="34" charset="0"/>
                <a:cs typeface="Arial" pitchFamily="34" charset="0"/>
              </a:defRPr>
            </a:lvl8pPr>
            <a:lvl9pPr marL="3745908" indent="-22034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6BC5EEC-0258-49D2-B536-5B31291BD9E6}" type="slidenum">
              <a:rPr lang="en-US" smtClean="0"/>
              <a:pPr eaLnBrk="1" hangingPunct="1"/>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22</a:t>
            </a:fld>
            <a:endParaRPr lang="en-US" dirty="0"/>
          </a:p>
        </p:txBody>
      </p:sp>
    </p:spTree>
    <p:extLst>
      <p:ext uri="{BB962C8B-B14F-4D97-AF65-F5344CB8AC3E}">
        <p14:creationId xmlns:p14="http://schemas.microsoft.com/office/powerpoint/2010/main" val="730000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noFill/>
          <a:ln>
            <a:miter lim="800000"/>
            <a:headEnd/>
            <a:tailEnd/>
          </a:ln>
        </p:spPr>
        <p:txBody>
          <a:bodyPr/>
          <a:lstStyle/>
          <a:p>
            <a:fld id="{491F35FF-8E01-4F80-BFB6-2C17AEAE260B}"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25</a:t>
            </a:fld>
            <a:endParaRPr lang="en-US" dirty="0"/>
          </a:p>
        </p:txBody>
      </p:sp>
    </p:spTree>
    <p:extLst>
      <p:ext uri="{BB962C8B-B14F-4D97-AF65-F5344CB8AC3E}">
        <p14:creationId xmlns:p14="http://schemas.microsoft.com/office/powerpoint/2010/main" val="3721252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Image Note: From Twin Cities Business: Toward Free Market Health Care by Andrew Bacski</a:t>
            </a:r>
          </a:p>
          <a:p>
            <a:pPr eaLnBrk="1" hangingPunct="1">
              <a:spcBef>
                <a:spcPct val="0"/>
              </a:spcBef>
            </a:pPr>
            <a:endParaRPr lang="en-US" smtClean="0"/>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8AE9170-F53F-49A1-9A38-31F727785999}" type="slidenum">
              <a:rPr lang="en-US" smtClean="0">
                <a:latin typeface="Arial" pitchFamily="34" charset="0"/>
              </a:rPr>
              <a:pPr>
                <a:defRPr/>
              </a:pPr>
              <a:t>26</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Source for</a:t>
            </a:r>
            <a:r>
              <a:rPr lang="en-US" baseline="0" dirty="0" smtClean="0"/>
              <a:t> data:       Merchant Medicine  http://www.merchantmedicine.com/home.cfm</a:t>
            </a:r>
          </a:p>
          <a:p>
            <a:pPr eaLnBrk="1" hangingPunct="1">
              <a:spcBef>
                <a:spcPct val="0"/>
              </a:spcBef>
            </a:pPr>
            <a:r>
              <a:rPr lang="en-US" baseline="0" dirty="0" smtClean="0"/>
              <a:t>Another </a:t>
            </a:r>
            <a:r>
              <a:rPr lang="en-US" baseline="0" dirty="0" err="1" smtClean="0"/>
              <a:t>accenture</a:t>
            </a:r>
            <a:r>
              <a:rPr lang="en-US" baseline="0" dirty="0" smtClean="0"/>
              <a:t> forecast has by end of 2015   2868 retail clinics</a:t>
            </a:r>
          </a:p>
        </p:txBody>
      </p:sp>
      <p:sp>
        <p:nvSpPr>
          <p:cNvPr id="104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9E820D5-1C62-4C90-9521-2D89F308FFA8}" type="slidenum">
              <a:rPr lang="en-US" smtClean="0">
                <a:latin typeface="Arial" pitchFamily="34" charset="0"/>
              </a:rPr>
              <a:pPr>
                <a:defRPr/>
              </a:pPr>
              <a:t>27</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Marty </a:t>
            </a:r>
            <a:r>
              <a:rPr lang="en-US" dirty="0" err="1" smtClean="0"/>
              <a:t>Stempniak</a:t>
            </a:r>
            <a:r>
              <a:rPr lang="en-US" dirty="0" smtClean="0"/>
              <a:t>, “Retail Clinics: Threat or opportunity?”   H&amp;HN News October 1, 2013</a:t>
            </a:r>
          </a:p>
          <a:p>
            <a:r>
              <a:rPr lang="en-US" dirty="0" smtClean="0"/>
              <a:t>http://www.hhnmag.com/display/HHN-news-article.dhtml?dcrPath=/templatedata/HF_Common/NewsArticle/data/HHN/Magazine/2013/Oct/1013HHN_Coverstory   </a:t>
            </a:r>
            <a:endParaRPr lang="en-US" dirty="0"/>
          </a:p>
        </p:txBody>
      </p:sp>
      <p:sp>
        <p:nvSpPr>
          <p:cNvPr id="4" name="Slide Number Placeholder 3"/>
          <p:cNvSpPr>
            <a:spLocks noGrp="1"/>
          </p:cNvSpPr>
          <p:nvPr>
            <p:ph type="sldNum" sz="quarter" idx="10"/>
          </p:nvPr>
        </p:nvSpPr>
        <p:spPr/>
        <p:txBody>
          <a:bodyPr/>
          <a:lstStyle/>
          <a:p>
            <a:pPr>
              <a:defRPr/>
            </a:pPr>
            <a:fld id="{22A49557-B406-433C-9ACB-C6AD788F6783}" type="slidenum">
              <a:rPr lang="en-US" smtClean="0"/>
              <a:pPr>
                <a:defRPr/>
              </a:pPr>
              <a:t>28</a:t>
            </a:fld>
            <a:endParaRPr lang="en-US" dirty="0"/>
          </a:p>
        </p:txBody>
      </p:sp>
    </p:spTree>
    <p:extLst>
      <p:ext uri="{BB962C8B-B14F-4D97-AF65-F5344CB8AC3E}">
        <p14:creationId xmlns:p14="http://schemas.microsoft.com/office/powerpoint/2010/main" val="3346191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Primary Care-Public Health: Inter-professional Leadership Development Institute(Two-day intensive)Track: Leadership</a:t>
            </a:r>
          </a:p>
          <a:p>
            <a:r>
              <a:rPr lang="en-US" sz="1200" kern="1200" dirty="0" smtClean="0">
                <a:solidFill>
                  <a:schemeClr val="tx1"/>
                </a:solidFill>
                <a:effectLst/>
                <a:latin typeface="+mn-lt"/>
                <a:ea typeface="+mn-ea"/>
                <a:cs typeface="+mn-cs"/>
              </a:rPr>
              <a:t>CEUs: 12 CDE, 12 CME, 12 CNE</a:t>
            </a:r>
          </a:p>
          <a:p>
            <a:r>
              <a:rPr lang="en-US" sz="1200" kern="1200" dirty="0" smtClean="0">
                <a:solidFill>
                  <a:schemeClr val="tx1"/>
                </a:solidFill>
                <a:effectLst/>
                <a:latin typeface="+mn-lt"/>
                <a:ea typeface="+mn-ea"/>
                <a:cs typeface="+mn-cs"/>
              </a:rPr>
              <a:t>Times of change require knowledgeable and progressive leaders who are willing to embrace the hard work of not only envisioning the future, but understanding the collaborative nature of fulfilling its promise, especially in dealing with the Social Determinants of Health. This two-day learning laboratory presents a unique opportunity to develop strong collaborative leadership and change management skills for leaders and emerging leaders in the Public Health and Primary Care fields, by tapping into the expertise of both to promote quality community health outcomes. </a:t>
            </a:r>
          </a:p>
          <a:p>
            <a:r>
              <a:rPr lang="en-US" sz="1200" kern="1200" dirty="0" smtClean="0">
                <a:solidFill>
                  <a:schemeClr val="tx1"/>
                </a:solidFill>
                <a:effectLst/>
                <a:latin typeface="+mn-lt"/>
                <a:ea typeface="+mn-ea"/>
                <a:cs typeface="+mn-cs"/>
              </a:rPr>
              <a:t>This experience will focus on successful models of collaboration between Public Health and Primary Care, as well as looking forward at "future scenarios" presented by the Institute for Alternative Futures and the powerful role of leaders in guiding change towards population health. Two practical skills will be addressed: Community Health Needs Assessments and the use of Data &amp; Metrics. In addition, faculty from the Wright Center will present experiential application of the IHI’s High Impact Leadership framework. This session will feature concrete examples of adaptive leadership skills and behaviors to promote creation of "Medical Villages" at the local community level that will actualize the Triple Aim. </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3</a:t>
            </a:fld>
            <a:endParaRPr lang="en-US" dirty="0"/>
          </a:p>
        </p:txBody>
      </p:sp>
    </p:spTree>
    <p:extLst>
      <p:ext uri="{BB962C8B-B14F-4D97-AF65-F5344CB8AC3E}">
        <p14:creationId xmlns:p14="http://schemas.microsoft.com/office/powerpoint/2010/main" val="919436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0BFAD5D-CA86-4703-851A-B3B642DDD323}" type="slidenum">
              <a:rPr lang="en-US" smtClean="0">
                <a:latin typeface="Arial" pitchFamily="34" charset="0"/>
              </a:rPr>
              <a:pPr>
                <a:defRPr/>
              </a:pPr>
              <a:t>30</a:t>
            </a:fld>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31</a:t>
            </a:fld>
            <a:endParaRPr lang="en-US" dirty="0"/>
          </a:p>
        </p:txBody>
      </p:sp>
    </p:spTree>
    <p:extLst>
      <p:ext uri="{BB962C8B-B14F-4D97-AF65-F5344CB8AC3E}">
        <p14:creationId xmlns:p14="http://schemas.microsoft.com/office/powerpoint/2010/main" val="2192104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CHARLOTTESVILLE, Va.--(BUSINESS WIRE)--WellAWARE Systems, the leading developer of next-generation wellness monitoring solutions for senior care providers, today announced commercial availability of its products. Built by the industry for the industry, WellAWARE is a low-cost monitoring solution that gathers and reports behavioral and wellness information of a cared-for individual, in their home or at a senior living facility. This innovative approach to wellness and safety for senior living enhances the quality of life for our aging population while empowering families and professional care givers with more helpful information.</a:t>
            </a:r>
          </a:p>
          <a:p>
            <a:r>
              <a:rPr lang="en-US" smtClean="0"/>
              <a:t>“As the population of the elderly in the U.S. continues to increase exponentially, we saw an opportunity to help empower families and professional care givers by providing solutions that increase the quality of life for our aging population,” said Jeff Noce, president and CEO of WellAWARE Systems. “By offering a passive, unobtrusive monitoring system, seniors are able to maintain privacy and dignity but allow caregivers to make better-informed decisions about the care they provide their residents based on the wellness and behavioral information collected, processed and analyzed with our technology.”</a:t>
            </a:r>
          </a:p>
          <a:p>
            <a:r>
              <a:rPr lang="en-US" smtClean="0"/>
              <a:t>Our aging population is growing rapidly and remote personal health monitoring is one of the most attractive technology markets. Sales are expected to reach $5 billion in 2010 and explode to $34 billion by 2015 (Forrester 2004). The 65+ segment of the population, “Baby Boomers,” is expected to double over the next 20–25 years and U.S. residents over age 85 have become the nation’s fastest-growing age group, accounting for about 1% of the population.</a:t>
            </a:r>
          </a:p>
          <a:p>
            <a:r>
              <a:rPr lang="en-US" smtClean="0"/>
              <a:t>What started as a concept in 2000 at the Medical Automation Research Center (MARC) at the University of Virginia is now a reality due to investments by two of the country’s largest not-for-profit providers of senior care – Volunteers of America and The Evangelical Lutheran Good Samaritan Society. These groups are also the first two customers to install the WellAWARE technology solution.</a:t>
            </a:r>
          </a:p>
          <a:p>
            <a:r>
              <a:rPr lang="en-US" smtClean="0"/>
              <a:t>“With technology like WellAWARE, we can identify not only emergency situations that need a response, but also emerging medical conditions that our clients might not notice or be able to report on their own,” said Charles W. Gould, national president of Volunteers of America. “I think technology like this will help us make more meaningful and well-informed decisions about potential intervention and treatment of residents and will also allow older people to maintain their independence while still having the peace of mind that someone will be there if they need help.”</a:t>
            </a:r>
          </a:p>
          <a:p>
            <a:pPr eaLnBrk="1" hangingPunct="1">
              <a:spcBef>
                <a:spcPct val="0"/>
              </a:spcBef>
            </a:pPr>
            <a:endParaRPr lang="en-US" smtClean="0"/>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A637EA2-A59E-49F9-9A0A-79B6A60226EE}" type="slidenum">
              <a:rPr lang="en-US" smtClean="0">
                <a:solidFill>
                  <a:prstClr val="black"/>
                </a:solidFill>
              </a:rPr>
              <a:pPr>
                <a:defRPr/>
              </a:pPr>
              <a:t>32</a:t>
            </a:fld>
            <a:endParaRPr lang="en-US"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B2A5FD4-BF96-406B-B7D8-5F3F8EACBD0A}" type="slidenum">
              <a:rPr lang="en-US" smtClean="0">
                <a:latin typeface="Arial" pitchFamily="34" charset="0"/>
              </a:rPr>
              <a:pPr>
                <a:defRPr/>
              </a:pPr>
              <a:t>33</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052" eaLnBrk="0" hangingPunct="0">
              <a:defRPr sz="4800">
                <a:solidFill>
                  <a:schemeClr val="tx2"/>
                </a:solidFill>
                <a:latin typeface="Abadi MT Condensed Light" pitchFamily="34" charset="0"/>
              </a:defRPr>
            </a:lvl1pPr>
            <a:lvl2pPr marL="741641" indent="-285247" defTabSz="927052" eaLnBrk="0" hangingPunct="0">
              <a:defRPr sz="4800">
                <a:solidFill>
                  <a:schemeClr val="tx2"/>
                </a:solidFill>
                <a:latin typeface="Abadi MT Condensed Light" pitchFamily="34" charset="0"/>
              </a:defRPr>
            </a:lvl2pPr>
            <a:lvl3pPr marL="1140986" indent="-228197" defTabSz="927052" eaLnBrk="0" hangingPunct="0">
              <a:defRPr sz="4800">
                <a:solidFill>
                  <a:schemeClr val="tx2"/>
                </a:solidFill>
                <a:latin typeface="Abadi MT Condensed Light" pitchFamily="34" charset="0"/>
              </a:defRPr>
            </a:lvl3pPr>
            <a:lvl4pPr marL="1597382" indent="-228197" defTabSz="927052" eaLnBrk="0" hangingPunct="0">
              <a:defRPr sz="4800">
                <a:solidFill>
                  <a:schemeClr val="tx2"/>
                </a:solidFill>
                <a:latin typeface="Abadi MT Condensed Light" pitchFamily="34" charset="0"/>
              </a:defRPr>
            </a:lvl4pPr>
            <a:lvl5pPr marL="2053775" indent="-228197" defTabSz="927052" eaLnBrk="0" hangingPunct="0">
              <a:defRPr sz="4800">
                <a:solidFill>
                  <a:schemeClr val="tx2"/>
                </a:solidFill>
                <a:latin typeface="Abadi MT Condensed Light" pitchFamily="34" charset="0"/>
              </a:defRPr>
            </a:lvl5pPr>
            <a:lvl6pPr marL="2510172" indent="-228197" algn="ctr" defTabSz="927052" eaLnBrk="0" fontAlgn="base" hangingPunct="0">
              <a:spcBef>
                <a:spcPct val="0"/>
              </a:spcBef>
              <a:spcAft>
                <a:spcPct val="0"/>
              </a:spcAft>
              <a:defRPr sz="4800">
                <a:solidFill>
                  <a:schemeClr val="tx2"/>
                </a:solidFill>
                <a:latin typeface="Abadi MT Condensed Light" pitchFamily="34" charset="0"/>
              </a:defRPr>
            </a:lvl6pPr>
            <a:lvl7pPr marL="2966566" indent="-228197" algn="ctr" defTabSz="927052" eaLnBrk="0" fontAlgn="base" hangingPunct="0">
              <a:spcBef>
                <a:spcPct val="0"/>
              </a:spcBef>
              <a:spcAft>
                <a:spcPct val="0"/>
              </a:spcAft>
              <a:defRPr sz="4800">
                <a:solidFill>
                  <a:schemeClr val="tx2"/>
                </a:solidFill>
                <a:latin typeface="Abadi MT Condensed Light" pitchFamily="34" charset="0"/>
              </a:defRPr>
            </a:lvl7pPr>
            <a:lvl8pPr marL="3422960" indent="-228197" algn="ctr" defTabSz="927052" eaLnBrk="0" fontAlgn="base" hangingPunct="0">
              <a:spcBef>
                <a:spcPct val="0"/>
              </a:spcBef>
              <a:spcAft>
                <a:spcPct val="0"/>
              </a:spcAft>
              <a:defRPr sz="4800">
                <a:solidFill>
                  <a:schemeClr val="tx2"/>
                </a:solidFill>
                <a:latin typeface="Abadi MT Condensed Light" pitchFamily="34" charset="0"/>
              </a:defRPr>
            </a:lvl8pPr>
            <a:lvl9pPr marL="3879356" indent="-228197" algn="ctr" defTabSz="927052" eaLnBrk="0" fontAlgn="base" hangingPunct="0">
              <a:spcBef>
                <a:spcPct val="0"/>
              </a:spcBef>
              <a:spcAft>
                <a:spcPct val="0"/>
              </a:spcAft>
              <a:defRPr sz="4800">
                <a:solidFill>
                  <a:schemeClr val="tx2"/>
                </a:solidFill>
                <a:latin typeface="Abadi MT Condensed Light" pitchFamily="34" charset="0"/>
              </a:defRPr>
            </a:lvl9pPr>
          </a:lstStyle>
          <a:p>
            <a:pPr eaLnBrk="1" hangingPunct="1"/>
            <a:fld id="{A4B4FFAB-C0D3-4B19-9E9F-71E67966C668}" type="slidenum">
              <a:rPr lang="en-US" sz="1200">
                <a:solidFill>
                  <a:schemeClr val="tx1"/>
                </a:solidFill>
                <a:latin typeface="Arial" charset="0"/>
              </a:rPr>
              <a:pPr eaLnBrk="1" hangingPunct="1"/>
              <a:t>34</a:t>
            </a:fld>
            <a:endParaRPr lang="en-US" sz="1200">
              <a:solidFill>
                <a:schemeClr val="tx1"/>
              </a:solidFill>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36340" y="4414840"/>
            <a:ext cx="5137724" cy="41846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4" tIns="46468" rIns="92934" bIns="46468"/>
          <a:lstStyle/>
          <a:p>
            <a:r>
              <a:rPr lang="en-US" smtClean="0"/>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endParaRPr lang="en-US" sz="1900" dirty="0">
              <a:latin typeface="Apple Casual"/>
              <a:ea typeface="Apple Casual"/>
              <a:cs typeface="Apple Casual"/>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1641" indent="-285247" eaLnBrk="0" hangingPunct="0">
              <a:defRPr>
                <a:solidFill>
                  <a:schemeClr val="tx1"/>
                </a:solidFill>
                <a:latin typeface="Arial" pitchFamily="34" charset="0"/>
                <a:cs typeface="Arial" pitchFamily="34" charset="0"/>
              </a:defRPr>
            </a:lvl2pPr>
            <a:lvl3pPr marL="1140986" indent="-228197" eaLnBrk="0" hangingPunct="0">
              <a:defRPr>
                <a:solidFill>
                  <a:schemeClr val="tx1"/>
                </a:solidFill>
                <a:latin typeface="Arial" pitchFamily="34" charset="0"/>
                <a:cs typeface="Arial" pitchFamily="34" charset="0"/>
              </a:defRPr>
            </a:lvl3pPr>
            <a:lvl4pPr marL="1597382" indent="-228197" eaLnBrk="0" hangingPunct="0">
              <a:defRPr>
                <a:solidFill>
                  <a:schemeClr val="tx1"/>
                </a:solidFill>
                <a:latin typeface="Arial" pitchFamily="34" charset="0"/>
                <a:cs typeface="Arial" pitchFamily="34" charset="0"/>
              </a:defRPr>
            </a:lvl4pPr>
            <a:lvl5pPr marL="2053775" indent="-228197" eaLnBrk="0" hangingPunct="0">
              <a:defRPr>
                <a:solidFill>
                  <a:schemeClr val="tx1"/>
                </a:solidFill>
                <a:latin typeface="Arial" pitchFamily="34" charset="0"/>
                <a:cs typeface="Arial" pitchFamily="34" charset="0"/>
              </a:defRPr>
            </a:lvl5pPr>
            <a:lvl6pPr marL="2510172" indent="-228197" eaLnBrk="0" fontAlgn="base" hangingPunct="0">
              <a:spcBef>
                <a:spcPct val="0"/>
              </a:spcBef>
              <a:spcAft>
                <a:spcPct val="0"/>
              </a:spcAft>
              <a:defRPr>
                <a:solidFill>
                  <a:schemeClr val="tx1"/>
                </a:solidFill>
                <a:latin typeface="Arial" pitchFamily="34" charset="0"/>
                <a:cs typeface="Arial" pitchFamily="34" charset="0"/>
              </a:defRPr>
            </a:lvl6pPr>
            <a:lvl7pPr marL="2966566" indent="-228197" eaLnBrk="0" fontAlgn="base" hangingPunct="0">
              <a:spcBef>
                <a:spcPct val="0"/>
              </a:spcBef>
              <a:spcAft>
                <a:spcPct val="0"/>
              </a:spcAft>
              <a:defRPr>
                <a:solidFill>
                  <a:schemeClr val="tx1"/>
                </a:solidFill>
                <a:latin typeface="Arial" pitchFamily="34" charset="0"/>
                <a:cs typeface="Arial" pitchFamily="34" charset="0"/>
              </a:defRPr>
            </a:lvl7pPr>
            <a:lvl8pPr marL="3422960" indent="-228197" eaLnBrk="0" fontAlgn="base" hangingPunct="0">
              <a:spcBef>
                <a:spcPct val="0"/>
              </a:spcBef>
              <a:spcAft>
                <a:spcPct val="0"/>
              </a:spcAft>
              <a:defRPr>
                <a:solidFill>
                  <a:schemeClr val="tx1"/>
                </a:solidFill>
                <a:latin typeface="Arial" pitchFamily="34" charset="0"/>
                <a:cs typeface="Arial" pitchFamily="34" charset="0"/>
              </a:defRPr>
            </a:lvl8pPr>
            <a:lvl9pPr marL="3879356" indent="-22819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5EFFCA7-DC1E-4E88-937B-BFCF16FED27F}" type="slidenum">
              <a:rPr lang="en-US" smtClean="0"/>
              <a:pPr eaLnBrk="1" hangingPunct="1"/>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42755" indent="-342755" eaLnBrk="1" hangingPunct="1">
              <a:lnSpc>
                <a:spcPct val="90000"/>
              </a:lnSpc>
              <a:buFont typeface="Arial" pitchFamily="34" charset="0"/>
              <a:buChar char="•"/>
              <a:defRPr/>
            </a:pPr>
            <a:r>
              <a:rPr lang="en-US" dirty="0"/>
              <a:t>Advanced knowledge technologies allow self-care to take over many functions of primary care.</a:t>
            </a:r>
          </a:p>
          <a:p>
            <a:pPr marL="799763" lvl="1" indent="-342755" eaLnBrk="1" hangingPunct="1">
              <a:lnSpc>
                <a:spcPct val="90000"/>
              </a:lnSpc>
              <a:buFont typeface="Arial" pitchFamily="34" charset="0"/>
              <a:buChar char="•"/>
              <a:defRPr/>
            </a:pPr>
            <a:r>
              <a:rPr lang="en-US" dirty="0"/>
              <a:t>Knowledge systems similar to IBM’s Dr. Watson computer provide access to a wealth of medical knowledge.</a:t>
            </a:r>
          </a:p>
          <a:p>
            <a:pPr marL="799763" lvl="1" indent="-342755" eaLnBrk="1" hangingPunct="1">
              <a:lnSpc>
                <a:spcPct val="90000"/>
              </a:lnSpc>
              <a:buFont typeface="Arial" pitchFamily="34" charset="0"/>
              <a:buChar char="•"/>
              <a:defRPr/>
            </a:pPr>
            <a:r>
              <a:rPr lang="en-US" dirty="0"/>
              <a:t>Social networks allow friends to exchange information and monitor the health of others.</a:t>
            </a:r>
          </a:p>
          <a:p>
            <a:pPr marL="799763" lvl="1" indent="-342755" eaLnBrk="1" hangingPunct="1">
              <a:lnSpc>
                <a:spcPct val="90000"/>
              </a:lnSpc>
              <a:buFont typeface="Arial" pitchFamily="34" charset="0"/>
              <a:buChar char="•"/>
              <a:defRPr/>
            </a:pPr>
            <a:r>
              <a:rPr lang="en-US" dirty="0"/>
              <a:t>Avatar-based health coaches provide tailored health advice and behavioral coaching.</a:t>
            </a:r>
          </a:p>
          <a:p>
            <a:pPr marL="342755" indent="-342755" eaLnBrk="1" hangingPunct="1">
              <a:lnSpc>
                <a:spcPct val="90000"/>
              </a:lnSpc>
              <a:buFont typeface="Arial" pitchFamily="34" charset="0"/>
              <a:buChar char="•"/>
              <a:defRPr/>
            </a:pPr>
            <a:endParaRPr lang="en-US" dirty="0"/>
          </a:p>
          <a:p>
            <a:pPr marL="342755" indent="-342755" eaLnBrk="1" hangingPunct="1">
              <a:lnSpc>
                <a:spcPct val="90000"/>
              </a:lnSpc>
              <a:buFont typeface="Arial" pitchFamily="34" charset="0"/>
              <a:buChar char="•"/>
              <a:defRPr/>
            </a:pPr>
            <a:r>
              <a:rPr lang="en-US" dirty="0"/>
              <a:t>Advances in </a:t>
            </a:r>
            <a:r>
              <a:rPr lang="en-US" dirty="0" err="1"/>
              <a:t>biomonitoring</a:t>
            </a:r>
            <a:r>
              <a:rPr lang="en-US" dirty="0"/>
              <a:t>, new vital signs &amp; prospective medicine give consumers greater knowledge of their health.</a:t>
            </a:r>
          </a:p>
          <a:p>
            <a:pPr marL="342755" indent="-342755" eaLnBrk="1" hangingPunct="1">
              <a:lnSpc>
                <a:spcPct val="90000"/>
              </a:lnSpc>
              <a:buFont typeface="Arial" pitchFamily="34" charset="0"/>
              <a:buChar char="•"/>
              <a:defRPr/>
            </a:pPr>
            <a:endParaRPr lang="en-US" dirty="0"/>
          </a:p>
          <a:p>
            <a:pPr marL="342755" indent="-342755" eaLnBrk="1" hangingPunct="1">
              <a:lnSpc>
                <a:spcPct val="90000"/>
              </a:lnSpc>
              <a:buFont typeface="Arial" pitchFamily="34" charset="0"/>
              <a:buChar char="•"/>
              <a:defRPr/>
            </a:pPr>
            <a:r>
              <a:rPr lang="en-US" dirty="0"/>
              <a:t>Consumers buy health-related products and services through competitive markets that offer high transparency of costs and quality.</a:t>
            </a:r>
          </a:p>
          <a:p>
            <a:pPr marL="342755" indent="-342755" eaLnBrk="1" hangingPunct="1">
              <a:lnSpc>
                <a:spcPct val="90000"/>
              </a:lnSpc>
              <a:buFont typeface="Arial" pitchFamily="34" charset="0"/>
              <a:buChar char="•"/>
              <a:defRPr/>
            </a:pPr>
            <a:endParaRPr lang="en-US" dirty="0"/>
          </a:p>
          <a:p>
            <a:pPr marL="342755" indent="-342755" eaLnBrk="1" hangingPunct="1">
              <a:lnSpc>
                <a:spcPct val="90000"/>
              </a:lnSpc>
              <a:buFont typeface="Arial" pitchFamily="34" charset="0"/>
              <a:buChar char="•"/>
              <a:defRPr/>
            </a:pPr>
            <a:r>
              <a:rPr lang="en-US" dirty="0"/>
              <a:t>Demand for human primary care providers declines.</a:t>
            </a:r>
          </a:p>
          <a:p>
            <a:pPr marL="342755" indent="-342755" eaLnBrk="1" hangingPunct="1">
              <a:lnSpc>
                <a:spcPct val="90000"/>
              </a:lnSpc>
              <a:buFont typeface="Arial" pitchFamily="34" charset="0"/>
              <a:buChar char="•"/>
              <a:defRPr/>
            </a:pPr>
            <a:endParaRPr lang="en-US" dirty="0"/>
          </a:p>
          <a:p>
            <a:pPr marL="342755" indent="-342755" eaLnBrk="1" hangingPunct="1">
              <a:lnSpc>
                <a:spcPct val="90000"/>
              </a:lnSpc>
              <a:buFont typeface="Arial" pitchFamily="34" charset="0"/>
              <a:buChar char="•"/>
              <a:defRPr/>
            </a:pPr>
            <a:r>
              <a:rPr lang="en-US" dirty="0"/>
              <a:t>Health care costs are significantly reduced.</a:t>
            </a:r>
          </a:p>
          <a:p>
            <a:pPr marL="342755" indent="-342755" eaLnBrk="1" hangingPunct="1">
              <a:lnSpc>
                <a:spcPct val="90000"/>
              </a:lnSpc>
              <a:buFont typeface="Arial" pitchFamily="34" charset="0"/>
              <a:buChar char="•"/>
              <a:defRPr/>
            </a:pPr>
            <a:r>
              <a:rPr lang="en-US" dirty="0"/>
              <a:t>The insurance market divides between consumer directed health plans and integrated health systems.</a:t>
            </a:r>
          </a:p>
          <a:p>
            <a:pPr marL="342755" indent="-342755" eaLnBrk="1" hangingPunct="1">
              <a:lnSpc>
                <a:spcPct val="90000"/>
              </a:lnSpc>
              <a:buFont typeface="Arial" pitchFamily="34" charset="0"/>
              <a:buChar char="•"/>
              <a:defRPr/>
            </a:pPr>
            <a:endParaRPr lang="en-US" dirty="0"/>
          </a:p>
          <a:p>
            <a:pPr marL="342755" indent="-342755" eaLnBrk="1" hangingPunct="1">
              <a:lnSpc>
                <a:spcPct val="90000"/>
              </a:lnSpc>
              <a:buFont typeface="Arial" pitchFamily="34" charset="0"/>
              <a:buChar char="•"/>
              <a:defRPr/>
            </a:pPr>
            <a:r>
              <a:rPr lang="en-US" dirty="0"/>
              <a:t>Some fee-for-service options remain, such as “concierge” services for the rich.</a:t>
            </a:r>
          </a:p>
          <a:p>
            <a:pPr marL="342755" indent="-342755" eaLnBrk="1" hangingPunct="1">
              <a:lnSpc>
                <a:spcPct val="90000"/>
              </a:lnSpc>
              <a:buFont typeface="Arial" pitchFamily="34" charset="0"/>
              <a:buChar char="•"/>
              <a:defRPr/>
            </a:pPr>
            <a:endParaRPr lang="en-US" dirty="0"/>
          </a:p>
          <a:p>
            <a:pPr marL="342755" indent="-342755" eaLnBrk="1" hangingPunct="1">
              <a:lnSpc>
                <a:spcPct val="90000"/>
              </a:lnSpc>
              <a:buFont typeface="Arial" pitchFamily="34" charset="0"/>
              <a:buChar char="•"/>
              <a:defRPr/>
            </a:pPr>
            <a:r>
              <a:rPr lang="en-US" dirty="0"/>
              <a:t>Integrated health systems provide primary care to patients who prefer a whole package of care services, including procedures and hospitalizations, from a single entity with competitive annual fees.</a:t>
            </a:r>
          </a:p>
          <a:p>
            <a:pPr marL="171378" indent="-171378">
              <a:buFont typeface="Arial" pitchFamily="34" charset="0"/>
              <a:buChar char="•"/>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1641" indent="-285247" eaLnBrk="0" hangingPunct="0">
              <a:defRPr>
                <a:solidFill>
                  <a:schemeClr val="tx1"/>
                </a:solidFill>
                <a:latin typeface="Arial" pitchFamily="34" charset="0"/>
                <a:cs typeface="Arial" pitchFamily="34" charset="0"/>
              </a:defRPr>
            </a:lvl2pPr>
            <a:lvl3pPr marL="1140986" indent="-228197" eaLnBrk="0" hangingPunct="0">
              <a:defRPr>
                <a:solidFill>
                  <a:schemeClr val="tx1"/>
                </a:solidFill>
                <a:latin typeface="Arial" pitchFamily="34" charset="0"/>
                <a:cs typeface="Arial" pitchFamily="34" charset="0"/>
              </a:defRPr>
            </a:lvl3pPr>
            <a:lvl4pPr marL="1597382" indent="-228197" eaLnBrk="0" hangingPunct="0">
              <a:defRPr>
                <a:solidFill>
                  <a:schemeClr val="tx1"/>
                </a:solidFill>
                <a:latin typeface="Arial" pitchFamily="34" charset="0"/>
                <a:cs typeface="Arial" pitchFamily="34" charset="0"/>
              </a:defRPr>
            </a:lvl4pPr>
            <a:lvl5pPr marL="2053775" indent="-228197" eaLnBrk="0" hangingPunct="0">
              <a:defRPr>
                <a:solidFill>
                  <a:schemeClr val="tx1"/>
                </a:solidFill>
                <a:latin typeface="Arial" pitchFamily="34" charset="0"/>
                <a:cs typeface="Arial" pitchFamily="34" charset="0"/>
              </a:defRPr>
            </a:lvl5pPr>
            <a:lvl6pPr marL="2510172" indent="-228197" eaLnBrk="0" fontAlgn="base" hangingPunct="0">
              <a:spcBef>
                <a:spcPct val="0"/>
              </a:spcBef>
              <a:spcAft>
                <a:spcPct val="0"/>
              </a:spcAft>
              <a:defRPr>
                <a:solidFill>
                  <a:schemeClr val="tx1"/>
                </a:solidFill>
                <a:latin typeface="Arial" pitchFamily="34" charset="0"/>
                <a:cs typeface="Arial" pitchFamily="34" charset="0"/>
              </a:defRPr>
            </a:lvl6pPr>
            <a:lvl7pPr marL="2966566" indent="-228197" eaLnBrk="0" fontAlgn="base" hangingPunct="0">
              <a:spcBef>
                <a:spcPct val="0"/>
              </a:spcBef>
              <a:spcAft>
                <a:spcPct val="0"/>
              </a:spcAft>
              <a:defRPr>
                <a:solidFill>
                  <a:schemeClr val="tx1"/>
                </a:solidFill>
                <a:latin typeface="Arial" pitchFamily="34" charset="0"/>
                <a:cs typeface="Arial" pitchFamily="34" charset="0"/>
              </a:defRPr>
            </a:lvl7pPr>
            <a:lvl8pPr marL="3422960" indent="-228197" eaLnBrk="0" fontAlgn="base" hangingPunct="0">
              <a:spcBef>
                <a:spcPct val="0"/>
              </a:spcBef>
              <a:spcAft>
                <a:spcPct val="0"/>
              </a:spcAft>
              <a:defRPr>
                <a:solidFill>
                  <a:schemeClr val="tx1"/>
                </a:solidFill>
                <a:latin typeface="Arial" pitchFamily="34" charset="0"/>
                <a:cs typeface="Arial" pitchFamily="34" charset="0"/>
              </a:defRPr>
            </a:lvl8pPr>
            <a:lvl9pPr marL="3879356" indent="-228197"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A7291E-613C-46AD-9E49-FE152238E940}" type="slidenum">
              <a:rPr lang="en-US" smtClean="0"/>
              <a:pPr eaLnBrk="1" hangingPunct="1"/>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37</a:t>
            </a:fld>
            <a:endParaRPr lang="en-US" dirty="0"/>
          </a:p>
        </p:txBody>
      </p:sp>
    </p:spTree>
    <p:extLst>
      <p:ext uri="{BB962C8B-B14F-4D97-AF65-F5344CB8AC3E}">
        <p14:creationId xmlns:p14="http://schemas.microsoft.com/office/powerpoint/2010/main" val="1063009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38</a:t>
            </a:fld>
            <a:endParaRPr lang="en-US" dirty="0"/>
          </a:p>
        </p:txBody>
      </p:sp>
    </p:spTree>
    <p:extLst>
      <p:ext uri="{BB962C8B-B14F-4D97-AF65-F5344CB8AC3E}">
        <p14:creationId xmlns:p14="http://schemas.microsoft.com/office/powerpoint/2010/main" val="146008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39</a:t>
            </a:fld>
            <a:endParaRPr lang="en-US" dirty="0"/>
          </a:p>
        </p:txBody>
      </p:sp>
    </p:spTree>
    <p:extLst>
      <p:ext uri="{BB962C8B-B14F-4D97-AF65-F5344CB8AC3E}">
        <p14:creationId xmlns:p14="http://schemas.microsoft.com/office/powerpoint/2010/main" val="245945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4</a:t>
            </a:fld>
            <a:endParaRPr lang="en-US" dirty="0"/>
          </a:p>
        </p:txBody>
      </p:sp>
    </p:spTree>
    <p:extLst>
      <p:ext uri="{BB962C8B-B14F-4D97-AF65-F5344CB8AC3E}">
        <p14:creationId xmlns:p14="http://schemas.microsoft.com/office/powerpoint/2010/main" val="3682697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Health care evolves</a:t>
            </a:r>
          </a:p>
          <a:p>
            <a:pPr lvl="0"/>
            <a:r>
              <a:rPr lang="en-US" dirty="0" smtClean="0"/>
              <a:t>ACA implemented, 90+% are insured</a:t>
            </a:r>
          </a:p>
          <a:p>
            <a:pPr lvl="0"/>
            <a:r>
              <a:rPr lang="en-US" dirty="0" smtClean="0"/>
              <a:t>Most providers join ACOs, focus on the Triple Aim </a:t>
            </a:r>
          </a:p>
          <a:p>
            <a:pPr lvl="0"/>
            <a:r>
              <a:rPr lang="en-US" dirty="0" smtClean="0"/>
              <a:t>PCMH model widely adopted</a:t>
            </a:r>
          </a:p>
          <a:p>
            <a:pPr lvl="0"/>
            <a:r>
              <a:rPr lang="en-US" dirty="0" smtClean="0"/>
              <a:t>Interoperable, secure EHRs include genomic and biomonitoring data</a:t>
            </a:r>
          </a:p>
          <a:p>
            <a:pPr lvl="0"/>
            <a:r>
              <a:rPr lang="en-US" dirty="0" smtClean="0"/>
              <a:t>“Doc Watson”/cognitive computing tools, including digital health coaches, help improve care</a:t>
            </a:r>
          </a:p>
          <a:p>
            <a:pPr lvl="0"/>
            <a:r>
              <a:rPr lang="en-US" dirty="0" smtClean="0"/>
              <a:t>ACOs conduct CHNAs, most fund/support community groups to improve population health</a:t>
            </a:r>
          </a:p>
          <a:p>
            <a:endParaRPr lang="en-US" dirty="0" smtClean="0"/>
          </a:p>
          <a:p>
            <a:pPr lvl="0"/>
            <a:r>
              <a:rPr lang="en-US" dirty="0" smtClean="0"/>
              <a:t>PHAs step back from personal clinical health services, focus more on prevention and improving community conditions</a:t>
            </a:r>
          </a:p>
          <a:p>
            <a:pPr lvl="1"/>
            <a:r>
              <a:rPr lang="en-US" dirty="0" smtClean="0"/>
              <a:t>HC adopts delivery of MCH and HIV/AIDS care</a:t>
            </a:r>
          </a:p>
          <a:p>
            <a:pPr lvl="0"/>
            <a:r>
              <a:rPr lang="en-US" dirty="0" smtClean="0"/>
              <a:t>PHAs’ roles with ACOs varies widely</a:t>
            </a:r>
          </a:p>
          <a:p>
            <a:pPr lvl="1"/>
            <a:r>
              <a:rPr lang="en-US" dirty="0" smtClean="0"/>
              <a:t>Some PHAs lead in doing analytics, take part in assessments and community priority settings, join community groups and others in addressing priority needs </a:t>
            </a:r>
          </a:p>
          <a:p>
            <a:pPr lvl="1"/>
            <a:r>
              <a:rPr lang="en-US" dirty="0" smtClean="0"/>
              <a:t>In some communities ACOs don’t see PHA as having much to offer in analysis or as a cost-effective supplier of programs</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40</a:t>
            </a:fld>
            <a:endParaRPr lang="en-US" dirty="0"/>
          </a:p>
        </p:txBody>
      </p:sp>
    </p:spTree>
    <p:extLst>
      <p:ext uri="{BB962C8B-B14F-4D97-AF65-F5344CB8AC3E}">
        <p14:creationId xmlns:p14="http://schemas.microsoft.com/office/powerpoint/2010/main" val="3763749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mtClean="0"/>
              <a:t>The patient-centered medical home (PCMH) model expands.</a:t>
            </a:r>
          </a:p>
          <a:p>
            <a:pPr eaLnBrk="1" hangingPunct="1">
              <a:lnSpc>
                <a:spcPct val="80000"/>
              </a:lnSpc>
            </a:pPr>
            <a:endParaRPr lang="en-US" smtClean="0"/>
          </a:p>
          <a:p>
            <a:pPr eaLnBrk="1" hangingPunct="1"/>
            <a:r>
              <a:rPr lang="en-US" smtClean="0"/>
              <a:t>Primary care teams broaden and nurse-managed health centers expand.   </a:t>
            </a:r>
          </a:p>
          <a:p>
            <a:pPr eaLnBrk="1" hangingPunct="1"/>
            <a:endParaRPr lang="en-US" smtClean="0"/>
          </a:p>
          <a:p>
            <a:pPr eaLnBrk="1" hangingPunct="1">
              <a:lnSpc>
                <a:spcPct val="80000"/>
              </a:lnSpc>
            </a:pPr>
            <a:r>
              <a:rPr lang="en-US" smtClean="0"/>
              <a:t>Employers reduce their health insurance rolls.  </a:t>
            </a:r>
          </a:p>
          <a:p>
            <a:pPr eaLnBrk="1" hangingPunct="1">
              <a:lnSpc>
                <a:spcPct val="80000"/>
              </a:lnSpc>
            </a:pPr>
            <a:endParaRPr lang="en-US" smtClean="0"/>
          </a:p>
          <a:p>
            <a:pPr eaLnBrk="1" hangingPunct="1">
              <a:lnSpc>
                <a:spcPct val="80000"/>
              </a:lnSpc>
            </a:pPr>
            <a:r>
              <a:rPr lang="en-US" smtClean="0"/>
              <a:t>Employees use health insurance exchanges to buy insurance.</a:t>
            </a:r>
            <a:br>
              <a:rPr lang="en-US" smtClean="0"/>
            </a:br>
            <a:endParaRPr lang="en-US" smtClean="0"/>
          </a:p>
          <a:p>
            <a:pPr eaLnBrk="1" hangingPunct="1"/>
            <a:r>
              <a:rPr lang="en-US" smtClean="0"/>
              <a:t>Primary care improves in aggregate.</a:t>
            </a:r>
          </a:p>
          <a:p>
            <a:pPr eaLnBrk="1" hangingPunct="1"/>
            <a:endParaRPr lang="en-US" smtClean="0"/>
          </a:p>
          <a:p>
            <a:pPr eaLnBrk="1" hangingPunct="1"/>
            <a:r>
              <a:rPr lang="en-US" smtClean="0"/>
              <a:t>Disparities persist among some poor, minority, and rural populations who don’t have access to community health centers.</a:t>
            </a:r>
          </a:p>
          <a:p>
            <a:pPr eaLnBrk="1" hangingPunct="1"/>
            <a:endParaRPr lang="en-US" smtClean="0"/>
          </a:p>
          <a:p>
            <a:pPr eaLnBrk="1" hangingPunct="1"/>
            <a:r>
              <a:rPr lang="en-US" smtClean="0"/>
              <a:t>Sophisticated electronic medical records (EMRs), biomonitoring, new vital signs, digital coaches &amp; personalization are adopted for most primary care practices.</a:t>
            </a:r>
          </a:p>
          <a:p>
            <a:pPr eaLnBrk="1" hangingPunct="1"/>
            <a:endParaRPr lang="en-US" smtClean="0">
              <a:latin typeface="Apple Casual"/>
              <a:ea typeface="Apple Casual"/>
              <a:cs typeface="Apple Casual"/>
            </a:endParaRPr>
          </a:p>
          <a:p>
            <a:pPr eaLnBrk="1" hangingPunct="1"/>
            <a:r>
              <a:rPr lang="en-US" smtClean="0">
                <a:latin typeface="Apple Casual"/>
                <a:ea typeface="Apple Casual"/>
                <a:cs typeface="Apple Casual"/>
              </a:rPr>
              <a:t>Electronic medical records (EMRs) are ubiquitous, interchangeable, and provide insight into population and genetic analysis.</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8785" indent="-287994" eaLnBrk="0" hangingPunct="0">
              <a:defRPr>
                <a:solidFill>
                  <a:schemeClr val="tx1"/>
                </a:solidFill>
                <a:latin typeface="Arial" pitchFamily="34" charset="0"/>
                <a:cs typeface="Arial" pitchFamily="34" charset="0"/>
              </a:defRPr>
            </a:lvl2pPr>
            <a:lvl3pPr marL="1151977" indent="-230395" eaLnBrk="0" hangingPunct="0">
              <a:defRPr>
                <a:solidFill>
                  <a:schemeClr val="tx1"/>
                </a:solidFill>
                <a:latin typeface="Arial" pitchFamily="34" charset="0"/>
                <a:cs typeface="Arial" pitchFamily="34" charset="0"/>
              </a:defRPr>
            </a:lvl3pPr>
            <a:lvl4pPr marL="1612768" indent="-230395" eaLnBrk="0" hangingPunct="0">
              <a:defRPr>
                <a:solidFill>
                  <a:schemeClr val="tx1"/>
                </a:solidFill>
                <a:latin typeface="Arial" pitchFamily="34" charset="0"/>
                <a:cs typeface="Arial" pitchFamily="34" charset="0"/>
              </a:defRPr>
            </a:lvl4pPr>
            <a:lvl5pPr marL="2073558" indent="-230395" eaLnBrk="0" hangingPunct="0">
              <a:defRPr>
                <a:solidFill>
                  <a:schemeClr val="tx1"/>
                </a:solidFill>
                <a:latin typeface="Arial" pitchFamily="34" charset="0"/>
                <a:cs typeface="Arial" pitchFamily="34" charset="0"/>
              </a:defRPr>
            </a:lvl5pPr>
            <a:lvl6pPr marL="2534349" indent="-230395" eaLnBrk="0" fontAlgn="base" hangingPunct="0">
              <a:spcBef>
                <a:spcPct val="0"/>
              </a:spcBef>
              <a:spcAft>
                <a:spcPct val="0"/>
              </a:spcAft>
              <a:defRPr>
                <a:solidFill>
                  <a:schemeClr val="tx1"/>
                </a:solidFill>
                <a:latin typeface="Arial" pitchFamily="34" charset="0"/>
                <a:cs typeface="Arial" pitchFamily="34" charset="0"/>
              </a:defRPr>
            </a:lvl6pPr>
            <a:lvl7pPr marL="2995140" indent="-230395" eaLnBrk="0" fontAlgn="base" hangingPunct="0">
              <a:spcBef>
                <a:spcPct val="0"/>
              </a:spcBef>
              <a:spcAft>
                <a:spcPct val="0"/>
              </a:spcAft>
              <a:defRPr>
                <a:solidFill>
                  <a:schemeClr val="tx1"/>
                </a:solidFill>
                <a:latin typeface="Arial" pitchFamily="34" charset="0"/>
                <a:cs typeface="Arial" pitchFamily="34" charset="0"/>
              </a:defRPr>
            </a:lvl7pPr>
            <a:lvl8pPr marL="3455930" indent="-230395" eaLnBrk="0" fontAlgn="base" hangingPunct="0">
              <a:spcBef>
                <a:spcPct val="0"/>
              </a:spcBef>
              <a:spcAft>
                <a:spcPct val="0"/>
              </a:spcAft>
              <a:defRPr>
                <a:solidFill>
                  <a:schemeClr val="tx1"/>
                </a:solidFill>
                <a:latin typeface="Arial" pitchFamily="34" charset="0"/>
                <a:cs typeface="Arial" pitchFamily="34" charset="0"/>
              </a:defRPr>
            </a:lvl8pPr>
            <a:lvl9pPr marL="3916722" indent="-23039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1F95D7F-FAF9-4A02-A2FC-C560CA41EB80}" type="slidenum">
              <a:rPr lang="en-US" smtClean="0"/>
              <a:pPr eaLnBrk="1" hangingPunct="1"/>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Health care evolves</a:t>
            </a:r>
          </a:p>
          <a:p>
            <a:pPr lvl="0"/>
            <a:r>
              <a:rPr lang="en-US" dirty="0" smtClean="0"/>
              <a:t>ACA implemented, 90+% are insured</a:t>
            </a:r>
          </a:p>
          <a:p>
            <a:pPr lvl="0"/>
            <a:r>
              <a:rPr lang="en-US" dirty="0" smtClean="0"/>
              <a:t>Most providers join ACOs, focus on the Triple Aim </a:t>
            </a:r>
          </a:p>
          <a:p>
            <a:pPr lvl="0"/>
            <a:r>
              <a:rPr lang="en-US" dirty="0" smtClean="0"/>
              <a:t>PCMH model widely adopted</a:t>
            </a:r>
          </a:p>
          <a:p>
            <a:pPr lvl="0"/>
            <a:r>
              <a:rPr lang="en-US" dirty="0" smtClean="0"/>
              <a:t>Interoperable, secure EHRs include genomic and biomonitoring data</a:t>
            </a:r>
          </a:p>
          <a:p>
            <a:pPr lvl="0"/>
            <a:r>
              <a:rPr lang="en-US" dirty="0" smtClean="0"/>
              <a:t>“Doc Watson”/cognitive computing tools, including digital health coaches, help improve care</a:t>
            </a:r>
          </a:p>
          <a:p>
            <a:pPr lvl="0"/>
            <a:r>
              <a:rPr lang="en-US" dirty="0" smtClean="0"/>
              <a:t>ACOs conduct CHNAs, most fund/support community groups to improve population health</a:t>
            </a:r>
          </a:p>
          <a:p>
            <a:endParaRPr lang="en-US" dirty="0" smtClean="0"/>
          </a:p>
          <a:p>
            <a:pPr lvl="0"/>
            <a:r>
              <a:rPr lang="en-US" dirty="0" smtClean="0"/>
              <a:t>PHAs step back from personal clinical health services, focus more on prevention and improving community conditions</a:t>
            </a:r>
          </a:p>
          <a:p>
            <a:pPr lvl="1"/>
            <a:r>
              <a:rPr lang="en-US" dirty="0" smtClean="0"/>
              <a:t>HC adopts delivery of MCH and HIV/AIDS care</a:t>
            </a:r>
          </a:p>
          <a:p>
            <a:pPr lvl="0"/>
            <a:r>
              <a:rPr lang="en-US" dirty="0" smtClean="0"/>
              <a:t>PHAs’ roles with ACOs varies widely</a:t>
            </a:r>
          </a:p>
          <a:p>
            <a:pPr lvl="1"/>
            <a:r>
              <a:rPr lang="en-US" dirty="0" smtClean="0"/>
              <a:t>Some PHAs lead in doing analytics, take part in assessments and community priority settings, join community groups and others in addressing priority needs </a:t>
            </a:r>
          </a:p>
          <a:p>
            <a:pPr lvl="1"/>
            <a:r>
              <a:rPr lang="en-US" dirty="0" smtClean="0"/>
              <a:t>In some communities ACOs don’t see PHA as having much to offer in analysis or as a cost-effective supplier of programs</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42</a:t>
            </a:fld>
            <a:endParaRPr lang="en-US" dirty="0"/>
          </a:p>
        </p:txBody>
      </p:sp>
    </p:spTree>
    <p:extLst>
      <p:ext uri="{BB962C8B-B14F-4D97-AF65-F5344CB8AC3E}">
        <p14:creationId xmlns:p14="http://schemas.microsoft.com/office/powerpoint/2010/main" val="3763749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dirty="0"/>
              <a:t>The patient-centered medical home (PCMH) model expands.</a:t>
            </a:r>
          </a:p>
          <a:p>
            <a:pPr eaLnBrk="1" hangingPunct="1">
              <a:lnSpc>
                <a:spcPct val="80000"/>
              </a:lnSpc>
            </a:pPr>
            <a:endParaRPr lang="en-US" dirty="0"/>
          </a:p>
          <a:p>
            <a:pPr eaLnBrk="1" hangingPunct="1"/>
            <a:r>
              <a:rPr lang="en-US" dirty="0"/>
              <a:t>Primary care teams broaden and nurse-managed health centers expand.   </a:t>
            </a:r>
          </a:p>
          <a:p>
            <a:pPr eaLnBrk="1" hangingPunct="1"/>
            <a:endParaRPr lang="en-US" dirty="0"/>
          </a:p>
          <a:p>
            <a:pPr eaLnBrk="1" hangingPunct="1">
              <a:lnSpc>
                <a:spcPct val="80000"/>
              </a:lnSpc>
            </a:pPr>
            <a:r>
              <a:rPr lang="en-US" dirty="0"/>
              <a:t>Employers reduce their health insurance rolls.  </a:t>
            </a:r>
          </a:p>
          <a:p>
            <a:pPr eaLnBrk="1" hangingPunct="1">
              <a:lnSpc>
                <a:spcPct val="80000"/>
              </a:lnSpc>
            </a:pPr>
            <a:endParaRPr lang="en-US" dirty="0"/>
          </a:p>
          <a:p>
            <a:pPr eaLnBrk="1" hangingPunct="1">
              <a:lnSpc>
                <a:spcPct val="80000"/>
              </a:lnSpc>
            </a:pPr>
            <a:r>
              <a:rPr lang="en-US" dirty="0"/>
              <a:t>Employees use health insurance exchanges to buy insurance.</a:t>
            </a:r>
            <a:br>
              <a:rPr lang="en-US" dirty="0"/>
            </a:br>
            <a:endParaRPr lang="en-US" dirty="0"/>
          </a:p>
          <a:p>
            <a:pPr eaLnBrk="1" hangingPunct="1"/>
            <a:r>
              <a:rPr lang="en-US" dirty="0"/>
              <a:t>Primary care improves in aggregate.</a:t>
            </a:r>
          </a:p>
          <a:p>
            <a:pPr eaLnBrk="1" hangingPunct="1"/>
            <a:endParaRPr lang="en-US" dirty="0"/>
          </a:p>
          <a:p>
            <a:pPr eaLnBrk="1" hangingPunct="1"/>
            <a:r>
              <a:rPr lang="en-US" dirty="0"/>
              <a:t>Disparities persist among some poor, minority, and rural populations who don’t have access to community health centers.</a:t>
            </a:r>
          </a:p>
          <a:p>
            <a:pPr eaLnBrk="1" hangingPunct="1"/>
            <a:endParaRPr lang="en-US" dirty="0"/>
          </a:p>
          <a:p>
            <a:pPr eaLnBrk="1" hangingPunct="1"/>
            <a:r>
              <a:rPr lang="en-US" dirty="0"/>
              <a:t>Sophisticated electronic medical records (EMRs), </a:t>
            </a:r>
            <a:r>
              <a:rPr lang="en-US" dirty="0" err="1"/>
              <a:t>biomonitoring</a:t>
            </a:r>
            <a:r>
              <a:rPr lang="en-US" dirty="0"/>
              <a:t>, new vital signs, digital coaches &amp; personalization are adopted for most primary care practices.</a:t>
            </a:r>
          </a:p>
          <a:p>
            <a:pPr eaLnBrk="1" hangingPunct="1"/>
            <a:endParaRPr lang="en-US" dirty="0">
              <a:ea typeface="Apple Casual"/>
              <a:cs typeface="Apple Casual"/>
            </a:endParaRPr>
          </a:p>
          <a:p>
            <a:pPr eaLnBrk="1" hangingPunct="1"/>
            <a:r>
              <a:rPr lang="en-US" dirty="0">
                <a:ea typeface="Apple Casual"/>
                <a:cs typeface="Apple Casual"/>
              </a:rPr>
              <a:t>Electronic medical records (EMRs) are ubiquitous, interchangeable, and provide insight into population and genetic analysis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1718" indent="-285276" eaLnBrk="0" hangingPunct="0">
              <a:defRPr>
                <a:solidFill>
                  <a:schemeClr val="tx1"/>
                </a:solidFill>
                <a:latin typeface="Arial" pitchFamily="34" charset="0"/>
                <a:cs typeface="Arial" pitchFamily="34" charset="0"/>
              </a:defRPr>
            </a:lvl2pPr>
            <a:lvl3pPr marL="1141104" indent="-228221" eaLnBrk="0" hangingPunct="0">
              <a:defRPr>
                <a:solidFill>
                  <a:schemeClr val="tx1"/>
                </a:solidFill>
                <a:latin typeface="Arial" pitchFamily="34" charset="0"/>
                <a:cs typeface="Arial" pitchFamily="34" charset="0"/>
              </a:defRPr>
            </a:lvl3pPr>
            <a:lvl4pPr marL="1597546" indent="-228221" eaLnBrk="0" hangingPunct="0">
              <a:defRPr>
                <a:solidFill>
                  <a:schemeClr val="tx1"/>
                </a:solidFill>
                <a:latin typeface="Arial" pitchFamily="34" charset="0"/>
                <a:cs typeface="Arial" pitchFamily="34" charset="0"/>
              </a:defRPr>
            </a:lvl4pPr>
            <a:lvl5pPr marL="2053986" indent="-228221" eaLnBrk="0" hangingPunct="0">
              <a:defRPr>
                <a:solidFill>
                  <a:schemeClr val="tx1"/>
                </a:solidFill>
                <a:latin typeface="Arial" pitchFamily="34" charset="0"/>
                <a:cs typeface="Arial" pitchFamily="34" charset="0"/>
              </a:defRPr>
            </a:lvl5pPr>
            <a:lvl6pPr marL="2510429" indent="-228221" eaLnBrk="0" fontAlgn="base" hangingPunct="0">
              <a:spcBef>
                <a:spcPct val="0"/>
              </a:spcBef>
              <a:spcAft>
                <a:spcPct val="0"/>
              </a:spcAft>
              <a:defRPr>
                <a:solidFill>
                  <a:schemeClr val="tx1"/>
                </a:solidFill>
                <a:latin typeface="Arial" pitchFamily="34" charset="0"/>
                <a:cs typeface="Arial" pitchFamily="34" charset="0"/>
              </a:defRPr>
            </a:lvl6pPr>
            <a:lvl7pPr marL="2966871" indent="-228221" eaLnBrk="0" fontAlgn="base" hangingPunct="0">
              <a:spcBef>
                <a:spcPct val="0"/>
              </a:spcBef>
              <a:spcAft>
                <a:spcPct val="0"/>
              </a:spcAft>
              <a:defRPr>
                <a:solidFill>
                  <a:schemeClr val="tx1"/>
                </a:solidFill>
                <a:latin typeface="Arial" pitchFamily="34" charset="0"/>
                <a:cs typeface="Arial" pitchFamily="34" charset="0"/>
              </a:defRPr>
            </a:lvl7pPr>
            <a:lvl8pPr marL="3423311" indent="-228221" eaLnBrk="0" fontAlgn="base" hangingPunct="0">
              <a:spcBef>
                <a:spcPct val="0"/>
              </a:spcBef>
              <a:spcAft>
                <a:spcPct val="0"/>
              </a:spcAft>
              <a:defRPr>
                <a:solidFill>
                  <a:schemeClr val="tx1"/>
                </a:solidFill>
                <a:latin typeface="Arial" pitchFamily="34" charset="0"/>
                <a:cs typeface="Arial" pitchFamily="34" charset="0"/>
              </a:defRPr>
            </a:lvl8pPr>
            <a:lvl9pPr marL="3879754" indent="-22822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5EFFCA7-DC1E-4E88-937B-BFCF16FED27F}" type="slidenum">
              <a:rPr lang="en-US" smtClean="0"/>
              <a:pPr eaLnBrk="1" hangingPunct="1"/>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mtClean="0"/>
              <a:t>The patient-centered medical home (PCMH) model expands.</a:t>
            </a:r>
          </a:p>
          <a:p>
            <a:pPr eaLnBrk="1" hangingPunct="1">
              <a:lnSpc>
                <a:spcPct val="80000"/>
              </a:lnSpc>
            </a:pPr>
            <a:endParaRPr lang="en-US" smtClean="0"/>
          </a:p>
          <a:p>
            <a:pPr eaLnBrk="1" hangingPunct="1"/>
            <a:r>
              <a:rPr lang="en-US" smtClean="0"/>
              <a:t>Primary care teams broaden and nurse-managed health centers expand.   </a:t>
            </a:r>
          </a:p>
          <a:p>
            <a:pPr eaLnBrk="1" hangingPunct="1"/>
            <a:endParaRPr lang="en-US" smtClean="0"/>
          </a:p>
          <a:p>
            <a:pPr eaLnBrk="1" hangingPunct="1">
              <a:lnSpc>
                <a:spcPct val="80000"/>
              </a:lnSpc>
            </a:pPr>
            <a:r>
              <a:rPr lang="en-US" smtClean="0"/>
              <a:t>Employers reduce their health insurance rolls.  </a:t>
            </a:r>
          </a:p>
          <a:p>
            <a:pPr eaLnBrk="1" hangingPunct="1">
              <a:lnSpc>
                <a:spcPct val="80000"/>
              </a:lnSpc>
            </a:pPr>
            <a:endParaRPr lang="en-US" smtClean="0"/>
          </a:p>
          <a:p>
            <a:pPr eaLnBrk="1" hangingPunct="1">
              <a:lnSpc>
                <a:spcPct val="80000"/>
              </a:lnSpc>
            </a:pPr>
            <a:r>
              <a:rPr lang="en-US" smtClean="0"/>
              <a:t>Employees use health insurance exchanges to buy insurance.</a:t>
            </a:r>
            <a:br>
              <a:rPr lang="en-US" smtClean="0"/>
            </a:br>
            <a:endParaRPr lang="en-US" smtClean="0"/>
          </a:p>
          <a:p>
            <a:pPr eaLnBrk="1" hangingPunct="1"/>
            <a:r>
              <a:rPr lang="en-US" smtClean="0"/>
              <a:t>Primary care improves in aggregate.</a:t>
            </a:r>
          </a:p>
          <a:p>
            <a:pPr eaLnBrk="1" hangingPunct="1"/>
            <a:endParaRPr lang="en-US" smtClean="0"/>
          </a:p>
          <a:p>
            <a:pPr eaLnBrk="1" hangingPunct="1"/>
            <a:r>
              <a:rPr lang="en-US" smtClean="0"/>
              <a:t>Disparities persist among some poor, minority, and rural populations who don’t have access to community health centers.</a:t>
            </a:r>
          </a:p>
          <a:p>
            <a:pPr eaLnBrk="1" hangingPunct="1"/>
            <a:endParaRPr lang="en-US" smtClean="0"/>
          </a:p>
          <a:p>
            <a:pPr eaLnBrk="1" hangingPunct="1"/>
            <a:r>
              <a:rPr lang="en-US" smtClean="0"/>
              <a:t>Sophisticated electronic medical records (EMRs), biomonitoring, new vital signs, digital coaches &amp; personalization are adopted for most primary care practices.</a:t>
            </a:r>
          </a:p>
          <a:p>
            <a:pPr eaLnBrk="1" hangingPunct="1"/>
            <a:endParaRPr lang="en-US" smtClean="0">
              <a:latin typeface="Apple Casual"/>
              <a:ea typeface="Apple Casual"/>
              <a:cs typeface="Apple Casual"/>
            </a:endParaRPr>
          </a:p>
          <a:p>
            <a:pPr eaLnBrk="1" hangingPunct="1"/>
            <a:r>
              <a:rPr lang="en-US" smtClean="0">
                <a:latin typeface="Apple Casual"/>
                <a:ea typeface="Apple Casual"/>
                <a:cs typeface="Apple Casual"/>
              </a:rPr>
              <a:t>Electronic medical records (EMRs) are ubiquitous, interchangeable, and provide insight into population and genetic analysis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1718" indent="-285276" eaLnBrk="0" hangingPunct="0">
              <a:defRPr>
                <a:solidFill>
                  <a:schemeClr val="tx1"/>
                </a:solidFill>
                <a:latin typeface="Arial" pitchFamily="34" charset="0"/>
                <a:cs typeface="Arial" pitchFamily="34" charset="0"/>
              </a:defRPr>
            </a:lvl2pPr>
            <a:lvl3pPr marL="1141104" indent="-228221" eaLnBrk="0" hangingPunct="0">
              <a:defRPr>
                <a:solidFill>
                  <a:schemeClr val="tx1"/>
                </a:solidFill>
                <a:latin typeface="Arial" pitchFamily="34" charset="0"/>
                <a:cs typeface="Arial" pitchFamily="34" charset="0"/>
              </a:defRPr>
            </a:lvl3pPr>
            <a:lvl4pPr marL="1597546" indent="-228221" eaLnBrk="0" hangingPunct="0">
              <a:defRPr>
                <a:solidFill>
                  <a:schemeClr val="tx1"/>
                </a:solidFill>
                <a:latin typeface="Arial" pitchFamily="34" charset="0"/>
                <a:cs typeface="Arial" pitchFamily="34" charset="0"/>
              </a:defRPr>
            </a:lvl4pPr>
            <a:lvl5pPr marL="2053986" indent="-228221" eaLnBrk="0" hangingPunct="0">
              <a:defRPr>
                <a:solidFill>
                  <a:schemeClr val="tx1"/>
                </a:solidFill>
                <a:latin typeface="Arial" pitchFamily="34" charset="0"/>
                <a:cs typeface="Arial" pitchFamily="34" charset="0"/>
              </a:defRPr>
            </a:lvl5pPr>
            <a:lvl6pPr marL="2510429" indent="-228221" eaLnBrk="0" fontAlgn="base" hangingPunct="0">
              <a:spcBef>
                <a:spcPct val="0"/>
              </a:spcBef>
              <a:spcAft>
                <a:spcPct val="0"/>
              </a:spcAft>
              <a:defRPr>
                <a:solidFill>
                  <a:schemeClr val="tx1"/>
                </a:solidFill>
                <a:latin typeface="Arial" pitchFamily="34" charset="0"/>
                <a:cs typeface="Arial" pitchFamily="34" charset="0"/>
              </a:defRPr>
            </a:lvl6pPr>
            <a:lvl7pPr marL="2966871" indent="-228221" eaLnBrk="0" fontAlgn="base" hangingPunct="0">
              <a:spcBef>
                <a:spcPct val="0"/>
              </a:spcBef>
              <a:spcAft>
                <a:spcPct val="0"/>
              </a:spcAft>
              <a:defRPr>
                <a:solidFill>
                  <a:schemeClr val="tx1"/>
                </a:solidFill>
                <a:latin typeface="Arial" pitchFamily="34" charset="0"/>
                <a:cs typeface="Arial" pitchFamily="34" charset="0"/>
              </a:defRPr>
            </a:lvl7pPr>
            <a:lvl8pPr marL="3423311" indent="-228221" eaLnBrk="0" fontAlgn="base" hangingPunct="0">
              <a:spcBef>
                <a:spcPct val="0"/>
              </a:spcBef>
              <a:spcAft>
                <a:spcPct val="0"/>
              </a:spcAft>
              <a:defRPr>
                <a:solidFill>
                  <a:schemeClr val="tx1"/>
                </a:solidFill>
                <a:latin typeface="Arial" pitchFamily="34" charset="0"/>
                <a:cs typeface="Arial" pitchFamily="34" charset="0"/>
              </a:defRPr>
            </a:lvl8pPr>
            <a:lvl9pPr marL="3879754" indent="-22822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705062B-8F7B-4FF8-9DD6-00FF2ED67D60}" type="slidenum">
              <a:rPr lang="en-US" smtClean="0"/>
              <a:pPr eaLnBrk="1" hangingPunct="1"/>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Outcomes</a:t>
            </a:r>
          </a:p>
          <a:p>
            <a:pPr lvl="0"/>
            <a:r>
              <a:rPr lang="en-US" dirty="0" smtClean="0"/>
              <a:t>Great variations in PHA tech capabilities, funding, and services</a:t>
            </a:r>
          </a:p>
          <a:p>
            <a:pPr lvl="0"/>
            <a:r>
              <a:rPr lang="en-US" dirty="0" smtClean="0"/>
              <a:t>HC access, quality, and equity improve, but not paralleled by improvements in SDH </a:t>
            </a:r>
          </a:p>
          <a:p>
            <a:pPr lvl="1"/>
            <a:r>
              <a:rPr lang="en-US" dirty="0" smtClean="0"/>
              <a:t>Thus, health care costs continue to rise</a:t>
            </a:r>
          </a:p>
          <a:p>
            <a:pPr lvl="0"/>
            <a:r>
              <a:rPr lang="en-US" dirty="0" smtClean="0"/>
              <a:t>No “game-changers” in the field</a:t>
            </a:r>
          </a:p>
          <a:p>
            <a:pPr lvl="0"/>
            <a:r>
              <a:rPr lang="en-US" dirty="0" smtClean="0"/>
              <a:t>“Big data” proves useful, but does not transform society in the ways expected in mid-2010s</a:t>
            </a:r>
          </a:p>
          <a:p>
            <a:pPr lvl="0"/>
            <a:r>
              <a:rPr lang="en-US" dirty="0" smtClean="0"/>
              <a:t>Some improvements in absolute health measures, but continued disparities across race and class on almost all measures</a:t>
            </a:r>
          </a:p>
          <a:p>
            <a:pPr lvl="0"/>
            <a:r>
              <a:rPr lang="en-US" dirty="0" smtClean="0"/>
              <a:t>Combined, public health makes only little gains, still have a long way to go</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45</a:t>
            </a:fld>
            <a:endParaRPr lang="en-US" dirty="0"/>
          </a:p>
        </p:txBody>
      </p:sp>
    </p:spTree>
    <p:extLst>
      <p:ext uri="{BB962C8B-B14F-4D97-AF65-F5344CB8AC3E}">
        <p14:creationId xmlns:p14="http://schemas.microsoft.com/office/powerpoint/2010/main" val="3561958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PHA funding</a:t>
            </a:r>
          </a:p>
          <a:p>
            <a:pPr lvl="0"/>
            <a:r>
              <a:rPr lang="en-US" dirty="0" smtClean="0"/>
              <a:t>Public Health funding varies widely at state and local level</a:t>
            </a:r>
          </a:p>
          <a:p>
            <a:pPr lvl="1"/>
            <a:r>
              <a:rPr lang="en-US" dirty="0" smtClean="0"/>
              <a:t>Virtually all states continue to face severe fiscal constraints</a:t>
            </a:r>
          </a:p>
          <a:p>
            <a:pPr lvl="1"/>
            <a:r>
              <a:rPr lang="en-US" dirty="0" smtClean="0"/>
              <a:t>Many cities and counties at risk for bankruptcy, some fall over the edge</a:t>
            </a:r>
          </a:p>
          <a:p>
            <a:pPr lvl="0"/>
            <a:r>
              <a:rPr lang="en-US" dirty="0" smtClean="0"/>
              <a:t>Federal funding for HC programs reduced as HC access improves</a:t>
            </a:r>
          </a:p>
          <a:p>
            <a:pPr lvl="1"/>
            <a:r>
              <a:rPr lang="en-US" dirty="0" smtClean="0"/>
              <a:t>Affects screening and treatment, especially for HIV/AIDS, breast cancer screening, asthma, MCH, immunizations</a:t>
            </a:r>
          </a:p>
          <a:p>
            <a:pPr lvl="0"/>
            <a:r>
              <a:rPr lang="en-US" dirty="0" smtClean="0"/>
              <a:t>Local Health Departments (LHDs) consolidate and share more services</a:t>
            </a:r>
          </a:p>
          <a:p>
            <a:pPr lvl="0"/>
            <a:r>
              <a:rPr lang="en-US" dirty="0" smtClean="0"/>
              <a:t>Most PHAs improve agency-to-agency comparability, increase evaluation and QI activities, show ROI</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46</a:t>
            </a:fld>
            <a:endParaRPr lang="en-US" dirty="0"/>
          </a:p>
        </p:txBody>
      </p:sp>
    </p:spTree>
    <p:extLst>
      <p:ext uri="{BB962C8B-B14F-4D97-AF65-F5344CB8AC3E}">
        <p14:creationId xmlns:p14="http://schemas.microsoft.com/office/powerpoint/2010/main" val="529637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PHA funding</a:t>
            </a:r>
          </a:p>
          <a:p>
            <a:pPr lvl="0"/>
            <a:r>
              <a:rPr lang="en-US" dirty="0" smtClean="0"/>
              <a:t>Public Health funding varies widely at state and local level</a:t>
            </a:r>
          </a:p>
          <a:p>
            <a:pPr lvl="1"/>
            <a:r>
              <a:rPr lang="en-US" dirty="0" smtClean="0"/>
              <a:t>Virtually all states continue to face severe fiscal constraints</a:t>
            </a:r>
          </a:p>
          <a:p>
            <a:pPr lvl="1"/>
            <a:r>
              <a:rPr lang="en-US" dirty="0" smtClean="0"/>
              <a:t>Many cities and counties at risk for bankruptcy, some fall over the edge</a:t>
            </a:r>
          </a:p>
          <a:p>
            <a:pPr lvl="0"/>
            <a:r>
              <a:rPr lang="en-US" dirty="0" smtClean="0"/>
              <a:t>Federal funding for HC programs reduced as HC access improves</a:t>
            </a:r>
          </a:p>
          <a:p>
            <a:pPr lvl="1"/>
            <a:r>
              <a:rPr lang="en-US" dirty="0" smtClean="0"/>
              <a:t>Affects screening and treatment, especially for HIV/AIDS, breast cancer screening, asthma, MCH, immunizations</a:t>
            </a:r>
          </a:p>
          <a:p>
            <a:pPr lvl="0"/>
            <a:r>
              <a:rPr lang="en-US" dirty="0" smtClean="0"/>
              <a:t>Local Health Departments (LHDs) consolidate and share more services</a:t>
            </a:r>
          </a:p>
          <a:p>
            <a:pPr lvl="0"/>
            <a:r>
              <a:rPr lang="en-US" dirty="0" smtClean="0"/>
              <a:t>Most PHAs improve agency-to-agency comparability, increase evaluation and QI activities, show ROI</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47</a:t>
            </a:fld>
            <a:endParaRPr lang="en-US" dirty="0"/>
          </a:p>
        </p:txBody>
      </p:sp>
    </p:spTree>
    <p:extLst>
      <p:ext uri="{BB962C8B-B14F-4D97-AF65-F5344CB8AC3E}">
        <p14:creationId xmlns:p14="http://schemas.microsoft.com/office/powerpoint/2010/main" val="529637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Tech advances automate PHA services</a:t>
            </a:r>
          </a:p>
          <a:p>
            <a:endParaRPr lang="en-US" b="1" dirty="0" smtClean="0"/>
          </a:p>
          <a:p>
            <a:r>
              <a:rPr lang="en-US" dirty="0" smtClean="0"/>
              <a:t>“Big Data” emerges, aggregates from EHRs, environmental monitoring, social media data, Medicare and Medicaid reimbursement data, motor vehicle records, employment records, and other government data</a:t>
            </a:r>
          </a:p>
          <a:p>
            <a:r>
              <a:rPr lang="en-US" dirty="0" smtClean="0"/>
              <a:t>Many PHAs leave big data analytics to private sector contractors and local ACOs</a:t>
            </a:r>
          </a:p>
          <a:p>
            <a:pPr lvl="0"/>
            <a:r>
              <a:rPr lang="en-US" dirty="0" smtClean="0"/>
              <a:t>Most PHAs use enhanced data to:</a:t>
            </a:r>
          </a:p>
          <a:p>
            <a:pPr lvl="1"/>
            <a:r>
              <a:rPr lang="en-US" dirty="0" smtClean="0"/>
              <a:t>Improve surveillance and analysis</a:t>
            </a:r>
          </a:p>
          <a:p>
            <a:pPr lvl="1"/>
            <a:r>
              <a:rPr lang="en-US" dirty="0" smtClean="0"/>
              <a:t>Better target community needs</a:t>
            </a:r>
          </a:p>
          <a:p>
            <a:pPr lvl="1"/>
            <a:r>
              <a:rPr lang="en-US" dirty="0" smtClean="0"/>
              <a:t>Monitor trends and make better forecasts</a:t>
            </a:r>
          </a:p>
          <a:p>
            <a:pPr lvl="1"/>
            <a:r>
              <a:rPr lang="en-US" dirty="0" smtClean="0"/>
              <a:t>Prove positive ROI for the programs they still offer</a:t>
            </a:r>
          </a:p>
          <a:p>
            <a:pPr lvl="0"/>
            <a:r>
              <a:rPr lang="en-US" dirty="0" smtClean="0"/>
              <a:t>Monitoring and inspections are automated, PHAs design/approve the systems and provide quality control</a:t>
            </a:r>
          </a:p>
          <a:p>
            <a:pPr lvl="0"/>
            <a:r>
              <a:rPr lang="en-US" dirty="0" smtClean="0"/>
              <a:t>Some PHAs seek to “nudge” social networks toward better health</a:t>
            </a:r>
          </a:p>
          <a:p>
            <a:pPr lvl="0"/>
            <a:r>
              <a:rPr lang="en-US" dirty="0" smtClean="0"/>
              <a:t>Fewer, but more technically savvy PHA employees needed to manage and respond to monitoring</a:t>
            </a:r>
          </a:p>
          <a:p>
            <a:pPr lvl="0"/>
            <a:endParaRPr lang="en-US" dirty="0" smtClean="0"/>
          </a:p>
          <a:p>
            <a:pPr lvl="0"/>
            <a:r>
              <a:rPr lang="en-US" sz="1200" dirty="0" smtClean="0"/>
              <a:t>Scenario 1: PHA Services</a:t>
            </a:r>
          </a:p>
          <a:p>
            <a:pPr lvl="0"/>
            <a:endParaRPr lang="en-US" dirty="0" smtClean="0"/>
          </a:p>
          <a:p>
            <a:pPr lvl="0"/>
            <a:r>
              <a:rPr lang="en-US" dirty="0" smtClean="0"/>
              <a:t>When possible, PHAs</a:t>
            </a:r>
          </a:p>
          <a:p>
            <a:pPr lvl="1"/>
            <a:r>
              <a:rPr lang="en-US" dirty="0" smtClean="0"/>
              <a:t>Automate inspections</a:t>
            </a:r>
          </a:p>
          <a:p>
            <a:pPr lvl="1"/>
            <a:r>
              <a:rPr lang="en-US" dirty="0" smtClean="0"/>
              <a:t>Enhance population health monitoring</a:t>
            </a:r>
          </a:p>
          <a:p>
            <a:pPr lvl="1"/>
            <a:r>
              <a:rPr lang="en-US" dirty="0" smtClean="0"/>
              <a:t>Improve emergency preparedness</a:t>
            </a:r>
          </a:p>
          <a:p>
            <a:r>
              <a:rPr lang="en-US" dirty="0" smtClean="0"/>
              <a:t>Some PHAs are confined to mandated services</a:t>
            </a:r>
          </a:p>
          <a:p>
            <a:r>
              <a:rPr lang="en-US" dirty="0" smtClean="0"/>
              <a:t>Others are able to emphasize prevention</a:t>
            </a:r>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48</a:t>
            </a:fld>
            <a:endParaRPr lang="en-US" dirty="0"/>
          </a:p>
        </p:txBody>
      </p:sp>
    </p:spTree>
    <p:extLst>
      <p:ext uri="{BB962C8B-B14F-4D97-AF65-F5344CB8AC3E}">
        <p14:creationId xmlns:p14="http://schemas.microsoft.com/office/powerpoint/2010/main" val="4186929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Environmental challenges grow</a:t>
            </a:r>
          </a:p>
          <a:p>
            <a:pPr lvl="0"/>
            <a:r>
              <a:rPr lang="en-US" dirty="0" smtClean="0"/>
              <a:t>More and more extreme weather events and vector-borne infectious outbreaks </a:t>
            </a:r>
          </a:p>
          <a:p>
            <a:pPr lvl="1"/>
            <a:r>
              <a:rPr lang="en-US" dirty="0" smtClean="0"/>
              <a:t>droughts, floods, tornados, hurricanes, and other storms</a:t>
            </a:r>
          </a:p>
          <a:p>
            <a:pPr lvl="1"/>
            <a:r>
              <a:rPr lang="en-US" dirty="0" smtClean="0"/>
              <a:t>Lyme disease and dengue fever, etc.; multiple pandemics</a:t>
            </a:r>
          </a:p>
          <a:p>
            <a:pPr lvl="0"/>
            <a:r>
              <a:rPr lang="en-US" dirty="0" smtClean="0"/>
              <a:t>PHAs' use games and simulations to better prepare their communities for emergencies</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49</a:t>
            </a:fld>
            <a:endParaRPr lang="en-US" dirty="0"/>
          </a:p>
        </p:txBody>
      </p:sp>
    </p:spTree>
    <p:extLst>
      <p:ext uri="{BB962C8B-B14F-4D97-AF65-F5344CB8AC3E}">
        <p14:creationId xmlns:p14="http://schemas.microsoft.com/office/powerpoint/2010/main" val="93334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5</a:t>
            </a:fld>
            <a:endParaRPr lang="en-US" dirty="0"/>
          </a:p>
        </p:txBody>
      </p:sp>
    </p:spTree>
    <p:extLst>
      <p:ext uri="{BB962C8B-B14F-4D97-AF65-F5344CB8AC3E}">
        <p14:creationId xmlns:p14="http://schemas.microsoft.com/office/powerpoint/2010/main" val="919436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50</a:t>
            </a:fld>
            <a:endParaRPr lang="en-US" dirty="0"/>
          </a:p>
        </p:txBody>
      </p:sp>
    </p:spTree>
    <p:extLst>
      <p:ext uri="{BB962C8B-B14F-4D97-AF65-F5344CB8AC3E}">
        <p14:creationId xmlns:p14="http://schemas.microsoft.com/office/powerpoint/2010/main" val="1926067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51</a:t>
            </a:fld>
            <a:endParaRPr lang="en-US" dirty="0"/>
          </a:p>
        </p:txBody>
      </p:sp>
    </p:spTree>
    <p:extLst>
      <p:ext uri="{BB962C8B-B14F-4D97-AF65-F5344CB8AC3E}">
        <p14:creationId xmlns:p14="http://schemas.microsoft.com/office/powerpoint/2010/main" val="146008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Scenario</a:t>
            </a:r>
            <a:r>
              <a:rPr lang="en-US" baseline="0" dirty="0" smtClean="0"/>
              <a:t> 2: Oil Prices </a:t>
            </a:r>
          </a:p>
          <a:p>
            <a:pPr marL="0" indent="0" eaLnBrk="1" hangingPunct="1"/>
            <a:r>
              <a:rPr lang="en-US" altLang="en-US" dirty="0" smtClean="0"/>
              <a:t>Oil prices soar to &gt; $200/barrel</a:t>
            </a:r>
          </a:p>
          <a:p>
            <a:pPr lvl="1" eaLnBrk="1" hangingPunct="1"/>
            <a:r>
              <a:rPr lang="en-US" altLang="en-US" dirty="0" smtClean="0"/>
              <a:t>Food costs rise in tandem</a:t>
            </a:r>
          </a:p>
          <a:p>
            <a:pPr lvl="1" eaLnBrk="1" hangingPunct="1"/>
            <a:r>
              <a:rPr lang="en-US" altLang="en-US" dirty="0" smtClean="0"/>
              <a:t>Effect minor for high- and middle-income</a:t>
            </a:r>
          </a:p>
          <a:p>
            <a:pPr lvl="1" eaLnBrk="1" hangingPunct="1"/>
            <a:r>
              <a:rPr lang="en-US" altLang="en-US" dirty="0" smtClean="0"/>
              <a:t>Devastating for low-income</a:t>
            </a:r>
          </a:p>
          <a:p>
            <a:pPr lvl="2" eaLnBrk="1" hangingPunct="1">
              <a:buFont typeface="Courier New" charset="0"/>
              <a:buChar char="o"/>
            </a:pPr>
            <a:r>
              <a:rPr lang="en-US" altLang="en-US" dirty="0" smtClean="0"/>
              <a:t>Live far from employment</a:t>
            </a:r>
          </a:p>
          <a:p>
            <a:pPr lvl="2" eaLnBrk="1" hangingPunct="1">
              <a:buFont typeface="Courier New" charset="0"/>
              <a:buChar char="o"/>
            </a:pPr>
            <a:r>
              <a:rPr lang="en-US" altLang="en-US" dirty="0" smtClean="0"/>
              <a:t>Limited access to public transit</a:t>
            </a:r>
          </a:p>
          <a:p>
            <a:pPr lvl="2" eaLnBrk="1" hangingPunct="1">
              <a:buFont typeface="Courier New" charset="0"/>
              <a:buChar char="o"/>
            </a:pPr>
            <a:r>
              <a:rPr lang="en-US" altLang="en-US" dirty="0" smtClean="0"/>
              <a:t>Lower quality cars</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52</a:t>
            </a:fld>
            <a:endParaRPr lang="en-US" dirty="0"/>
          </a:p>
        </p:txBody>
      </p:sp>
    </p:spTree>
    <p:extLst>
      <p:ext uri="{BB962C8B-B14F-4D97-AF65-F5344CB8AC3E}">
        <p14:creationId xmlns:p14="http://schemas.microsoft.com/office/powerpoint/2010/main" val="281203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800" dirty="0" smtClean="0"/>
              <a:t>Scenario 2  The Rich have it good</a:t>
            </a:r>
          </a:p>
          <a:p>
            <a:pPr marL="0" indent="0" eaLnBrk="1" hangingPunct="1"/>
            <a:r>
              <a:rPr lang="en-US" altLang="en-US" dirty="0" smtClean="0"/>
              <a:t>Life is good (if you can afford it)</a:t>
            </a:r>
          </a:p>
          <a:p>
            <a:pPr marL="171450" indent="-171450" eaLnBrk="1" hangingPunct="1">
              <a:buFont typeface="Arial" panose="020B0604020202020204" pitchFamily="34" charset="0"/>
              <a:buChar char="•"/>
            </a:pPr>
            <a:r>
              <a:rPr lang="en-US" altLang="en-US" dirty="0" smtClean="0"/>
              <a:t>“Premium lanes” on highways</a:t>
            </a:r>
          </a:p>
          <a:p>
            <a:pPr marL="171450" indent="-171450" eaLnBrk="1" hangingPunct="1">
              <a:buFont typeface="Arial" panose="020B0604020202020204" pitchFamily="34" charset="0"/>
              <a:buChar char="•"/>
            </a:pPr>
            <a:r>
              <a:rPr lang="en-US" altLang="en-US" dirty="0" smtClean="0"/>
              <a:t>$160,000/year treatment for Alzheimer’s</a:t>
            </a:r>
          </a:p>
          <a:p>
            <a:pPr marL="171450" indent="-171450" eaLnBrk="1" hangingPunct="1">
              <a:buFont typeface="Arial" panose="020B0604020202020204" pitchFamily="34" charset="0"/>
              <a:buChar char="•"/>
            </a:pPr>
            <a:r>
              <a:rPr lang="en-US" altLang="en-US" dirty="0" smtClean="0"/>
              <a:t>Reliable high-speed 6G data plans</a:t>
            </a:r>
          </a:p>
          <a:p>
            <a:pPr>
              <a:lnSpc>
                <a:spcPct val="80000"/>
              </a:lnSpc>
            </a:pPr>
            <a:endParaRPr lang="en-US" altLang="en-US" sz="8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Tech and health disparities grow</a:t>
            </a:r>
          </a:p>
          <a:p>
            <a:pPr lvl="0"/>
            <a:r>
              <a:rPr lang="en-US" dirty="0" smtClean="0"/>
              <a:t>Citizen science grows but serves affluent</a:t>
            </a:r>
            <a:endParaRPr lang="en-US" sz="2800" dirty="0"/>
          </a:p>
          <a:p>
            <a:pPr lvl="0"/>
            <a:r>
              <a:rPr lang="en-US" dirty="0" smtClean="0"/>
              <a:t>Excellent, personalized care for those who can afford it</a:t>
            </a:r>
            <a:endParaRPr lang="en-US" sz="2800" dirty="0"/>
          </a:p>
          <a:p>
            <a:pPr lvl="0"/>
            <a:r>
              <a:rPr lang="en-US" dirty="0" smtClean="0"/>
              <a:t>Smartphones, wearable devices, and social networking go mainstream, but reinforce economic and educational disparities</a:t>
            </a:r>
            <a:endParaRPr lang="en-US" sz="2800" dirty="0"/>
          </a:p>
          <a:p>
            <a:pPr lvl="0"/>
            <a:r>
              <a:rPr lang="en-US" dirty="0" smtClean="0"/>
              <a:t>Private sector offers innovative approaches to improve health, but unaffordable for vulnerable populations </a:t>
            </a:r>
            <a:endParaRPr lang="en-US" sz="2800" dirty="0"/>
          </a:p>
          <a:p>
            <a:pPr lvl="1"/>
            <a:r>
              <a:rPr lang="en-US" dirty="0" smtClean="0"/>
              <a:t>particularly in advanced analytics, online health education, and preventive self-care</a:t>
            </a:r>
            <a:endParaRPr lang="en-US" sz="2400" dirty="0"/>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54</a:t>
            </a:fld>
            <a:endParaRPr lang="en-US" dirty="0"/>
          </a:p>
        </p:txBody>
      </p:sp>
    </p:spTree>
    <p:extLst>
      <p:ext uri="{BB962C8B-B14F-4D97-AF65-F5344CB8AC3E}">
        <p14:creationId xmlns:p14="http://schemas.microsoft.com/office/powerpoint/2010/main" val="150968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8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267200"/>
            <a:ext cx="5608320" cy="4183380"/>
          </a:xfrm>
        </p:spPr>
        <p:txBody>
          <a:bodyPr/>
          <a:lstStyle/>
          <a:p>
            <a:pPr marL="346056" indent="-346056">
              <a:lnSpc>
                <a:spcPct val="90000"/>
              </a:lnSpc>
              <a:buFont typeface="Arial" pitchFamily="34" charset="0"/>
              <a:buChar char="•"/>
              <a:defRPr/>
            </a:pPr>
            <a:r>
              <a:rPr lang="en-US" dirty="0"/>
              <a:t>Recurring economic challenges prompt significant cuts in Federal health care spending.</a:t>
            </a:r>
          </a:p>
          <a:p>
            <a:pPr marL="346056" indent="-346056">
              <a:lnSpc>
                <a:spcPct val="90000"/>
              </a:lnSpc>
              <a:buFont typeface="Arial" pitchFamily="34" charset="0"/>
              <a:buChar char="•"/>
              <a:defRPr/>
            </a:pPr>
            <a:r>
              <a:rPr lang="en-US" dirty="0" smtClean="0"/>
              <a:t>Provider </a:t>
            </a:r>
            <a:r>
              <a:rPr lang="en-US" dirty="0"/>
              <a:t>shortages intensify</a:t>
            </a:r>
          </a:p>
          <a:p>
            <a:pPr lvl="1" eaLnBrk="1" hangingPunct="1">
              <a:lnSpc>
                <a:spcPct val="90000"/>
              </a:lnSpc>
              <a:defRPr/>
            </a:pPr>
            <a:r>
              <a:rPr lang="en-US" dirty="0"/>
              <a:t>Payment reductions leave many providers ever more dissatisfied.</a:t>
            </a:r>
          </a:p>
          <a:p>
            <a:pPr lvl="1">
              <a:lnSpc>
                <a:spcPct val="90000"/>
              </a:lnSpc>
              <a:spcBef>
                <a:spcPts val="1212"/>
              </a:spcBef>
              <a:defRPr/>
            </a:pPr>
            <a:r>
              <a:rPr lang="en-US" dirty="0"/>
              <a:t>Many Boomer providers retire early, although many cannot because of losses in retirement </a:t>
            </a:r>
            <a:r>
              <a:rPr lang="en-US" dirty="0" smtClean="0"/>
              <a:t>savings.</a:t>
            </a:r>
          </a:p>
          <a:p>
            <a:pPr lvl="1">
              <a:lnSpc>
                <a:spcPct val="90000"/>
              </a:lnSpc>
              <a:spcBef>
                <a:spcPts val="1212"/>
              </a:spcBef>
              <a:defRPr/>
            </a:pPr>
            <a:r>
              <a:rPr lang="en-US" dirty="0" smtClean="0"/>
              <a:t>Many </a:t>
            </a:r>
            <a:r>
              <a:rPr lang="en-US" dirty="0"/>
              <a:t>insured people cannot find primary care providers </a:t>
            </a:r>
          </a:p>
          <a:p>
            <a:pPr marL="346056" indent="-346056">
              <a:buFont typeface="Arial" pitchFamily="34" charset="0"/>
              <a:buChar char="•"/>
              <a:defRPr/>
            </a:pPr>
            <a:r>
              <a:rPr lang="en-US" dirty="0" smtClean="0"/>
              <a:t>The </a:t>
            </a:r>
            <a:r>
              <a:rPr lang="en-US" dirty="0"/>
              <a:t>predominantly fee-for-service primary care market is split between:</a:t>
            </a:r>
          </a:p>
          <a:p>
            <a:pPr marL="807467" lvl="1" indent="-346056">
              <a:buFont typeface="Arial" pitchFamily="34" charset="0"/>
              <a:buChar char="•"/>
              <a:defRPr/>
            </a:pPr>
            <a:r>
              <a:rPr lang="en-US" dirty="0"/>
              <a:t>“concierge” practices for the rich</a:t>
            </a:r>
          </a:p>
          <a:p>
            <a:pPr marL="807467" lvl="1" indent="-346056">
              <a:buFont typeface="Arial" pitchFamily="34" charset="0"/>
              <a:buChar char="•"/>
              <a:defRPr/>
            </a:pPr>
            <a:r>
              <a:rPr lang="en-US" dirty="0"/>
              <a:t>“minute clinics” for much of the poor</a:t>
            </a:r>
          </a:p>
          <a:p>
            <a:pPr marL="346056" indent="-346056">
              <a:buFont typeface="Arial" pitchFamily="34" charset="0"/>
              <a:buChar char="•"/>
              <a:defRPr/>
            </a:pPr>
            <a:r>
              <a:rPr lang="en-US" dirty="0" smtClean="0"/>
              <a:t>Integrated </a:t>
            </a:r>
            <a:r>
              <a:rPr lang="en-US" dirty="0"/>
              <a:t>and semi-integrated systems become the provider of choice for urban, middle-class consumers.</a:t>
            </a:r>
          </a:p>
          <a:p>
            <a:pPr marL="346056" indent="-346056">
              <a:buFont typeface="Arial" pitchFamily="34" charset="0"/>
              <a:buChar char="•"/>
              <a:defRPr/>
            </a:pPr>
            <a:r>
              <a:rPr lang="en-US" dirty="0" smtClean="0"/>
              <a:t>Community </a:t>
            </a:r>
            <a:r>
              <a:rPr lang="en-US" dirty="0"/>
              <a:t>health centers provide high quality care to publicly financed and working poor patients, but some CHCs go out of business.</a:t>
            </a:r>
          </a:p>
          <a:p>
            <a:pPr marL="346056" indent="-346056">
              <a:buFont typeface="Arial" pitchFamily="34" charset="0"/>
              <a:buChar char="•"/>
              <a:defRPr/>
            </a:pPr>
            <a:r>
              <a:rPr lang="en-US" dirty="0" smtClean="0"/>
              <a:t>Health </a:t>
            </a:r>
            <a:r>
              <a:rPr lang="en-US" dirty="0"/>
              <a:t>insurance exchanges are underfunded and ineffective, but many employers still stop providing health insurance.</a:t>
            </a:r>
          </a:p>
          <a:p>
            <a:pPr marL="346056" indent="-346056">
              <a:buFont typeface="Arial" pitchFamily="34" charset="0"/>
              <a:buChar char="•"/>
              <a:defRPr/>
            </a:pPr>
            <a:r>
              <a:rPr lang="en-US" dirty="0" smtClean="0"/>
              <a:t>Many </a:t>
            </a:r>
            <a:r>
              <a:rPr lang="en-US" dirty="0"/>
              <a:t>uninsured Americans turn to online primary care solutions of variable quality and pedigree (3000 die from one unforeseen side effect alone</a:t>
            </a:r>
            <a:r>
              <a:rPr lang="en-US" dirty="0" smtClean="0"/>
              <a:t>)</a:t>
            </a:r>
          </a:p>
          <a:p>
            <a:pPr marL="346056" indent="-346056">
              <a:buFont typeface="Arial" pitchFamily="34" charset="0"/>
              <a:buChar char="•"/>
              <a:defRPr/>
            </a:pPr>
            <a:endParaRPr lang="en-US" dirty="0" smtClean="0"/>
          </a:p>
          <a:p>
            <a:pPr marL="0" indent="0">
              <a:buFont typeface="Arial" pitchFamily="34" charset="0"/>
              <a:buNone/>
              <a:defRPr/>
            </a:pPr>
            <a:r>
              <a:rPr lang="en-US" dirty="0" smtClean="0"/>
              <a:t>Scenario 2: Primary Care</a:t>
            </a: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ea typeface="Chalkduster"/>
                <a:cs typeface="Chalkduster"/>
              </a:rPr>
              <a:t>Those with good insurance access great care with advanced technology </a:t>
            </a: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ea typeface="Chalkduster"/>
                <a:cs typeface="Chalkduster"/>
              </a:rPr>
              <a:t>Many more uninsured</a:t>
            </a: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ea typeface="Chalkduster"/>
                <a:cs typeface="Chalkduster"/>
              </a:rPr>
              <a:t>Many turn to black market care &amp; unreliable online advice </a:t>
            </a:r>
            <a:r>
              <a:rPr lang="en-US" dirty="0" smtClean="0">
                <a:latin typeface="Chalkduster"/>
                <a:ea typeface="Chalkduster"/>
                <a:cs typeface="Chalkduster"/>
              </a:rPr>
              <a:t> </a:t>
            </a:r>
          </a:p>
          <a:p>
            <a:pPr marL="0" indent="0">
              <a:lnSpc>
                <a:spcPct val="90000"/>
              </a:lnSpc>
              <a:buFont typeface="Arial" pitchFamily="34" charset="0"/>
              <a:buNone/>
              <a:defRPr/>
            </a:pPr>
            <a:endParaRPr 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8785" indent="-287994" eaLnBrk="0" hangingPunct="0">
              <a:defRPr>
                <a:solidFill>
                  <a:schemeClr val="tx1"/>
                </a:solidFill>
                <a:latin typeface="Arial" pitchFamily="34" charset="0"/>
                <a:cs typeface="Arial" pitchFamily="34" charset="0"/>
              </a:defRPr>
            </a:lvl2pPr>
            <a:lvl3pPr marL="1151977" indent="-230395" eaLnBrk="0" hangingPunct="0">
              <a:defRPr>
                <a:solidFill>
                  <a:schemeClr val="tx1"/>
                </a:solidFill>
                <a:latin typeface="Arial" pitchFamily="34" charset="0"/>
                <a:cs typeface="Arial" pitchFamily="34" charset="0"/>
              </a:defRPr>
            </a:lvl3pPr>
            <a:lvl4pPr marL="1612768" indent="-230395" eaLnBrk="0" hangingPunct="0">
              <a:defRPr>
                <a:solidFill>
                  <a:schemeClr val="tx1"/>
                </a:solidFill>
                <a:latin typeface="Arial" pitchFamily="34" charset="0"/>
                <a:cs typeface="Arial" pitchFamily="34" charset="0"/>
              </a:defRPr>
            </a:lvl4pPr>
            <a:lvl5pPr marL="2073558" indent="-230395" eaLnBrk="0" hangingPunct="0">
              <a:defRPr>
                <a:solidFill>
                  <a:schemeClr val="tx1"/>
                </a:solidFill>
                <a:latin typeface="Arial" pitchFamily="34" charset="0"/>
                <a:cs typeface="Arial" pitchFamily="34" charset="0"/>
              </a:defRPr>
            </a:lvl5pPr>
            <a:lvl6pPr marL="2534349" indent="-230395" eaLnBrk="0" fontAlgn="base" hangingPunct="0">
              <a:spcBef>
                <a:spcPct val="0"/>
              </a:spcBef>
              <a:spcAft>
                <a:spcPct val="0"/>
              </a:spcAft>
              <a:defRPr>
                <a:solidFill>
                  <a:schemeClr val="tx1"/>
                </a:solidFill>
                <a:latin typeface="Arial" pitchFamily="34" charset="0"/>
                <a:cs typeface="Arial" pitchFamily="34" charset="0"/>
              </a:defRPr>
            </a:lvl6pPr>
            <a:lvl7pPr marL="2995140" indent="-230395" eaLnBrk="0" fontAlgn="base" hangingPunct="0">
              <a:spcBef>
                <a:spcPct val="0"/>
              </a:spcBef>
              <a:spcAft>
                <a:spcPct val="0"/>
              </a:spcAft>
              <a:defRPr>
                <a:solidFill>
                  <a:schemeClr val="tx1"/>
                </a:solidFill>
                <a:latin typeface="Arial" pitchFamily="34" charset="0"/>
                <a:cs typeface="Arial" pitchFamily="34" charset="0"/>
              </a:defRPr>
            </a:lvl7pPr>
            <a:lvl8pPr marL="3455930" indent="-230395" eaLnBrk="0" fontAlgn="base" hangingPunct="0">
              <a:spcBef>
                <a:spcPct val="0"/>
              </a:spcBef>
              <a:spcAft>
                <a:spcPct val="0"/>
              </a:spcAft>
              <a:defRPr>
                <a:solidFill>
                  <a:schemeClr val="tx1"/>
                </a:solidFill>
                <a:latin typeface="Arial" pitchFamily="34" charset="0"/>
                <a:cs typeface="Arial" pitchFamily="34" charset="0"/>
              </a:defRPr>
            </a:lvl8pPr>
            <a:lvl9pPr marL="3916722" indent="-23039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6859389-9EED-41B6-B62E-8EDCA58820C0}" type="slidenum">
              <a:rPr lang="en-US" smtClean="0"/>
              <a:pPr eaLnBrk="1" hangingPunct="1"/>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886" lvl="1" indent="-457886" defTabSz="915772">
              <a:buFontTx/>
              <a:buChar char="-"/>
              <a:defRPr/>
            </a:pPr>
            <a:r>
              <a:rPr lang="en-US" b="1" dirty="0"/>
              <a:t>Severe funding cuts and recessions </a:t>
            </a:r>
            <a:endParaRPr lang="en-US" dirty="0"/>
          </a:p>
          <a:p>
            <a:pPr marL="457886" lvl="1" indent="-457886" defTabSz="915772">
              <a:buFontTx/>
              <a:buChar char="-"/>
              <a:defRPr/>
            </a:pPr>
            <a:r>
              <a:rPr lang="en-US" dirty="0"/>
              <a:t>worsen economic health, many cities follow Detroit into bankruptcy</a:t>
            </a:r>
          </a:p>
          <a:p>
            <a:pPr lvl="1">
              <a:lnSpc>
                <a:spcPct val="90000"/>
              </a:lnSpc>
            </a:pPr>
            <a:r>
              <a:rPr lang="en-US" dirty="0"/>
              <a:t>Need for personal health services through PHAs grows, while funds are cut.</a:t>
            </a:r>
          </a:p>
          <a:p>
            <a:pPr lvl="1">
              <a:lnSpc>
                <a:spcPct val="90000"/>
              </a:lnSpc>
            </a:pPr>
            <a:r>
              <a:rPr lang="en-US" dirty="0"/>
              <a:t>End  of Tobacco Settlement Funds in 2025 a death knell for many PHA-led anti-tobacco programs, even while some smoking restrictions and taxes are reduced</a:t>
            </a:r>
          </a:p>
          <a:p>
            <a:pPr marL="457886" lvl="1" defTabSz="915772">
              <a:lnSpc>
                <a:spcPct val="90000"/>
              </a:lnSpc>
              <a:defRPr/>
            </a:pPr>
            <a:r>
              <a:rPr lang="en-US" dirty="0"/>
              <a:t>PHAs forced to focus on infectious disease, emergency preparedness, and mandated inspections</a:t>
            </a:r>
          </a:p>
          <a:p>
            <a:pPr marL="457886" lvl="1" defTabSz="915772">
              <a:lnSpc>
                <a:spcPct val="90000"/>
              </a:lnSpc>
              <a:defRPr/>
            </a:pPr>
            <a:endParaRPr lang="en-US" sz="3200" dirty="0"/>
          </a:p>
          <a:p>
            <a:pPr defTabSz="915772">
              <a:defRPr/>
            </a:pPr>
            <a:r>
              <a:rPr lang="en-US" b="1" dirty="0" smtClean="0"/>
              <a:t>Under-funded,</a:t>
            </a:r>
            <a:r>
              <a:rPr lang="en-US" b="1" baseline="0" dirty="0" smtClean="0"/>
              <a:t> under-staffed, over-worked</a:t>
            </a:r>
            <a:endParaRPr lang="en-US" b="1" dirty="0" smtClean="0"/>
          </a:p>
          <a:p>
            <a:pPr defTabSz="915772">
              <a:defRPr/>
            </a:pPr>
            <a:r>
              <a:rPr lang="en-US" dirty="0" smtClean="0"/>
              <a:t>Little prevention, move from crisis to crisis</a:t>
            </a:r>
            <a:endParaRPr lang="en-US" sz="1100" dirty="0"/>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57</a:t>
            </a:fld>
            <a:endParaRPr lang="en-US" dirty="0"/>
          </a:p>
        </p:txBody>
      </p:sp>
    </p:spTree>
    <p:extLst>
      <p:ext uri="{BB962C8B-B14F-4D97-AF65-F5344CB8AC3E}">
        <p14:creationId xmlns:p14="http://schemas.microsoft.com/office/powerpoint/2010/main" val="2985354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Worsening reputation of PHAs</a:t>
            </a:r>
            <a:endParaRPr lang="en-US" sz="1100" dirty="0"/>
          </a:p>
          <a:p>
            <a:pPr lvl="1"/>
            <a:r>
              <a:rPr lang="en-US" dirty="0"/>
              <a:t>PHAs bear blame in legislative hearings and in the press for lack of preparation and ineffective responses</a:t>
            </a:r>
            <a:endParaRPr lang="en-US" sz="1100" dirty="0"/>
          </a:p>
          <a:p>
            <a:pPr lvl="1"/>
            <a:r>
              <a:rPr lang="en-US" dirty="0"/>
              <a:t>MPH graduates choose to work in private sector and not in public health</a:t>
            </a:r>
            <a:endParaRPr lang="en-US" sz="1100" dirty="0"/>
          </a:p>
          <a:p>
            <a:pPr lvl="1"/>
            <a:r>
              <a:rPr lang="en-US" dirty="0"/>
              <a:t>Value of PHAs declined in the eyes of policymakers and the public</a:t>
            </a:r>
          </a:p>
          <a:p>
            <a:pPr marL="457886" lvl="1" defTabSz="915772">
              <a:defRPr/>
            </a:pPr>
            <a:r>
              <a:rPr lang="en-US" sz="1100" dirty="0"/>
              <a:t>Policymakers and the public look to private sector to solve problems </a:t>
            </a:r>
          </a:p>
          <a:p>
            <a:pPr lvl="1"/>
            <a:r>
              <a:rPr lang="en-US" dirty="0"/>
              <a:t>Distrust of PHAs</a:t>
            </a:r>
            <a:endParaRPr lang="en-US" sz="1100" dirty="0"/>
          </a:p>
          <a:p>
            <a:pPr lvl="1"/>
            <a:r>
              <a:rPr lang="en-US" dirty="0"/>
              <a:t>(refer to recessions as appropriate)</a:t>
            </a:r>
            <a:endParaRPr lang="en-US" sz="1100" dirty="0"/>
          </a:p>
          <a:p>
            <a:pPr lvl="1"/>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58</a:t>
            </a:fld>
            <a:endParaRPr lang="en-US" dirty="0"/>
          </a:p>
        </p:txBody>
      </p:sp>
    </p:spTree>
    <p:extLst>
      <p:ext uri="{BB962C8B-B14F-4D97-AF65-F5344CB8AC3E}">
        <p14:creationId xmlns:p14="http://schemas.microsoft.com/office/powerpoint/2010/main" val="3721044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59</a:t>
            </a:fld>
            <a:endParaRPr lang="en-US" dirty="0"/>
          </a:p>
        </p:txBody>
      </p:sp>
    </p:spTree>
    <p:extLst>
      <p:ext uri="{BB962C8B-B14F-4D97-AF65-F5344CB8AC3E}">
        <p14:creationId xmlns:p14="http://schemas.microsoft.com/office/powerpoint/2010/main" val="93329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6</a:t>
            </a:fld>
            <a:endParaRPr lang="en-US" dirty="0"/>
          </a:p>
        </p:txBody>
      </p:sp>
    </p:spTree>
    <p:extLst>
      <p:ext uri="{BB962C8B-B14F-4D97-AF65-F5344CB8AC3E}">
        <p14:creationId xmlns:p14="http://schemas.microsoft.com/office/powerpoint/2010/main" val="919436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Runaway climate change in 2025</a:t>
            </a:r>
          </a:p>
          <a:p>
            <a:r>
              <a:rPr lang="en-US" b="1" dirty="0" smtClean="0"/>
              <a:t>Infectious disease and climate change</a:t>
            </a:r>
          </a:p>
          <a:p>
            <a:r>
              <a:rPr lang="en-US" dirty="0" smtClean="0"/>
              <a:t> - some followed by increased funding for disaster preparedness and recovery</a:t>
            </a:r>
          </a:p>
          <a:p>
            <a:r>
              <a:rPr lang="en-US" dirty="0" smtClean="0"/>
              <a:t>- </a:t>
            </a:r>
          </a:p>
          <a:p>
            <a:r>
              <a:rPr lang="en-US" dirty="0" smtClean="0"/>
              <a:t>(West Nile Virus, dengue fever, malaria)</a:t>
            </a:r>
          </a:p>
          <a:p>
            <a:endParaRPr lang="en-US" b="1" dirty="0" smtClean="0"/>
          </a:p>
          <a:p>
            <a:endParaRPr lang="en-US" b="1" dirty="0" smtClean="0"/>
          </a:p>
          <a:p>
            <a:pPr lvl="0"/>
            <a:r>
              <a:rPr lang="en-US" b="1" dirty="0"/>
              <a:t>Runaway climate change and environmental challenges</a:t>
            </a:r>
            <a:endParaRPr lang="en-US" sz="1100" dirty="0"/>
          </a:p>
          <a:p>
            <a:pPr lvl="1"/>
            <a:r>
              <a:rPr lang="en-US" dirty="0"/>
              <a:t>Periodically bring PHAs increased funding for disaster preparedness and recovery</a:t>
            </a:r>
            <a:endParaRPr lang="en-US" sz="1100" dirty="0"/>
          </a:p>
          <a:p>
            <a:pPr lvl="1"/>
            <a:r>
              <a:rPr lang="en-US" dirty="0"/>
              <a:t>Mold and mildew exposure; combined sewer systems and infections and contaminations (killing thousands?? Really??)</a:t>
            </a:r>
            <a:endParaRPr lang="en-US" sz="1100" dirty="0"/>
          </a:p>
          <a:p>
            <a:pPr lvl="1"/>
            <a:r>
              <a:rPr lang="en-US" dirty="0"/>
              <a:t>New and re-emerging diseases (West Nile Virus, dengue fever, malaria)</a:t>
            </a:r>
            <a:endParaRPr lang="en-US" sz="1100" dirty="0"/>
          </a:p>
          <a:p>
            <a:pPr lvl="1"/>
            <a:r>
              <a:rPr lang="en-US" dirty="0"/>
              <a:t>Impacts of runaway climate change</a:t>
            </a:r>
            <a:endParaRPr lang="en-US" sz="1100" dirty="0"/>
          </a:p>
          <a:p>
            <a:pPr lvl="1"/>
            <a:r>
              <a:rPr lang="en-US" dirty="0"/>
              <a:t>Conflicts; climate refugees and migrants; worsening health, violence, and discrimination</a:t>
            </a:r>
            <a:endParaRPr lang="en-US" sz="1100" dirty="0"/>
          </a:p>
          <a:p>
            <a:pPr lvl="1"/>
            <a:r>
              <a:rPr lang="en-US" dirty="0"/>
              <a:t>PHAs overwhelmed, often didn’t have insurance to recover from damages in their buildings and infrastructure caused by EWEs</a:t>
            </a:r>
            <a:endParaRPr lang="en-US" sz="1100" dirty="0"/>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60</a:t>
            </a:fld>
            <a:endParaRPr lang="en-US" dirty="0"/>
          </a:p>
        </p:txBody>
      </p:sp>
    </p:spTree>
    <p:extLst>
      <p:ext uri="{BB962C8B-B14F-4D97-AF65-F5344CB8AC3E}">
        <p14:creationId xmlns:p14="http://schemas.microsoft.com/office/powerpoint/2010/main" val="3062014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Outcomes in 2030</a:t>
            </a:r>
          </a:p>
          <a:p>
            <a:pPr lvl="1"/>
            <a:r>
              <a:rPr lang="en-US" dirty="0"/>
              <a:t>People going into private sector; current employees demoralized</a:t>
            </a:r>
          </a:p>
          <a:p>
            <a:pPr lvl="1"/>
            <a:endParaRPr lang="en-US" dirty="0"/>
          </a:p>
          <a:p>
            <a:pPr lvl="0"/>
            <a:r>
              <a:rPr lang="en-US" dirty="0" smtClean="0"/>
              <a:t>PHAs over-worked, under-staffed, and overwhelmed</a:t>
            </a:r>
            <a:endParaRPr lang="en-US" sz="2800" dirty="0"/>
          </a:p>
          <a:p>
            <a:pPr lvl="1"/>
            <a:r>
              <a:rPr lang="en-US" dirty="0" smtClean="0"/>
              <a:t>Potential PHA staff prefer to go into private sector; current employees demoralized</a:t>
            </a:r>
            <a:endParaRPr lang="en-US" sz="2400" dirty="0"/>
          </a:p>
          <a:p>
            <a:pPr lvl="1"/>
            <a:r>
              <a:rPr lang="en-US" dirty="0" smtClean="0"/>
              <a:t>Many PHAs consolidate, some turned into non-profits,  some are eliminated or subsumed into other government agencies. </a:t>
            </a:r>
            <a:endParaRPr lang="en-US" sz="2400" dirty="0"/>
          </a:p>
          <a:p>
            <a:pPr lvl="1"/>
            <a:endParaRPr lang="en-US" dirty="0"/>
          </a:p>
          <a:p>
            <a:pPr lvl="1"/>
            <a:endParaRPr lang="en-US" sz="1100" dirty="0"/>
          </a:p>
          <a:p>
            <a:pPr lvl="1"/>
            <a:r>
              <a:rPr lang="en-US" dirty="0"/>
              <a:t>Many PHAs consolidated, privatized, turned into non-profits, eliminated, or subsumed into other government agencies. The survivors are afraid in taking any chances that might subject them to further public scrutiny. </a:t>
            </a:r>
            <a:endParaRPr lang="en-US" sz="1100" dirty="0"/>
          </a:p>
          <a:p>
            <a:pPr marL="457886" lvl="1" defTabSz="915772">
              <a:defRPr/>
            </a:pPr>
            <a:r>
              <a:rPr lang="en-US" dirty="0"/>
              <a:t>Many universities shut down their public health programs</a:t>
            </a:r>
            <a:endParaRPr lang="en-US" sz="1100" dirty="0"/>
          </a:p>
          <a:p>
            <a:pPr lvl="1"/>
            <a:endParaRPr lang="en-US" dirty="0"/>
          </a:p>
          <a:p>
            <a:pPr lvl="1"/>
            <a:r>
              <a:rPr lang="en-US" dirty="0"/>
              <a:t>Health aspirations of public are not pursued through public health establishment but thru private sector innovations that do not address the needs of society’s most vulnerable members</a:t>
            </a:r>
            <a:endParaRPr lang="en-US" sz="1100" dirty="0"/>
          </a:p>
          <a:p>
            <a:r>
              <a:rPr lang="en-US" b="1" dirty="0"/>
              <a:t> </a:t>
            </a:r>
            <a:endParaRPr lang="en-US" dirty="0" smtClean="0">
              <a:effectLst/>
            </a:endParaRPr>
          </a:p>
          <a:p>
            <a:pPr lvl="0"/>
            <a:r>
              <a:rPr lang="en-US" dirty="0"/>
              <a:t> </a:t>
            </a:r>
            <a:r>
              <a:rPr lang="en-US" dirty="0" smtClean="0"/>
              <a:t>Many, especially in low income populations, lack access to quality health care, effective prevention, and other public health services</a:t>
            </a:r>
            <a:endParaRPr lang="en-US" sz="1100" dirty="0"/>
          </a:p>
          <a:p>
            <a:pPr lvl="0"/>
            <a:r>
              <a:rPr lang="en-US" dirty="0" smtClean="0"/>
              <a:t>More illness, violence and crime, health disparities became starker</a:t>
            </a:r>
            <a:endParaRPr lang="en-US" sz="1100" dirty="0"/>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61</a:t>
            </a:fld>
            <a:endParaRPr lang="en-US" dirty="0"/>
          </a:p>
        </p:txBody>
      </p:sp>
    </p:spTree>
    <p:extLst>
      <p:ext uri="{BB962C8B-B14F-4D97-AF65-F5344CB8AC3E}">
        <p14:creationId xmlns:p14="http://schemas.microsoft.com/office/powerpoint/2010/main" val="3839383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62</a:t>
            </a:fld>
            <a:endParaRPr lang="en-US" dirty="0"/>
          </a:p>
        </p:txBody>
      </p:sp>
    </p:spTree>
    <p:extLst>
      <p:ext uri="{BB962C8B-B14F-4D97-AF65-F5344CB8AC3E}">
        <p14:creationId xmlns:p14="http://schemas.microsoft.com/office/powerpoint/2010/main" val="1603364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63</a:t>
            </a:fld>
            <a:endParaRPr lang="en-US" dirty="0"/>
          </a:p>
        </p:txBody>
      </p:sp>
    </p:spTree>
    <p:extLst>
      <p:ext uri="{BB962C8B-B14F-4D97-AF65-F5344CB8AC3E}">
        <p14:creationId xmlns:p14="http://schemas.microsoft.com/office/powerpoint/2010/main" val="1460089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64</a:t>
            </a:fld>
            <a:endParaRPr lang="en-US" dirty="0"/>
          </a:p>
        </p:txBody>
      </p:sp>
    </p:spTree>
    <p:extLst>
      <p:ext uri="{BB962C8B-B14F-4D97-AF65-F5344CB8AC3E}">
        <p14:creationId xmlns:p14="http://schemas.microsoft.com/office/powerpoint/2010/main" val="3020630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Values and demographics change to support "common sense" policies and health equity</a:t>
            </a:r>
          </a:p>
          <a:p>
            <a:pPr lvl="0"/>
            <a:endParaRPr lang="en-US" dirty="0"/>
          </a:p>
          <a:p>
            <a:pPr lvl="0"/>
            <a:r>
              <a:rPr lang="en-US" dirty="0"/>
              <a:t>Working population changes rapidly, younger cohorts bring:</a:t>
            </a:r>
          </a:p>
          <a:p>
            <a:pPr lvl="1"/>
            <a:r>
              <a:rPr lang="en-US" dirty="0"/>
              <a:t>Innovation and new tech to improve outcomes </a:t>
            </a:r>
          </a:p>
          <a:p>
            <a:pPr lvl="0"/>
            <a:endParaRPr lang="en-US" dirty="0" smtClean="0"/>
          </a:p>
          <a:p>
            <a:pPr defTabSz="915772">
              <a:defRPr/>
            </a:pPr>
            <a:r>
              <a:rPr lang="en-US" dirty="0" smtClean="0"/>
              <a:t>Clear and surprisingly rapid growth to government and private sector support for opportunity, equity, and fairness </a:t>
            </a:r>
            <a:r>
              <a:rPr lang="en-US" dirty="0">
                <a:solidFill>
                  <a:prstClr val="black"/>
                </a:solidFill>
              </a:rPr>
              <a:t>in policies and economics </a:t>
            </a:r>
          </a:p>
          <a:p>
            <a:pPr lvl="0"/>
            <a:endParaRPr lang="en-US" dirty="0" smtClean="0"/>
          </a:p>
          <a:p>
            <a:pPr lvl="0"/>
            <a:r>
              <a:rPr lang="en-US" dirty="0" smtClean="0"/>
              <a:t>National minimum wage fixed at inflation adjusted living wage level</a:t>
            </a:r>
          </a:p>
          <a:p>
            <a:pPr marL="457886" lvl="1" defTabSz="915772">
              <a:spcBef>
                <a:spcPct val="20000"/>
              </a:spcBef>
              <a:defRPr/>
            </a:pPr>
            <a:endParaRPr lang="en-US" sz="2800" dirty="0">
              <a:solidFill>
                <a:prstClr val="black"/>
              </a:solidFill>
            </a:endParaRPr>
          </a:p>
        </p:txBody>
      </p:sp>
      <p:sp>
        <p:nvSpPr>
          <p:cNvPr id="4" name="Slide Number Placeholder 3"/>
          <p:cNvSpPr>
            <a:spLocks noGrp="1"/>
          </p:cNvSpPr>
          <p:nvPr>
            <p:ph type="sldNum" sz="quarter" idx="10"/>
          </p:nvPr>
        </p:nvSpPr>
        <p:spPr/>
        <p:txBody>
          <a:bodyPr/>
          <a:lstStyle/>
          <a:p>
            <a:fld id="{4A59A11D-0080-440D-8F8C-DC64C6E7A7B9}" type="slidenum">
              <a:rPr lang="en-US" smtClean="0"/>
              <a:pPr/>
              <a:t>65</a:t>
            </a:fld>
            <a:endParaRPr lang="en-US" dirty="0"/>
          </a:p>
        </p:txBody>
      </p:sp>
    </p:spTree>
    <p:extLst>
      <p:ext uri="{BB962C8B-B14F-4D97-AF65-F5344CB8AC3E}">
        <p14:creationId xmlns:p14="http://schemas.microsoft.com/office/powerpoint/2010/main" val="25899352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400"/>
          </a:p>
          <a:p>
            <a:pPr>
              <a:lnSpc>
                <a:spcPct val="80000"/>
              </a:lnSpc>
            </a:pPr>
            <a:endParaRPr lang="en-US" altLang="en-US" sz="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4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3029" indent="-173029">
              <a:lnSpc>
                <a:spcPct val="90000"/>
              </a:lnSpc>
              <a:buFont typeface="Arial" pitchFamily="34" charset="0"/>
              <a:buChar char="•"/>
              <a:defRPr/>
            </a:pPr>
            <a:r>
              <a:rPr lang="en-US" dirty="0" smtClean="0"/>
              <a:t>Policy-makers actively pursue the “triple aim” of improved patient experience, reduced cost, and improved population health.</a:t>
            </a:r>
          </a:p>
          <a:p>
            <a:pPr marL="173029" indent="-173029">
              <a:lnSpc>
                <a:spcPct val="90000"/>
              </a:lnSpc>
              <a:buFont typeface="Arial" pitchFamily="34" charset="0"/>
              <a:buChar char="•"/>
              <a:defRPr/>
            </a:pPr>
            <a:endParaRPr lang="en-US" dirty="0" smtClean="0"/>
          </a:p>
          <a:p>
            <a:pPr marL="173029" indent="-173029">
              <a:lnSpc>
                <a:spcPct val="90000"/>
              </a:lnSpc>
              <a:buFont typeface="Arial" pitchFamily="34" charset="0"/>
              <a:buChar char="•"/>
              <a:defRPr/>
            </a:pPr>
            <a:r>
              <a:rPr lang="en-US" dirty="0" smtClean="0"/>
              <a:t>Primary care team expands to include social workers and community health workers </a:t>
            </a:r>
          </a:p>
          <a:p>
            <a:pPr marL="173029" indent="-173029">
              <a:lnSpc>
                <a:spcPct val="90000"/>
              </a:lnSpc>
              <a:buFont typeface="Arial" pitchFamily="34" charset="0"/>
              <a:buChar char="•"/>
              <a:defRPr/>
            </a:pPr>
            <a:endParaRPr lang="en-US" dirty="0"/>
          </a:p>
          <a:p>
            <a:pPr marL="173029" indent="-173029">
              <a:lnSpc>
                <a:spcPct val="90000"/>
              </a:lnSpc>
              <a:buFont typeface="Arial" pitchFamily="34" charset="0"/>
              <a:buChar char="•"/>
              <a:defRPr/>
            </a:pPr>
            <a:r>
              <a:rPr lang="en-US" dirty="0"/>
              <a:t>Near universal access to health care is achieved through integrated systems with risk-adjusted global health care payments. </a:t>
            </a:r>
          </a:p>
          <a:p>
            <a:pPr marL="173029" indent="-173029">
              <a:lnSpc>
                <a:spcPct val="90000"/>
              </a:lnSpc>
              <a:buFont typeface="Arial" pitchFamily="34" charset="0"/>
              <a:buChar char="•"/>
              <a:defRPr/>
            </a:pPr>
            <a:endParaRPr lang="en-US" dirty="0"/>
          </a:p>
          <a:p>
            <a:pPr marL="173029" indent="-173029">
              <a:lnSpc>
                <a:spcPct val="90000"/>
              </a:lnSpc>
              <a:buFont typeface="Arial" pitchFamily="34" charset="0"/>
              <a:buChar char="•"/>
              <a:defRPr/>
            </a:pPr>
            <a:r>
              <a:rPr lang="en-US" dirty="0"/>
              <a:t>The PCMH evolves into Community Centered Health Home that focuses on the individual and the community. </a:t>
            </a:r>
          </a:p>
          <a:p>
            <a:pPr marL="173029" indent="-173029">
              <a:lnSpc>
                <a:spcPct val="90000"/>
              </a:lnSpc>
              <a:buFont typeface="Arial" pitchFamily="34" charset="0"/>
              <a:buChar char="•"/>
              <a:defRPr/>
            </a:pPr>
            <a:endParaRPr lang="en-US" dirty="0"/>
          </a:p>
          <a:p>
            <a:pPr marL="173029" indent="-173029">
              <a:lnSpc>
                <a:spcPct val="90000"/>
              </a:lnSpc>
              <a:buFont typeface="Arial" pitchFamily="34" charset="0"/>
              <a:buChar char="•"/>
              <a:defRPr/>
            </a:pPr>
            <a:r>
              <a:rPr lang="en-US" dirty="0"/>
              <a:t>Leaders at all levels effectively leverage the social determinants of health at the community and neighborhood levels. </a:t>
            </a:r>
          </a:p>
          <a:p>
            <a:pPr marL="173029" indent="-173029">
              <a:lnSpc>
                <a:spcPct val="90000"/>
              </a:lnSpc>
              <a:buFont typeface="Arial" pitchFamily="34" charset="0"/>
              <a:buChar char="•"/>
              <a:defRPr/>
            </a:pPr>
            <a:endParaRPr lang="en-US" dirty="0"/>
          </a:p>
          <a:p>
            <a:pPr marL="173029" indent="-173029">
              <a:lnSpc>
                <a:spcPct val="90000"/>
              </a:lnSpc>
              <a:buFont typeface="Arial" pitchFamily="34" charset="0"/>
              <a:buChar char="•"/>
              <a:defRPr/>
            </a:pPr>
            <a:r>
              <a:rPr lang="en-US" dirty="0"/>
              <a:t>Advanced knowledge technologies and community mapping allow for identification and remediation of “hotspots” of ill health. </a:t>
            </a:r>
          </a:p>
          <a:p>
            <a:pPr marL="173029" indent="-173029">
              <a:lnSpc>
                <a:spcPct val="90000"/>
              </a:lnSpc>
              <a:buFont typeface="Arial" pitchFamily="34" charset="0"/>
              <a:buChar char="•"/>
              <a:defRPr/>
            </a:pPr>
            <a:endParaRPr lang="en-US" dirty="0"/>
          </a:p>
          <a:p>
            <a:pPr marL="173029" indent="-173029">
              <a:lnSpc>
                <a:spcPct val="90000"/>
              </a:lnSpc>
              <a:buFont typeface="Arial" pitchFamily="34" charset="0"/>
              <a:buChar char="•"/>
              <a:defRPr/>
            </a:pPr>
            <a:r>
              <a:rPr lang="en-US" dirty="0"/>
              <a:t>Payment systems use sophisticated statistical methods and apply the decision principle:</a:t>
            </a:r>
          </a:p>
          <a:p>
            <a:pPr>
              <a:defRPr/>
            </a:pPr>
            <a:r>
              <a:rPr lang="en-US" i="1" dirty="0"/>
              <a:t>	If it’s smart, we’ll pay for it.</a:t>
            </a:r>
          </a:p>
          <a:p>
            <a:pPr>
              <a:defRPr/>
            </a:pPr>
            <a:endParaRPr lang="en-US" dirty="0"/>
          </a:p>
          <a:p>
            <a:pPr>
              <a:buFont typeface="Arial" pitchFamily="34" charset="0"/>
              <a:buChar char="•"/>
              <a:defRPr/>
            </a:pPr>
            <a:r>
              <a:rPr lang="en-US" dirty="0"/>
              <a:t>   Most payments are </a:t>
            </a:r>
            <a:r>
              <a:rPr lang="en-US" dirty="0" err="1"/>
              <a:t>capitated</a:t>
            </a:r>
            <a:r>
              <a:rPr lang="en-US" dirty="0"/>
              <a:t> with rewards for improved health outcomes.</a:t>
            </a:r>
          </a:p>
          <a:p>
            <a:pPr marL="173029" indent="-173029">
              <a:lnSpc>
                <a:spcPct val="90000"/>
              </a:lnSpc>
              <a:buFont typeface="Arial" pitchFamily="34" charset="0"/>
              <a:buChar char="•"/>
              <a:defRPr/>
            </a:pPr>
            <a:endParaRPr lang="en-US" dirty="0" smtClean="0"/>
          </a:p>
          <a:p>
            <a:pPr marL="173029" indent="-173029">
              <a:lnSpc>
                <a:spcPct val="90000"/>
              </a:lnSpc>
              <a:buFont typeface="Arial" pitchFamily="34" charset="0"/>
              <a:buChar char="•"/>
              <a:defRPr/>
            </a:pPr>
            <a:endParaRPr lang="en-US" dirty="0" smtClean="0"/>
          </a:p>
          <a:p>
            <a:pPr marL="173029" indent="-173029">
              <a:buFont typeface="Arial" pitchFamily="34" charset="0"/>
              <a:buChar char="•"/>
              <a:defRPr/>
            </a:pPr>
            <a:endParaRPr 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8785" indent="-287994" eaLnBrk="0" hangingPunct="0">
              <a:defRPr>
                <a:solidFill>
                  <a:schemeClr val="tx1"/>
                </a:solidFill>
                <a:latin typeface="Arial" pitchFamily="34" charset="0"/>
                <a:cs typeface="Arial" pitchFamily="34" charset="0"/>
              </a:defRPr>
            </a:lvl2pPr>
            <a:lvl3pPr marL="1151977" indent="-230395" eaLnBrk="0" hangingPunct="0">
              <a:defRPr>
                <a:solidFill>
                  <a:schemeClr val="tx1"/>
                </a:solidFill>
                <a:latin typeface="Arial" pitchFamily="34" charset="0"/>
                <a:cs typeface="Arial" pitchFamily="34" charset="0"/>
              </a:defRPr>
            </a:lvl3pPr>
            <a:lvl4pPr marL="1612768" indent="-230395" eaLnBrk="0" hangingPunct="0">
              <a:defRPr>
                <a:solidFill>
                  <a:schemeClr val="tx1"/>
                </a:solidFill>
                <a:latin typeface="Arial" pitchFamily="34" charset="0"/>
                <a:cs typeface="Arial" pitchFamily="34" charset="0"/>
              </a:defRPr>
            </a:lvl4pPr>
            <a:lvl5pPr marL="2073558" indent="-230395" eaLnBrk="0" hangingPunct="0">
              <a:defRPr>
                <a:solidFill>
                  <a:schemeClr val="tx1"/>
                </a:solidFill>
                <a:latin typeface="Arial" pitchFamily="34" charset="0"/>
                <a:cs typeface="Arial" pitchFamily="34" charset="0"/>
              </a:defRPr>
            </a:lvl5pPr>
            <a:lvl6pPr marL="2534349" indent="-230395" eaLnBrk="0" fontAlgn="base" hangingPunct="0">
              <a:spcBef>
                <a:spcPct val="0"/>
              </a:spcBef>
              <a:spcAft>
                <a:spcPct val="0"/>
              </a:spcAft>
              <a:defRPr>
                <a:solidFill>
                  <a:schemeClr val="tx1"/>
                </a:solidFill>
                <a:latin typeface="Arial" pitchFamily="34" charset="0"/>
                <a:cs typeface="Arial" pitchFamily="34" charset="0"/>
              </a:defRPr>
            </a:lvl6pPr>
            <a:lvl7pPr marL="2995140" indent="-230395" eaLnBrk="0" fontAlgn="base" hangingPunct="0">
              <a:spcBef>
                <a:spcPct val="0"/>
              </a:spcBef>
              <a:spcAft>
                <a:spcPct val="0"/>
              </a:spcAft>
              <a:defRPr>
                <a:solidFill>
                  <a:schemeClr val="tx1"/>
                </a:solidFill>
                <a:latin typeface="Arial" pitchFamily="34" charset="0"/>
                <a:cs typeface="Arial" pitchFamily="34" charset="0"/>
              </a:defRPr>
            </a:lvl7pPr>
            <a:lvl8pPr marL="3455930" indent="-230395" eaLnBrk="0" fontAlgn="base" hangingPunct="0">
              <a:spcBef>
                <a:spcPct val="0"/>
              </a:spcBef>
              <a:spcAft>
                <a:spcPct val="0"/>
              </a:spcAft>
              <a:defRPr>
                <a:solidFill>
                  <a:schemeClr val="tx1"/>
                </a:solidFill>
                <a:latin typeface="Arial" pitchFamily="34" charset="0"/>
                <a:cs typeface="Arial" pitchFamily="34" charset="0"/>
              </a:defRPr>
            </a:lvl8pPr>
            <a:lvl9pPr marL="3916722" indent="-23039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CBCA4A5-5629-4CE8-BBAF-959DCA824084}" type="slidenum">
              <a:rPr lang="en-US" smtClean="0"/>
              <a:pPr eaLnBrk="1" hangingPunct="1"/>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396" indent="-171396">
              <a:lnSpc>
                <a:spcPct val="90000"/>
              </a:lnSpc>
              <a:buFont typeface="Arial" pitchFamily="34" charset="0"/>
              <a:buChar char="•"/>
              <a:defRPr/>
            </a:pPr>
            <a:r>
              <a:rPr lang="en-US" dirty="0" smtClean="0"/>
              <a:t>Policy-makers actively pursue the “triple aim” of improved patient experience, reduced cost, and improved population health.</a:t>
            </a:r>
          </a:p>
          <a:p>
            <a:pPr marL="171396" indent="-171396">
              <a:lnSpc>
                <a:spcPct val="90000"/>
              </a:lnSpc>
              <a:buFont typeface="Arial" pitchFamily="34" charset="0"/>
              <a:buChar char="•"/>
              <a:defRPr/>
            </a:pPr>
            <a:endParaRPr lang="en-US" dirty="0" smtClean="0"/>
          </a:p>
          <a:p>
            <a:pPr marL="171396" indent="-171396">
              <a:lnSpc>
                <a:spcPct val="90000"/>
              </a:lnSpc>
              <a:buFont typeface="Arial" pitchFamily="34" charset="0"/>
              <a:buChar char="•"/>
              <a:defRPr/>
            </a:pPr>
            <a:r>
              <a:rPr lang="en-US" dirty="0" smtClean="0"/>
              <a:t>Primary care team expands to include social workers and community health workers </a:t>
            </a:r>
          </a:p>
          <a:p>
            <a:pPr marL="171396" indent="-171396">
              <a:lnSpc>
                <a:spcPct val="90000"/>
              </a:lnSpc>
              <a:buFont typeface="Arial" pitchFamily="34" charset="0"/>
              <a:buChar char="•"/>
              <a:defRPr/>
            </a:pPr>
            <a:endParaRPr lang="en-US" dirty="0"/>
          </a:p>
          <a:p>
            <a:pPr marL="171396" indent="-171396">
              <a:lnSpc>
                <a:spcPct val="90000"/>
              </a:lnSpc>
              <a:buFont typeface="Arial" pitchFamily="34" charset="0"/>
              <a:buChar char="•"/>
              <a:defRPr/>
            </a:pPr>
            <a:r>
              <a:rPr lang="en-US" dirty="0"/>
              <a:t>Near universal access to health care is achieved through integrated systems with risk-adjusted global health care payments. </a:t>
            </a:r>
          </a:p>
          <a:p>
            <a:pPr marL="171396" indent="-171396">
              <a:lnSpc>
                <a:spcPct val="90000"/>
              </a:lnSpc>
              <a:buFont typeface="Arial" pitchFamily="34" charset="0"/>
              <a:buChar char="•"/>
              <a:defRPr/>
            </a:pPr>
            <a:endParaRPr lang="en-US" dirty="0"/>
          </a:p>
          <a:p>
            <a:pPr marL="171396" indent="-171396">
              <a:lnSpc>
                <a:spcPct val="90000"/>
              </a:lnSpc>
              <a:buFont typeface="Arial" pitchFamily="34" charset="0"/>
              <a:buChar char="•"/>
              <a:defRPr/>
            </a:pPr>
            <a:r>
              <a:rPr lang="en-US" dirty="0"/>
              <a:t>The PCMH evolves into Community Centered Health Home that focuses on the individual and the community. </a:t>
            </a:r>
          </a:p>
          <a:p>
            <a:pPr marL="171396" indent="-171396">
              <a:lnSpc>
                <a:spcPct val="90000"/>
              </a:lnSpc>
              <a:buFont typeface="Arial" pitchFamily="34" charset="0"/>
              <a:buChar char="•"/>
              <a:defRPr/>
            </a:pPr>
            <a:endParaRPr lang="en-US" dirty="0"/>
          </a:p>
          <a:p>
            <a:pPr marL="171396" indent="-171396">
              <a:lnSpc>
                <a:spcPct val="90000"/>
              </a:lnSpc>
              <a:buFont typeface="Arial" pitchFamily="34" charset="0"/>
              <a:buChar char="•"/>
              <a:defRPr/>
            </a:pPr>
            <a:r>
              <a:rPr lang="en-US" dirty="0"/>
              <a:t>Leaders at all levels effectively leverage the social determinants of health at the community and neighborhood levels. </a:t>
            </a:r>
          </a:p>
          <a:p>
            <a:pPr marL="171396" indent="-171396">
              <a:lnSpc>
                <a:spcPct val="90000"/>
              </a:lnSpc>
              <a:buFont typeface="Arial" pitchFamily="34" charset="0"/>
              <a:buChar char="•"/>
              <a:defRPr/>
            </a:pPr>
            <a:endParaRPr lang="en-US" dirty="0"/>
          </a:p>
          <a:p>
            <a:pPr marL="171396" indent="-171396">
              <a:lnSpc>
                <a:spcPct val="90000"/>
              </a:lnSpc>
              <a:buFont typeface="Arial" pitchFamily="34" charset="0"/>
              <a:buChar char="•"/>
              <a:defRPr/>
            </a:pPr>
            <a:r>
              <a:rPr lang="en-US" dirty="0"/>
              <a:t>Advanced knowledge technologies and community mapping allow for identification and remediation of “hotspots” of ill health. </a:t>
            </a:r>
          </a:p>
          <a:p>
            <a:pPr marL="171396" indent="-171396">
              <a:lnSpc>
                <a:spcPct val="90000"/>
              </a:lnSpc>
              <a:buFont typeface="Arial" pitchFamily="34" charset="0"/>
              <a:buChar char="•"/>
              <a:defRPr/>
            </a:pPr>
            <a:endParaRPr lang="en-US" dirty="0"/>
          </a:p>
          <a:p>
            <a:pPr marL="171396" indent="-171396">
              <a:lnSpc>
                <a:spcPct val="90000"/>
              </a:lnSpc>
              <a:buFont typeface="Arial" pitchFamily="34" charset="0"/>
              <a:buChar char="•"/>
              <a:defRPr/>
            </a:pPr>
            <a:r>
              <a:rPr lang="en-US" dirty="0"/>
              <a:t>Payment systems use sophisticated statistical methods and apply the decision principle:</a:t>
            </a:r>
          </a:p>
          <a:p>
            <a:pPr>
              <a:defRPr/>
            </a:pPr>
            <a:r>
              <a:rPr lang="en-US" i="1" dirty="0"/>
              <a:t>	If it’s smart, we’ll pay for it.</a:t>
            </a:r>
          </a:p>
          <a:p>
            <a:pPr>
              <a:defRPr/>
            </a:pPr>
            <a:endParaRPr lang="en-US" dirty="0"/>
          </a:p>
          <a:p>
            <a:pPr>
              <a:buFont typeface="Arial" pitchFamily="34" charset="0"/>
              <a:buChar char="•"/>
              <a:defRPr/>
            </a:pPr>
            <a:r>
              <a:rPr lang="en-US" dirty="0"/>
              <a:t>   Most payments are capitated with rewards for improved health outcomes.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1718" indent="-285276" eaLnBrk="0" hangingPunct="0">
              <a:defRPr>
                <a:solidFill>
                  <a:schemeClr val="tx1"/>
                </a:solidFill>
                <a:latin typeface="Arial" pitchFamily="34" charset="0"/>
                <a:cs typeface="Arial" pitchFamily="34" charset="0"/>
              </a:defRPr>
            </a:lvl2pPr>
            <a:lvl3pPr marL="1141104" indent="-228221" eaLnBrk="0" hangingPunct="0">
              <a:defRPr>
                <a:solidFill>
                  <a:schemeClr val="tx1"/>
                </a:solidFill>
                <a:latin typeface="Arial" pitchFamily="34" charset="0"/>
                <a:cs typeface="Arial" pitchFamily="34" charset="0"/>
              </a:defRPr>
            </a:lvl3pPr>
            <a:lvl4pPr marL="1597546" indent="-228221" eaLnBrk="0" hangingPunct="0">
              <a:defRPr>
                <a:solidFill>
                  <a:schemeClr val="tx1"/>
                </a:solidFill>
                <a:latin typeface="Arial" pitchFamily="34" charset="0"/>
                <a:cs typeface="Arial" pitchFamily="34" charset="0"/>
              </a:defRPr>
            </a:lvl4pPr>
            <a:lvl5pPr marL="2053986" indent="-228221" eaLnBrk="0" hangingPunct="0">
              <a:defRPr>
                <a:solidFill>
                  <a:schemeClr val="tx1"/>
                </a:solidFill>
                <a:latin typeface="Arial" pitchFamily="34" charset="0"/>
                <a:cs typeface="Arial" pitchFamily="34" charset="0"/>
              </a:defRPr>
            </a:lvl5pPr>
            <a:lvl6pPr marL="2510429" indent="-228221" eaLnBrk="0" fontAlgn="base" hangingPunct="0">
              <a:spcBef>
                <a:spcPct val="0"/>
              </a:spcBef>
              <a:spcAft>
                <a:spcPct val="0"/>
              </a:spcAft>
              <a:defRPr>
                <a:solidFill>
                  <a:schemeClr val="tx1"/>
                </a:solidFill>
                <a:latin typeface="Arial" pitchFamily="34" charset="0"/>
                <a:cs typeface="Arial" pitchFamily="34" charset="0"/>
              </a:defRPr>
            </a:lvl6pPr>
            <a:lvl7pPr marL="2966871" indent="-228221" eaLnBrk="0" fontAlgn="base" hangingPunct="0">
              <a:spcBef>
                <a:spcPct val="0"/>
              </a:spcBef>
              <a:spcAft>
                <a:spcPct val="0"/>
              </a:spcAft>
              <a:defRPr>
                <a:solidFill>
                  <a:schemeClr val="tx1"/>
                </a:solidFill>
                <a:latin typeface="Arial" pitchFamily="34" charset="0"/>
                <a:cs typeface="Arial" pitchFamily="34" charset="0"/>
              </a:defRPr>
            </a:lvl7pPr>
            <a:lvl8pPr marL="3423311" indent="-228221" eaLnBrk="0" fontAlgn="base" hangingPunct="0">
              <a:spcBef>
                <a:spcPct val="0"/>
              </a:spcBef>
              <a:spcAft>
                <a:spcPct val="0"/>
              </a:spcAft>
              <a:defRPr>
                <a:solidFill>
                  <a:schemeClr val="tx1"/>
                </a:solidFill>
                <a:latin typeface="Arial" pitchFamily="34" charset="0"/>
                <a:cs typeface="Arial" pitchFamily="34" charset="0"/>
              </a:defRPr>
            </a:lvl8pPr>
            <a:lvl9pPr marL="3879754" indent="-228221"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0F7776F-521E-494C-9FC6-7FF6921D4FC1}" type="slidenum">
              <a:rPr lang="en-US" smtClean="0"/>
              <a:pPr eaLnBrk="1" hangingPunct="1"/>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t>7</a:t>
            </a:fld>
            <a:endParaRPr lang="en-US"/>
          </a:p>
        </p:txBody>
      </p:sp>
    </p:spTree>
    <p:extLst>
      <p:ext uri="{BB962C8B-B14F-4D97-AF65-F5344CB8AC3E}">
        <p14:creationId xmlns:p14="http://schemas.microsoft.com/office/powerpoint/2010/main" val="28538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Nearly all gain access to capitated and effective care</a:t>
            </a:r>
          </a:p>
          <a:p>
            <a:pPr lvl="0"/>
            <a:endParaRPr lang="en-US" dirty="0"/>
          </a:p>
          <a:p>
            <a:pPr defTabSz="915772">
              <a:defRPr/>
            </a:pPr>
            <a:r>
              <a:rPr lang="en-US" dirty="0"/>
              <a:t>Primary care evolves to CCHH model </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70</a:t>
            </a:fld>
            <a:endParaRPr lang="en-US" dirty="0"/>
          </a:p>
        </p:txBody>
      </p:sp>
    </p:spTree>
    <p:extLst>
      <p:ext uri="{BB962C8B-B14F-4D97-AF65-F5344CB8AC3E}">
        <p14:creationId xmlns:p14="http://schemas.microsoft.com/office/powerpoint/2010/main" val="7188237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National and local economies gradually grow</a:t>
            </a:r>
          </a:p>
          <a:p>
            <a:pPr lvl="0"/>
            <a:endParaRPr lang="en-US" dirty="0"/>
          </a:p>
          <a:p>
            <a:pPr lvl="0"/>
            <a:r>
              <a:rPr lang="en-US" dirty="0" err="1"/>
              <a:t>Eval</a:t>
            </a:r>
            <a:r>
              <a:rPr lang="en-US" dirty="0"/>
              <a:t> of policies, programs, expenditures becomes routine </a:t>
            </a:r>
          </a:p>
          <a:p>
            <a:pPr marL="171707" indent="-171707">
              <a:buFont typeface="Arial" panose="020B0604020202020204" pitchFamily="34" charset="0"/>
              <a:buChar char="•"/>
            </a:pPr>
            <a:r>
              <a:rPr lang="en-US" dirty="0"/>
              <a:t>Use advanced analytics to assess and compare</a:t>
            </a:r>
          </a:p>
          <a:p>
            <a:pPr marL="171707" indent="-171707">
              <a:buFont typeface="Arial" panose="020B0604020202020204" pitchFamily="34" charset="0"/>
              <a:buChar char="•"/>
            </a:pPr>
            <a:r>
              <a:rPr lang="en-US" dirty="0"/>
              <a:t>Regularly demonstrate ROI and effectiveness, buffer from spending cuts</a:t>
            </a:r>
          </a:p>
          <a:p>
            <a:pPr lvl="0"/>
            <a:endParaRPr lang="en-US" dirty="0"/>
          </a:p>
          <a:p>
            <a:pPr defTabSz="915772">
              <a:defRPr/>
            </a:pPr>
            <a:r>
              <a:rPr lang="en-US" dirty="0"/>
              <a:t>In 2020, Congress restores the Prevention and Public Health Fund to $2B level</a:t>
            </a:r>
          </a:p>
        </p:txBody>
      </p:sp>
      <p:sp>
        <p:nvSpPr>
          <p:cNvPr id="4" name="Slide Number Placeholder 3"/>
          <p:cNvSpPr>
            <a:spLocks noGrp="1"/>
          </p:cNvSpPr>
          <p:nvPr>
            <p:ph type="sldNum" sz="quarter" idx="10"/>
          </p:nvPr>
        </p:nvSpPr>
        <p:spPr/>
        <p:txBody>
          <a:bodyPr/>
          <a:lstStyle/>
          <a:p>
            <a:fld id="{4A59A11D-0080-440D-8F8C-DC64C6E7A7B9}" type="slidenum">
              <a:rPr lang="en-US" smtClean="0"/>
              <a:pPr/>
              <a:t>71</a:t>
            </a:fld>
            <a:endParaRPr lang="en-US" dirty="0"/>
          </a:p>
        </p:txBody>
      </p:sp>
    </p:spTree>
    <p:extLst>
      <p:ext uri="{BB962C8B-B14F-4D97-AF65-F5344CB8AC3E}">
        <p14:creationId xmlns:p14="http://schemas.microsoft.com/office/powerpoint/2010/main" val="1124604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spcBef>
                <a:spcPct val="20000"/>
              </a:spcBef>
              <a:defRPr/>
            </a:pPr>
            <a:r>
              <a:rPr lang="en-US" dirty="0">
                <a:solidFill>
                  <a:prstClr val="black"/>
                </a:solidFill>
              </a:rPr>
              <a:t>Growing collaborative network of PHAs (“public health enterprise”) </a:t>
            </a:r>
          </a:p>
          <a:p>
            <a:pPr marL="343414" indent="-343414" defTabSz="915772">
              <a:spcBef>
                <a:spcPct val="20000"/>
              </a:spcBef>
              <a:buFont typeface="Arial" pitchFamily="34" charset="0"/>
              <a:buChar char="•"/>
              <a:defRPr/>
            </a:pPr>
            <a:r>
              <a:rPr lang="en-US" dirty="0">
                <a:solidFill>
                  <a:prstClr val="black"/>
                </a:solidFill>
              </a:rPr>
              <a:t>Compare/learn from peers in other jurisdictions</a:t>
            </a:r>
          </a:p>
          <a:p>
            <a:pPr marL="343414" indent="-343414" defTabSz="915772">
              <a:spcBef>
                <a:spcPct val="20000"/>
              </a:spcBef>
              <a:buFont typeface="Arial" pitchFamily="34" charset="0"/>
              <a:buChar char="•"/>
              <a:defRPr/>
            </a:pPr>
            <a:r>
              <a:rPr lang="en-US" dirty="0">
                <a:solidFill>
                  <a:prstClr val="black"/>
                </a:solidFill>
              </a:rPr>
              <a:t>Provide comparative cost analysis</a:t>
            </a:r>
          </a:p>
          <a:p>
            <a:pPr marL="343414" indent="-343414" defTabSz="915772">
              <a:spcBef>
                <a:spcPct val="20000"/>
              </a:spcBef>
              <a:buFont typeface="Arial" pitchFamily="34" charset="0"/>
              <a:buChar char="•"/>
              <a:defRPr/>
            </a:pPr>
            <a:r>
              <a:rPr lang="en-US" dirty="0">
                <a:solidFill>
                  <a:prstClr val="black"/>
                </a:solidFill>
              </a:rPr>
              <a:t>Better able to secure state and local funding</a:t>
            </a:r>
          </a:p>
          <a:p>
            <a:pPr defTabSz="915772">
              <a:spcBef>
                <a:spcPct val="20000"/>
              </a:spcBef>
              <a:defRPr/>
            </a:pPr>
            <a:r>
              <a:rPr lang="en-US" dirty="0" smtClean="0">
                <a:solidFill>
                  <a:prstClr val="black"/>
                </a:solidFill>
              </a:rPr>
              <a:t>Partner </a:t>
            </a:r>
            <a:r>
              <a:rPr lang="en-US" dirty="0">
                <a:solidFill>
                  <a:prstClr val="black"/>
                </a:solidFill>
              </a:rPr>
              <a:t>with ACOs, universities, and citizen scientists </a:t>
            </a:r>
          </a:p>
          <a:p>
            <a:pPr marL="343414" indent="-343414" defTabSz="915772">
              <a:spcBef>
                <a:spcPct val="20000"/>
              </a:spcBef>
              <a:buFont typeface="Arial" pitchFamily="34" charset="0"/>
              <a:buChar char="•"/>
              <a:defRPr/>
            </a:pPr>
            <a:r>
              <a:rPr lang="en-US" dirty="0">
                <a:solidFill>
                  <a:prstClr val="black"/>
                </a:solidFill>
              </a:rPr>
              <a:t>to improve </a:t>
            </a:r>
            <a:r>
              <a:rPr lang="en-US" dirty="0" err="1">
                <a:solidFill>
                  <a:prstClr val="black"/>
                </a:solidFill>
              </a:rPr>
              <a:t>epi</a:t>
            </a:r>
            <a:r>
              <a:rPr lang="en-US" dirty="0">
                <a:solidFill>
                  <a:prstClr val="black"/>
                </a:solidFill>
              </a:rPr>
              <a:t>, community interventions, and guidance of behavior change</a:t>
            </a:r>
          </a:p>
          <a:p>
            <a:pPr defTabSz="915772">
              <a:spcBef>
                <a:spcPct val="20000"/>
              </a:spcBef>
              <a:defRPr/>
            </a:pPr>
            <a:r>
              <a:rPr lang="en-US" dirty="0" smtClean="0">
                <a:solidFill>
                  <a:prstClr val="black"/>
                </a:solidFill>
              </a:rPr>
              <a:t>Improve </a:t>
            </a:r>
            <a:r>
              <a:rPr lang="en-US" dirty="0">
                <a:solidFill>
                  <a:prstClr val="black"/>
                </a:solidFill>
              </a:rPr>
              <a:t>planning with real-time virtual simulations of community health</a:t>
            </a:r>
          </a:p>
          <a:p>
            <a:pPr marL="343414" indent="-343414" defTabSz="915772">
              <a:spcBef>
                <a:spcPct val="20000"/>
              </a:spcBef>
              <a:buFont typeface="Arial" pitchFamily="34" charset="0"/>
              <a:buChar char="•"/>
              <a:defRPr/>
            </a:pPr>
            <a:r>
              <a:rPr lang="en-US" dirty="0">
                <a:solidFill>
                  <a:prstClr val="black"/>
                </a:solidFill>
              </a:rPr>
              <a:t>Based on data from medical, social, environmental, and socioeconomic sources </a:t>
            </a:r>
          </a:p>
          <a:p>
            <a:pPr marL="343414" indent="-343414" defTabSz="915772">
              <a:spcBef>
                <a:spcPct val="20000"/>
              </a:spcBef>
              <a:buFont typeface="Arial" pitchFamily="34" charset="0"/>
              <a:buChar char="•"/>
              <a:defRPr/>
            </a:pPr>
            <a:r>
              <a:rPr lang="en-US" dirty="0">
                <a:solidFill>
                  <a:prstClr val="black"/>
                </a:solidFill>
              </a:rPr>
              <a:t>Forecast trends, quantify costs of potential events (e.g., flu pandemic)</a:t>
            </a:r>
          </a:p>
          <a:p>
            <a:pPr defTabSz="915772">
              <a:spcBef>
                <a:spcPct val="20000"/>
              </a:spcBef>
              <a:defRPr/>
            </a:pPr>
            <a:endParaRPr lang="en-US" dirty="0">
              <a:solidFill>
                <a:prstClr val="black"/>
              </a:solidFill>
            </a:endParaRPr>
          </a:p>
          <a:p>
            <a:pPr defTabSz="915772">
              <a:spcBef>
                <a:spcPct val="20000"/>
              </a:spcBef>
              <a:defRPr/>
            </a:pPr>
            <a:r>
              <a:rPr lang="en-US" dirty="0">
                <a:solidFill>
                  <a:prstClr val="black"/>
                </a:solidFill>
              </a:rPr>
              <a:t>Lead in analysis and dissemination of best practices for community interventions</a:t>
            </a:r>
          </a:p>
          <a:p>
            <a:pPr defTabSz="915772">
              <a:spcBef>
                <a:spcPct val="20000"/>
              </a:spcBef>
              <a:defRPr/>
            </a:pPr>
            <a:r>
              <a:rPr lang="en-US" dirty="0" smtClean="0">
                <a:solidFill>
                  <a:prstClr val="black"/>
                </a:solidFill>
              </a:rPr>
              <a:t>Identify </a:t>
            </a:r>
            <a:r>
              <a:rPr lang="en-US" dirty="0">
                <a:solidFill>
                  <a:prstClr val="black"/>
                </a:solidFill>
              </a:rPr>
              <a:t>most cost-effective and appropriate provider of a program or </a:t>
            </a:r>
            <a:r>
              <a:rPr lang="en-US" dirty="0" smtClean="0">
                <a:solidFill>
                  <a:prstClr val="black"/>
                </a:solidFill>
              </a:rPr>
              <a:t>service</a:t>
            </a:r>
          </a:p>
          <a:p>
            <a:pPr marL="0" marR="0" indent="0" algn="l" defTabSz="915772" rtl="0" eaLnBrk="1" fontAlgn="auto" latinLnBrk="0" hangingPunct="1">
              <a:lnSpc>
                <a:spcPct val="100000"/>
              </a:lnSpc>
              <a:spcBef>
                <a:spcPct val="20000"/>
              </a:spcBef>
              <a:spcAft>
                <a:spcPts val="0"/>
              </a:spcAft>
              <a:buClrTx/>
              <a:buSzTx/>
              <a:buFontTx/>
              <a:buNone/>
              <a:tabLst/>
              <a:defRPr/>
            </a:pPr>
            <a:r>
              <a:rPr lang="en-US" dirty="0" smtClean="0"/>
              <a:t>Scenario 3: Public Health Tools &amp; Leadership</a:t>
            </a:r>
          </a:p>
          <a:p>
            <a:pPr marL="342900" indent="-342900" defTabSz="915772">
              <a:buFont typeface="Arial" panose="020B0604020202020204" pitchFamily="34" charset="0"/>
              <a:buChar char="•"/>
              <a:defRPr/>
            </a:pPr>
            <a:r>
              <a:rPr lang="en-US" dirty="0" smtClean="0"/>
              <a:t>Gaming changes communities’ awareness of and commitment to achieving health</a:t>
            </a:r>
          </a:p>
          <a:p>
            <a:pPr marL="342900" lvl="0" indent="-342900" defTabSz="915772">
              <a:buFont typeface="Arial" panose="020B0604020202020204" pitchFamily="34" charset="0"/>
              <a:buChar char="•"/>
              <a:defRPr/>
            </a:pPr>
            <a:r>
              <a:rPr lang="en-US" dirty="0" smtClean="0"/>
              <a:t>New tech developments are made to be affordable and culturally appropriate</a:t>
            </a:r>
          </a:p>
          <a:p>
            <a:pPr marL="342900" lvl="0" indent="-342900">
              <a:buFont typeface="Arial" panose="020B0604020202020204" pitchFamily="34" charset="0"/>
              <a:buChar char="•"/>
            </a:pPr>
            <a:r>
              <a:rPr lang="en-US" dirty="0" smtClean="0"/>
              <a:t>PHAs lead coalitions, recognized by the public as chief health strategists</a:t>
            </a:r>
          </a:p>
          <a:p>
            <a:pPr marL="342900" lvl="0" indent="-342900">
              <a:buFont typeface="Arial" panose="020B0604020202020204" pitchFamily="34" charset="0"/>
              <a:buChar char="•"/>
            </a:pPr>
            <a:endParaRPr lang="en-US" dirty="0" smtClean="0"/>
          </a:p>
          <a:p>
            <a:pPr defTabSz="915772">
              <a:defRPr/>
            </a:pPr>
            <a:r>
              <a:rPr lang="en-US" dirty="0" smtClean="0"/>
              <a:t>PHAs recognized by the public as chief health strategists</a:t>
            </a:r>
          </a:p>
          <a:p>
            <a:pPr defTabSz="915772">
              <a:defRPr/>
            </a:pPr>
            <a:endParaRPr lang="en-US" dirty="0" smtClean="0"/>
          </a:p>
          <a:p>
            <a:pPr defTabSz="915772">
              <a:defRPr/>
            </a:pPr>
            <a:r>
              <a:rPr lang="en-US" dirty="0" smtClean="0"/>
              <a:t>Games</a:t>
            </a:r>
            <a:r>
              <a:rPr lang="en-US" baseline="0" dirty="0" smtClean="0"/>
              <a:t> developed and used by PHAs include PRIVILEGED - </a:t>
            </a:r>
            <a:endParaRPr lang="en-US" dirty="0" smtClean="0"/>
          </a:p>
          <a:p>
            <a:pPr marL="0" lvl="0" indent="0">
              <a:buFont typeface="Arial" panose="020B0604020202020204" pitchFamily="34" charset="0"/>
              <a:buNone/>
            </a:pPr>
            <a:endParaRPr lang="en-US" dirty="0" smtClean="0"/>
          </a:p>
          <a:p>
            <a:pPr marL="0" marR="0" indent="0" algn="l" defTabSz="915772" rtl="0" eaLnBrk="1" fontAlgn="auto" latinLnBrk="0" hangingPunct="1">
              <a:lnSpc>
                <a:spcPct val="100000"/>
              </a:lnSpc>
              <a:spcBef>
                <a:spcPct val="20000"/>
              </a:spcBef>
              <a:spcAft>
                <a:spcPts val="0"/>
              </a:spcAft>
              <a:buClrTx/>
              <a:buSzTx/>
              <a:buFontTx/>
              <a:buNone/>
              <a:tabLst/>
              <a:defRPr/>
            </a:pPr>
            <a:endParaRPr lang="en-US" dirty="0" smtClean="0"/>
          </a:p>
          <a:p>
            <a:pPr defTabSz="915772">
              <a:spcBef>
                <a:spcPct val="20000"/>
              </a:spcBef>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72</a:t>
            </a:fld>
            <a:endParaRPr lang="en-US" dirty="0"/>
          </a:p>
        </p:txBody>
      </p:sp>
    </p:spTree>
    <p:extLst>
      <p:ext uri="{BB962C8B-B14F-4D97-AF65-F5344CB8AC3E}">
        <p14:creationId xmlns:p14="http://schemas.microsoft.com/office/powerpoint/2010/main" val="2760234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73</a:t>
            </a:fld>
            <a:endParaRPr lang="en-US" dirty="0"/>
          </a:p>
        </p:txBody>
      </p:sp>
    </p:spTree>
    <p:extLst>
      <p:ext uri="{BB962C8B-B14F-4D97-AF65-F5344CB8AC3E}">
        <p14:creationId xmlns:p14="http://schemas.microsoft.com/office/powerpoint/2010/main" val="847718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74</a:t>
            </a:fld>
            <a:endParaRPr lang="en-US" dirty="0"/>
          </a:p>
        </p:txBody>
      </p:sp>
    </p:spTree>
    <p:extLst>
      <p:ext uri="{BB962C8B-B14F-4D97-AF65-F5344CB8AC3E}">
        <p14:creationId xmlns:p14="http://schemas.microsoft.com/office/powerpoint/2010/main" val="146008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75</a:t>
            </a:fld>
            <a:endParaRPr lang="en-US" dirty="0"/>
          </a:p>
        </p:txBody>
      </p:sp>
    </p:spTree>
    <p:extLst>
      <p:ext uri="{BB962C8B-B14F-4D97-AF65-F5344CB8AC3E}">
        <p14:creationId xmlns:p14="http://schemas.microsoft.com/office/powerpoint/2010/main" val="5065936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76</a:t>
            </a:fld>
            <a:endParaRPr lang="en-US" dirty="0"/>
          </a:p>
        </p:txBody>
      </p:sp>
    </p:spTree>
    <p:extLst>
      <p:ext uri="{BB962C8B-B14F-4D97-AF65-F5344CB8AC3E}">
        <p14:creationId xmlns:p14="http://schemas.microsoft.com/office/powerpoint/2010/main" val="17321248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400"/>
          </a:p>
          <a:p>
            <a:pPr>
              <a:lnSpc>
                <a:spcPct val="80000"/>
              </a:lnSpc>
            </a:pPr>
            <a:endParaRPr lang="en-US" altLang="en-US" sz="400"/>
          </a:p>
          <a:p>
            <a:pPr>
              <a:lnSpc>
                <a:spcPct val="80000"/>
              </a:lnSpc>
            </a:pPr>
            <a:r>
              <a:rPr lang="en-US" altLang="en-US" sz="400"/>
              <a:t>http://www.mediabistro.com/fishbowlla/politico-is-hiring_b7138  for blacks in line above This is the american way</a:t>
            </a:r>
          </a:p>
          <a:p>
            <a:pPr>
              <a:lnSpc>
                <a:spcPct val="80000"/>
              </a:lnSpc>
            </a:pPr>
            <a:endParaRPr lang="en-US" altLang="en-US" sz="4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400"/>
          </a:p>
          <a:p>
            <a:pPr>
              <a:lnSpc>
                <a:spcPct val="80000"/>
              </a:lnSpc>
            </a:pPr>
            <a:r>
              <a:rPr lang="en-US" altLang="en-US" sz="400"/>
              <a:t>http://www.dnainfo.com/20100908/chelsea-hells-kitchen/demand-has-spiked-for-meals-at-chelsea-soup-kitchen/slideshow/popup/35098  - for colored photo of soup line  with episcopal church sign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7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t>8</a:t>
            </a:fld>
            <a:endParaRPr lang="en-US"/>
          </a:p>
        </p:txBody>
      </p:sp>
    </p:spTree>
    <p:extLst>
      <p:ext uri="{BB962C8B-B14F-4D97-AF65-F5344CB8AC3E}">
        <p14:creationId xmlns:p14="http://schemas.microsoft.com/office/powerpoint/2010/main" val="285387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New community economic models</a:t>
            </a:r>
          </a:p>
          <a:p>
            <a:pPr lvl="0"/>
            <a:r>
              <a:rPr lang="en-US" dirty="0" smtClean="0"/>
              <a:t>Declining government revenues required budget cuts and “smarter” spending, along with job loss accelerated shift to alternative economics</a:t>
            </a:r>
            <a:r>
              <a:rPr lang="en-US" sz="1800" dirty="0"/>
              <a:t> </a:t>
            </a:r>
            <a:endParaRPr lang="en-US" dirty="0" smtClean="0"/>
          </a:p>
          <a:p>
            <a:pPr lvl="1"/>
            <a:r>
              <a:rPr lang="en-US" dirty="0" smtClean="0"/>
              <a:t>Engage community members in food production, collaborative consumption other sharing, as well as taking part in building community resilience, and enhanced environmental health and emergency response</a:t>
            </a:r>
          </a:p>
          <a:p>
            <a:pPr lvl="2"/>
            <a:r>
              <a:rPr lang="en-US" dirty="0" smtClean="0"/>
              <a:t>Time Banks ultimately became community networks that enhance community coherence, they merge the interests of the wealthiest and poorest residents</a:t>
            </a:r>
          </a:p>
          <a:p>
            <a:pPr lvl="2"/>
            <a:r>
              <a:rPr lang="en-US" dirty="0" smtClean="0"/>
              <a:t>E.g., Tri-State Time Bank was noted for its work after </a:t>
            </a:r>
            <a:r>
              <a:rPr lang="en-US" dirty="0" err="1" smtClean="0"/>
              <a:t>Superstorm</a:t>
            </a:r>
            <a:r>
              <a:rPr lang="en-US" dirty="0" smtClean="0"/>
              <a:t> Richard</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80</a:t>
            </a:fld>
            <a:endParaRPr lang="en-US" dirty="0"/>
          </a:p>
        </p:txBody>
      </p:sp>
    </p:spTree>
    <p:extLst>
      <p:ext uri="{BB962C8B-B14F-4D97-AF65-F5344CB8AC3E}">
        <p14:creationId xmlns:p14="http://schemas.microsoft.com/office/powerpoint/2010/main" val="39847413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altLang="en-US" sz="7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346056" indent="-346056">
              <a:lnSpc>
                <a:spcPct val="90000"/>
              </a:lnSpc>
              <a:buFont typeface="Arial" pitchFamily="34" charset="0"/>
              <a:buChar char="•"/>
              <a:defRPr/>
            </a:pPr>
            <a:r>
              <a:rPr lang="en-US" dirty="0"/>
              <a:t>Advanced knowledge technologies allow self-care to take over many functions of primary care.</a:t>
            </a:r>
          </a:p>
          <a:p>
            <a:pPr marL="807467" lvl="1" indent="-346056">
              <a:lnSpc>
                <a:spcPct val="90000"/>
              </a:lnSpc>
              <a:buFont typeface="Arial" pitchFamily="34" charset="0"/>
              <a:buChar char="•"/>
              <a:defRPr/>
            </a:pPr>
            <a:r>
              <a:rPr lang="en-US" dirty="0"/>
              <a:t>Knowledge systems similar to IBM’s Dr. Watson computer provide access to a wealth of medical knowledge.</a:t>
            </a:r>
          </a:p>
          <a:p>
            <a:pPr marL="807467" lvl="1" indent="-346056">
              <a:lnSpc>
                <a:spcPct val="90000"/>
              </a:lnSpc>
              <a:buFont typeface="Arial" pitchFamily="34" charset="0"/>
              <a:buChar char="•"/>
              <a:defRPr/>
            </a:pPr>
            <a:r>
              <a:rPr lang="en-US" dirty="0"/>
              <a:t>Social networks allow friends to exchange information and monitor the health of others.</a:t>
            </a:r>
          </a:p>
          <a:p>
            <a:pPr marL="807467" lvl="1" indent="-346056">
              <a:lnSpc>
                <a:spcPct val="90000"/>
              </a:lnSpc>
              <a:buFont typeface="Arial" pitchFamily="34" charset="0"/>
              <a:buChar char="•"/>
              <a:defRPr/>
            </a:pPr>
            <a:r>
              <a:rPr lang="en-US" dirty="0"/>
              <a:t>Avatar-based health coaches provide tailored health advice and behavioral coaching.</a:t>
            </a:r>
          </a:p>
          <a:p>
            <a:pPr marL="346056" indent="-346056">
              <a:lnSpc>
                <a:spcPct val="90000"/>
              </a:lnSpc>
              <a:buFont typeface="Arial" pitchFamily="34" charset="0"/>
              <a:buChar char="•"/>
              <a:defRPr/>
            </a:pPr>
            <a:endParaRPr lang="en-US" dirty="0"/>
          </a:p>
          <a:p>
            <a:pPr marL="346056" indent="-346056">
              <a:lnSpc>
                <a:spcPct val="90000"/>
              </a:lnSpc>
              <a:buFont typeface="Arial" pitchFamily="34" charset="0"/>
              <a:buChar char="•"/>
              <a:defRPr/>
            </a:pPr>
            <a:r>
              <a:rPr lang="en-US" dirty="0"/>
              <a:t>Advances in </a:t>
            </a:r>
            <a:r>
              <a:rPr lang="en-US" dirty="0" err="1"/>
              <a:t>biomonitoring</a:t>
            </a:r>
            <a:r>
              <a:rPr lang="en-US" dirty="0"/>
              <a:t>, new vital signs &amp; prospective medicine give consumers greater knowledge of their health.</a:t>
            </a:r>
          </a:p>
          <a:p>
            <a:pPr marL="346056" indent="-346056">
              <a:lnSpc>
                <a:spcPct val="90000"/>
              </a:lnSpc>
              <a:buFont typeface="Arial" pitchFamily="34" charset="0"/>
              <a:buChar char="•"/>
              <a:defRPr/>
            </a:pPr>
            <a:endParaRPr lang="en-US" dirty="0"/>
          </a:p>
          <a:p>
            <a:pPr marL="346056" indent="-346056">
              <a:lnSpc>
                <a:spcPct val="90000"/>
              </a:lnSpc>
              <a:buFont typeface="Arial" pitchFamily="34" charset="0"/>
              <a:buChar char="•"/>
              <a:defRPr/>
            </a:pPr>
            <a:r>
              <a:rPr lang="en-US" dirty="0"/>
              <a:t>Consumers buy health-related products and services through competitive markets that offer high transparency of costs and quality.</a:t>
            </a:r>
          </a:p>
          <a:p>
            <a:pPr marL="346056" indent="-346056">
              <a:lnSpc>
                <a:spcPct val="90000"/>
              </a:lnSpc>
              <a:buFont typeface="Arial" pitchFamily="34" charset="0"/>
              <a:buChar char="•"/>
              <a:defRPr/>
            </a:pPr>
            <a:endParaRPr lang="en-US" dirty="0"/>
          </a:p>
          <a:p>
            <a:pPr marL="346056" indent="-346056">
              <a:lnSpc>
                <a:spcPct val="90000"/>
              </a:lnSpc>
              <a:buFont typeface="Arial" pitchFamily="34" charset="0"/>
              <a:buChar char="•"/>
              <a:defRPr/>
            </a:pPr>
            <a:r>
              <a:rPr lang="en-US" dirty="0"/>
              <a:t>Demand for human primary care providers declines.</a:t>
            </a:r>
          </a:p>
          <a:p>
            <a:pPr marL="346056" indent="-346056">
              <a:lnSpc>
                <a:spcPct val="90000"/>
              </a:lnSpc>
              <a:buFont typeface="Arial" pitchFamily="34" charset="0"/>
              <a:buChar char="•"/>
              <a:defRPr/>
            </a:pPr>
            <a:endParaRPr lang="en-US" dirty="0"/>
          </a:p>
          <a:p>
            <a:pPr marL="346056" indent="-346056">
              <a:lnSpc>
                <a:spcPct val="90000"/>
              </a:lnSpc>
              <a:buFont typeface="Arial" pitchFamily="34" charset="0"/>
              <a:buChar char="•"/>
              <a:defRPr/>
            </a:pPr>
            <a:r>
              <a:rPr lang="en-US" dirty="0"/>
              <a:t>Health care costs are significantly reduced.</a:t>
            </a:r>
          </a:p>
          <a:p>
            <a:pPr marL="346056" indent="-346056">
              <a:lnSpc>
                <a:spcPct val="90000"/>
              </a:lnSpc>
              <a:buFont typeface="Arial" pitchFamily="34" charset="0"/>
              <a:buChar char="•"/>
              <a:defRPr/>
            </a:pPr>
            <a:r>
              <a:rPr lang="en-US" dirty="0"/>
              <a:t>The insurance market divides between consumer directed health plans and integrated health systems.</a:t>
            </a:r>
          </a:p>
          <a:p>
            <a:pPr marL="346056" indent="-346056">
              <a:lnSpc>
                <a:spcPct val="90000"/>
              </a:lnSpc>
              <a:buFont typeface="Arial" pitchFamily="34" charset="0"/>
              <a:buChar char="•"/>
              <a:defRPr/>
            </a:pPr>
            <a:endParaRPr lang="en-US" dirty="0"/>
          </a:p>
          <a:p>
            <a:pPr marL="346056" indent="-346056">
              <a:lnSpc>
                <a:spcPct val="90000"/>
              </a:lnSpc>
              <a:buFont typeface="Arial" pitchFamily="34" charset="0"/>
              <a:buChar char="•"/>
              <a:defRPr/>
            </a:pPr>
            <a:r>
              <a:rPr lang="en-US" dirty="0"/>
              <a:t>Some fee-for-service options remain, such as “concierge” services for the rich.</a:t>
            </a:r>
          </a:p>
          <a:p>
            <a:pPr marL="346056" indent="-346056">
              <a:lnSpc>
                <a:spcPct val="90000"/>
              </a:lnSpc>
              <a:buFont typeface="Arial" pitchFamily="34" charset="0"/>
              <a:buChar char="•"/>
              <a:defRPr/>
            </a:pPr>
            <a:endParaRPr lang="en-US" dirty="0"/>
          </a:p>
          <a:p>
            <a:pPr marL="346056" indent="-346056">
              <a:lnSpc>
                <a:spcPct val="90000"/>
              </a:lnSpc>
              <a:buFont typeface="Arial" pitchFamily="34" charset="0"/>
              <a:buChar char="•"/>
              <a:defRPr/>
            </a:pPr>
            <a:r>
              <a:rPr lang="en-US" dirty="0"/>
              <a:t>Integrated health systems provide primary care to patients who prefer a whole package of care services, including procedures and hospitalizations, from a single entity with competitive annual fees.</a:t>
            </a:r>
          </a:p>
          <a:p>
            <a:pPr marL="173029" indent="-173029">
              <a:buFont typeface="Arial" pitchFamily="34" charset="0"/>
              <a:buChar char="•"/>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8785" indent="-287994" eaLnBrk="0" hangingPunct="0">
              <a:defRPr>
                <a:solidFill>
                  <a:schemeClr val="tx1"/>
                </a:solidFill>
                <a:latin typeface="Arial" pitchFamily="34" charset="0"/>
                <a:cs typeface="Arial" pitchFamily="34" charset="0"/>
              </a:defRPr>
            </a:lvl2pPr>
            <a:lvl3pPr marL="1151977" indent="-230395" eaLnBrk="0" hangingPunct="0">
              <a:defRPr>
                <a:solidFill>
                  <a:schemeClr val="tx1"/>
                </a:solidFill>
                <a:latin typeface="Arial" pitchFamily="34" charset="0"/>
                <a:cs typeface="Arial" pitchFamily="34" charset="0"/>
              </a:defRPr>
            </a:lvl3pPr>
            <a:lvl4pPr marL="1612768" indent="-230395" eaLnBrk="0" hangingPunct="0">
              <a:defRPr>
                <a:solidFill>
                  <a:schemeClr val="tx1"/>
                </a:solidFill>
                <a:latin typeface="Arial" pitchFamily="34" charset="0"/>
                <a:cs typeface="Arial" pitchFamily="34" charset="0"/>
              </a:defRPr>
            </a:lvl4pPr>
            <a:lvl5pPr marL="2073558" indent="-230395" eaLnBrk="0" hangingPunct="0">
              <a:defRPr>
                <a:solidFill>
                  <a:schemeClr val="tx1"/>
                </a:solidFill>
                <a:latin typeface="Arial" pitchFamily="34" charset="0"/>
                <a:cs typeface="Arial" pitchFamily="34" charset="0"/>
              </a:defRPr>
            </a:lvl5pPr>
            <a:lvl6pPr marL="2534349" indent="-230395" eaLnBrk="0" fontAlgn="base" hangingPunct="0">
              <a:spcBef>
                <a:spcPct val="0"/>
              </a:spcBef>
              <a:spcAft>
                <a:spcPct val="0"/>
              </a:spcAft>
              <a:defRPr>
                <a:solidFill>
                  <a:schemeClr val="tx1"/>
                </a:solidFill>
                <a:latin typeface="Arial" pitchFamily="34" charset="0"/>
                <a:cs typeface="Arial" pitchFamily="34" charset="0"/>
              </a:defRPr>
            </a:lvl6pPr>
            <a:lvl7pPr marL="2995140" indent="-230395" eaLnBrk="0" fontAlgn="base" hangingPunct="0">
              <a:spcBef>
                <a:spcPct val="0"/>
              </a:spcBef>
              <a:spcAft>
                <a:spcPct val="0"/>
              </a:spcAft>
              <a:defRPr>
                <a:solidFill>
                  <a:schemeClr val="tx1"/>
                </a:solidFill>
                <a:latin typeface="Arial" pitchFamily="34" charset="0"/>
                <a:cs typeface="Arial" pitchFamily="34" charset="0"/>
              </a:defRPr>
            </a:lvl7pPr>
            <a:lvl8pPr marL="3455930" indent="-230395" eaLnBrk="0" fontAlgn="base" hangingPunct="0">
              <a:spcBef>
                <a:spcPct val="0"/>
              </a:spcBef>
              <a:spcAft>
                <a:spcPct val="0"/>
              </a:spcAft>
              <a:defRPr>
                <a:solidFill>
                  <a:schemeClr val="tx1"/>
                </a:solidFill>
                <a:latin typeface="Arial" pitchFamily="34" charset="0"/>
                <a:cs typeface="Arial" pitchFamily="34" charset="0"/>
              </a:defRPr>
            </a:lvl8pPr>
            <a:lvl9pPr marL="3916722" indent="-23039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A7291E-613C-46AD-9E49-FE152238E940}" type="slidenum">
              <a:rPr lang="en-US" smtClean="0"/>
              <a:pPr eaLnBrk="1" hangingPunct="1"/>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83</a:t>
            </a:fld>
            <a:endParaRPr lang="en-US" dirty="0"/>
          </a:p>
        </p:txBody>
      </p:sp>
    </p:spTree>
    <p:extLst>
      <p:ext uri="{BB962C8B-B14F-4D97-AF65-F5344CB8AC3E}">
        <p14:creationId xmlns:p14="http://schemas.microsoft.com/office/powerpoint/2010/main" val="2877223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National Infrastructure and </a:t>
            </a:r>
            <a:r>
              <a:rPr lang="en-US" b="1" dirty="0" err="1"/>
              <a:t>Groupnets</a:t>
            </a:r>
            <a:endParaRPr lang="en-US" sz="1100" dirty="0"/>
          </a:p>
          <a:p>
            <a:pPr lvl="1"/>
            <a:r>
              <a:rPr lang="en-US" dirty="0" err="1"/>
              <a:t>Groupnets</a:t>
            </a:r>
            <a:r>
              <a:rPr lang="en-US" dirty="0"/>
              <a:t> are circles of up to 10 people who interacted with each other in real time and with great intensity</a:t>
            </a:r>
            <a:endParaRPr lang="en-US" sz="1100" dirty="0"/>
          </a:p>
          <a:p>
            <a:pPr lvl="1"/>
            <a:r>
              <a:rPr lang="en-US" dirty="0"/>
              <a:t>Online engagement increases and improves behavioral health at the micro-level, often through peer uplift</a:t>
            </a:r>
            <a:endParaRPr lang="en-US" sz="1100" dirty="0"/>
          </a:p>
          <a:p>
            <a:pPr lvl="1"/>
            <a:r>
              <a:rPr lang="en-US" dirty="0"/>
              <a:t>Community organization around health is enhanced, and accelerates successful activities</a:t>
            </a:r>
            <a:endParaRPr lang="en-US" sz="1100" dirty="0"/>
          </a:p>
          <a:p>
            <a:pPr lvl="1"/>
            <a:r>
              <a:rPr lang="en-US" dirty="0"/>
              <a:t>People look to PHAs as authorities on distinguishing good information from bad, and knowledge from opinion </a:t>
            </a:r>
            <a:endParaRPr lang="en-US" sz="1100" dirty="0"/>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84</a:t>
            </a:fld>
            <a:endParaRPr lang="en-US" dirty="0"/>
          </a:p>
        </p:txBody>
      </p:sp>
    </p:spTree>
    <p:extLst>
      <p:ext uri="{BB962C8B-B14F-4D97-AF65-F5344CB8AC3E}">
        <p14:creationId xmlns:p14="http://schemas.microsoft.com/office/powerpoint/2010/main" val="9160828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National Infrastructure and </a:t>
            </a:r>
            <a:r>
              <a:rPr lang="en-US" b="1" dirty="0" err="1"/>
              <a:t>Groupnets</a:t>
            </a:r>
            <a:endParaRPr lang="en-US" sz="1100" dirty="0"/>
          </a:p>
          <a:p>
            <a:pPr lvl="1"/>
            <a:r>
              <a:rPr lang="en-US" dirty="0" err="1"/>
              <a:t>Groupnets</a:t>
            </a:r>
            <a:r>
              <a:rPr lang="en-US" dirty="0"/>
              <a:t> are circles of up to 10 people who interacted with each other in real time and with great intensity</a:t>
            </a:r>
            <a:endParaRPr lang="en-US" sz="1100" dirty="0"/>
          </a:p>
          <a:p>
            <a:pPr lvl="1"/>
            <a:r>
              <a:rPr lang="en-US" dirty="0"/>
              <a:t>Online engagement increases and improves behavioral health at the micro-level, often through peer uplift</a:t>
            </a:r>
            <a:endParaRPr lang="en-US" sz="1100" dirty="0"/>
          </a:p>
          <a:p>
            <a:pPr lvl="1"/>
            <a:r>
              <a:rPr lang="en-US" dirty="0"/>
              <a:t>Community organization around health is enhanced, and accelerates successful activities</a:t>
            </a:r>
            <a:endParaRPr lang="en-US" sz="1100" dirty="0"/>
          </a:p>
          <a:p>
            <a:pPr lvl="1"/>
            <a:r>
              <a:rPr lang="en-US" dirty="0"/>
              <a:t>People look to PHAs as authorities on distinguishing good information from bad, and knowledge from opinion </a:t>
            </a:r>
            <a:endParaRPr lang="en-US" sz="1100" dirty="0"/>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85</a:t>
            </a:fld>
            <a:endParaRPr lang="en-US" dirty="0"/>
          </a:p>
        </p:txBody>
      </p:sp>
    </p:spTree>
    <p:extLst>
      <p:ext uri="{BB962C8B-B14F-4D97-AF65-F5344CB8AC3E}">
        <p14:creationId xmlns:p14="http://schemas.microsoft.com/office/powerpoint/2010/main" val="916082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Big data and community engagement</a:t>
            </a:r>
          </a:p>
          <a:p>
            <a:pPr lvl="0"/>
            <a:r>
              <a:rPr lang="en-US" dirty="0" smtClean="0"/>
              <a:t>Health records aggregated with other personal and community data to allow advanced health analysis and targeting</a:t>
            </a:r>
          </a:p>
          <a:p>
            <a:pPr lvl="1"/>
            <a:r>
              <a:rPr lang="en-US" dirty="0" smtClean="0"/>
              <a:t>PHAs use this data to research and target prevention strategies </a:t>
            </a:r>
          </a:p>
          <a:p>
            <a:pPr lvl="1"/>
            <a:r>
              <a:rPr lang="en-US" dirty="0" smtClean="0"/>
              <a:t>Health Care Providers community benefits funding priorities</a:t>
            </a:r>
          </a:p>
          <a:p>
            <a:pPr lvl="0"/>
            <a:r>
              <a:rPr lang="en-US" dirty="0" smtClean="0"/>
              <a:t>Community health learning systems increases collaboration and effectiveness, greatly enhances PHAs’ roles as facilitators and health strategists</a:t>
            </a:r>
          </a:p>
          <a:p>
            <a:pPr lvl="0"/>
            <a:r>
              <a:rPr lang="en-US" dirty="0" smtClean="0"/>
              <a:t>Games and virtual simulations improve community engagement, planning, and emergency preparedness and response</a:t>
            </a:r>
          </a:p>
          <a:p>
            <a:pPr lvl="0"/>
            <a:r>
              <a:rPr lang="en-US" dirty="0" smtClean="0"/>
              <a:t>Inspections automated and other information added; PHAs become authorities on distinguishing good information from bad</a:t>
            </a:r>
          </a:p>
          <a:p>
            <a:endParaRPr lang="en-US" dirty="0" smtClean="0"/>
          </a:p>
          <a:p>
            <a:pPr marL="0" indent="0" eaLnBrk="1" hangingPunct="1"/>
            <a:r>
              <a:rPr lang="en-US" altLang="en-US" dirty="0" smtClean="0"/>
              <a:t>Local economic activity supported by technological breakthroughs</a:t>
            </a:r>
          </a:p>
          <a:p>
            <a:pPr lvl="1" eaLnBrk="1" hangingPunct="1"/>
            <a:r>
              <a:rPr lang="en-US" altLang="en-US" dirty="0" smtClean="0"/>
              <a:t>Inexpensive and efficient solar cells using  </a:t>
            </a:r>
          </a:p>
          <a:p>
            <a:pPr lvl="1" eaLnBrk="1" hangingPunct="1"/>
            <a:r>
              <a:rPr lang="en-US" altLang="en-US" dirty="0" smtClean="0"/>
              <a:t>High-capacity batteries</a:t>
            </a:r>
          </a:p>
          <a:p>
            <a:pPr lvl="1" eaLnBrk="1" hangingPunct="1"/>
            <a:r>
              <a:rPr lang="en-US" altLang="en-US" dirty="0" smtClean="0"/>
              <a:t>Local &amp; 3D manufacturing</a:t>
            </a:r>
          </a:p>
          <a:p>
            <a:pPr lvl="1" eaLnBrk="1" hangingPunct="1"/>
            <a:r>
              <a:rPr lang="en-US" altLang="en-US" dirty="0" smtClean="0"/>
              <a:t>High-yield </a:t>
            </a:r>
            <a:r>
              <a:rPr lang="en-US" altLang="en-US" dirty="0" err="1" smtClean="0"/>
              <a:t>aeroponic</a:t>
            </a:r>
            <a:r>
              <a:rPr lang="en-US" altLang="en-US" dirty="0" smtClean="0"/>
              <a:t> home food </a:t>
            </a:r>
          </a:p>
          <a:p>
            <a:pPr lvl="1" eaLnBrk="1" hangingPunct="1">
              <a:spcBef>
                <a:spcPct val="0"/>
              </a:spcBef>
              <a:buFont typeface="Times" charset="0"/>
              <a:buNone/>
            </a:pPr>
            <a:r>
              <a:rPr lang="en-US" altLang="en-US" dirty="0" smtClean="0"/>
              <a:t>   production</a:t>
            </a:r>
          </a:p>
          <a:p>
            <a:pPr lvl="1" eaLnBrk="1" hangingPunct="1"/>
            <a:r>
              <a:rPr lang="en-US" altLang="en-US" dirty="0" smtClean="0"/>
              <a:t>Innovations in urban sustainable </a:t>
            </a:r>
          </a:p>
          <a:p>
            <a:pPr lvl="1" eaLnBrk="1" hangingPunct="1">
              <a:spcBef>
                <a:spcPct val="0"/>
              </a:spcBef>
              <a:buFont typeface="Times" charset="0"/>
              <a:buNone/>
            </a:pPr>
            <a:r>
              <a:rPr lang="en-US" altLang="en-US" dirty="0" smtClean="0"/>
              <a:t>   agriculture</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86</a:t>
            </a:fld>
            <a:endParaRPr lang="en-US" dirty="0"/>
          </a:p>
        </p:txBody>
      </p:sp>
    </p:spTree>
    <p:extLst>
      <p:ext uri="{BB962C8B-B14F-4D97-AF65-F5344CB8AC3E}">
        <p14:creationId xmlns:p14="http://schemas.microsoft.com/office/powerpoint/2010/main" val="4354910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Environmental Responsibility and Sustainability</a:t>
            </a:r>
          </a:p>
          <a:p>
            <a:pPr lvl="0"/>
            <a:r>
              <a:rPr lang="en-US" dirty="0" smtClean="0"/>
              <a:t>Extreme weather events become more frequent and more powerful as a result of climate change</a:t>
            </a:r>
          </a:p>
          <a:p>
            <a:pPr lvl="1"/>
            <a:r>
              <a:rPr lang="en-US" dirty="0" smtClean="0"/>
              <a:t>Pre-event resilience games and simulations proved important in 2024 in the highly effective and coordinated preparation for and response to </a:t>
            </a:r>
            <a:r>
              <a:rPr lang="en-US" dirty="0" err="1" smtClean="0"/>
              <a:t>Superstorm</a:t>
            </a:r>
            <a:r>
              <a:rPr lang="en-US" dirty="0" smtClean="0"/>
              <a:t> Richard, which hit Delaware, NJ, and NY. </a:t>
            </a:r>
          </a:p>
          <a:p>
            <a:pPr lvl="0"/>
            <a:r>
              <a:rPr lang="en-US" dirty="0" smtClean="0"/>
              <a:t>Mind-change in the public -  recognition of climate change and a national commitment to mitigation </a:t>
            </a:r>
          </a:p>
          <a:p>
            <a:pPr lvl="1"/>
            <a:r>
              <a:rPr lang="en-US" dirty="0" smtClean="0"/>
              <a:t>Public support for emergency preparedness, community goal setting, and Health in All Policies</a:t>
            </a:r>
          </a:p>
          <a:p>
            <a:pPr lvl="0"/>
            <a:r>
              <a:rPr lang="en-US" dirty="0" smtClean="0"/>
              <a:t>PHAs work with community residents, private partners, and NGOs to reduce environmental impact and expand renewable energy</a:t>
            </a:r>
          </a:p>
          <a:p>
            <a:pPr lvl="1"/>
            <a:r>
              <a:rPr lang="en-US" dirty="0" smtClean="0"/>
              <a:t>Establish “no emissions” and “reduced emissions” zones</a:t>
            </a:r>
          </a:p>
          <a:p>
            <a:pPr lvl="1"/>
            <a:r>
              <a:rPr lang="en-US" dirty="0" smtClean="0"/>
              <a:t>Prepare neighborhoods for creating and implementing community health preparedness and resilience plans in light of EWEs </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87</a:t>
            </a:fld>
            <a:endParaRPr lang="en-US" dirty="0"/>
          </a:p>
        </p:txBody>
      </p:sp>
    </p:spTree>
    <p:extLst>
      <p:ext uri="{BB962C8B-B14F-4D97-AF65-F5344CB8AC3E}">
        <p14:creationId xmlns:p14="http://schemas.microsoft.com/office/powerpoint/2010/main" val="9001722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Truth and reconciliation</a:t>
            </a:r>
          </a:p>
          <a:p>
            <a:pPr lvl="0"/>
            <a:r>
              <a:rPr lang="en-US" dirty="0" smtClean="0"/>
              <a:t>Economic and social justice movement progresses, communities begin to accept the fact that they needed to openly address racial and discriminatory injustices</a:t>
            </a:r>
          </a:p>
          <a:p>
            <a:pPr lvl="0"/>
            <a:r>
              <a:rPr lang="en-US" dirty="0" smtClean="0"/>
              <a:t>Many communities had “Truth and Reconciliation” processes, awareness of economic injustice grew;   leading to new legislation to promote social and economic fairness:</a:t>
            </a:r>
          </a:p>
          <a:p>
            <a:pPr lvl="2"/>
            <a:r>
              <a:rPr lang="en-US" dirty="0" smtClean="0"/>
              <a:t>National living wage, tax fairness, expanded Earned Income Tax Credit </a:t>
            </a:r>
            <a:r>
              <a:rPr lang="en-US" sz="1400" dirty="0"/>
              <a:t> </a:t>
            </a:r>
            <a:r>
              <a:rPr lang="en-US" dirty="0" smtClean="0"/>
              <a:t> </a:t>
            </a:r>
            <a:r>
              <a:rPr lang="en-US" sz="1400" dirty="0"/>
              <a:t> </a:t>
            </a:r>
            <a:r>
              <a:rPr lang="en-US" dirty="0" smtClean="0"/>
              <a:t>that effectively creates the negative income tax first proposed by the Nixon administration in the 1970s</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88</a:t>
            </a:fld>
            <a:endParaRPr lang="en-US" dirty="0"/>
          </a:p>
        </p:txBody>
      </p:sp>
    </p:spTree>
    <p:extLst>
      <p:ext uri="{BB962C8B-B14F-4D97-AF65-F5344CB8AC3E}">
        <p14:creationId xmlns:p14="http://schemas.microsoft.com/office/powerpoint/2010/main" val="22469792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Outcomes in 2030</a:t>
            </a:r>
          </a:p>
          <a:p>
            <a:pPr lvl="0"/>
            <a:r>
              <a:rPr lang="en-US" dirty="0" smtClean="0"/>
              <a:t>Public health graduates are trained for community engagement and advanced analytics</a:t>
            </a:r>
          </a:p>
          <a:p>
            <a:pPr lvl="0"/>
            <a:r>
              <a:rPr lang="en-US" dirty="0" smtClean="0"/>
              <a:t>PHAs serve as effective chief health strategists</a:t>
            </a:r>
          </a:p>
          <a:p>
            <a:pPr lvl="0"/>
            <a:r>
              <a:rPr lang="en-US" dirty="0" smtClean="0"/>
              <a:t>Disparities are reduced but persist, and the nation is largely unified in seeking to eliminate them</a:t>
            </a: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89</a:t>
            </a:fld>
            <a:endParaRPr lang="en-US" dirty="0"/>
          </a:p>
        </p:txBody>
      </p:sp>
    </p:spTree>
    <p:extLst>
      <p:ext uri="{BB962C8B-B14F-4D97-AF65-F5344CB8AC3E}">
        <p14:creationId xmlns:p14="http://schemas.microsoft.com/office/powerpoint/2010/main" val="203398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9</a:t>
            </a:fld>
            <a:endParaRPr lang="en-US" dirty="0"/>
          </a:p>
        </p:txBody>
      </p:sp>
    </p:spTree>
    <p:extLst>
      <p:ext uri="{BB962C8B-B14F-4D97-AF65-F5344CB8AC3E}">
        <p14:creationId xmlns:p14="http://schemas.microsoft.com/office/powerpoint/2010/main" val="9137362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90</a:t>
            </a:fld>
            <a:endParaRPr lang="en-US" dirty="0"/>
          </a:p>
        </p:txBody>
      </p:sp>
    </p:spTree>
    <p:extLst>
      <p:ext uri="{BB962C8B-B14F-4D97-AF65-F5344CB8AC3E}">
        <p14:creationId xmlns:p14="http://schemas.microsoft.com/office/powerpoint/2010/main" val="3893281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49" eaLnBrk="0" hangingPunct="0">
              <a:defRPr>
                <a:solidFill>
                  <a:schemeClr val="tx1"/>
                </a:solidFill>
                <a:latin typeface="Arial" pitchFamily="34" charset="0"/>
              </a:defRPr>
            </a:lvl1pPr>
            <a:lvl2pPr marL="715870" indent="-275335" defTabSz="931549" eaLnBrk="0" hangingPunct="0">
              <a:defRPr>
                <a:solidFill>
                  <a:schemeClr val="tx1"/>
                </a:solidFill>
                <a:latin typeface="Arial" pitchFamily="34" charset="0"/>
              </a:defRPr>
            </a:lvl2pPr>
            <a:lvl3pPr marL="1101337" indent="-220267" defTabSz="931549" eaLnBrk="0" hangingPunct="0">
              <a:defRPr>
                <a:solidFill>
                  <a:schemeClr val="tx1"/>
                </a:solidFill>
                <a:latin typeface="Arial" pitchFamily="34" charset="0"/>
              </a:defRPr>
            </a:lvl3pPr>
            <a:lvl4pPr marL="1541872" indent="-220267" defTabSz="931549" eaLnBrk="0" hangingPunct="0">
              <a:defRPr>
                <a:solidFill>
                  <a:schemeClr val="tx1"/>
                </a:solidFill>
                <a:latin typeface="Arial" pitchFamily="34" charset="0"/>
              </a:defRPr>
            </a:lvl4pPr>
            <a:lvl5pPr marL="1982408" indent="-220267" defTabSz="931549" eaLnBrk="0" hangingPunct="0">
              <a:defRPr>
                <a:solidFill>
                  <a:schemeClr val="tx1"/>
                </a:solidFill>
                <a:latin typeface="Arial" pitchFamily="34" charset="0"/>
              </a:defRPr>
            </a:lvl5pPr>
            <a:lvl6pPr marL="2422943" indent="-220267" defTabSz="931549" eaLnBrk="0" fontAlgn="base" hangingPunct="0">
              <a:spcBef>
                <a:spcPct val="0"/>
              </a:spcBef>
              <a:spcAft>
                <a:spcPct val="0"/>
              </a:spcAft>
              <a:defRPr>
                <a:solidFill>
                  <a:schemeClr val="tx1"/>
                </a:solidFill>
                <a:latin typeface="Arial" pitchFamily="34" charset="0"/>
              </a:defRPr>
            </a:lvl6pPr>
            <a:lvl7pPr marL="2863478" indent="-220267" defTabSz="931549" eaLnBrk="0" fontAlgn="base" hangingPunct="0">
              <a:spcBef>
                <a:spcPct val="0"/>
              </a:spcBef>
              <a:spcAft>
                <a:spcPct val="0"/>
              </a:spcAft>
              <a:defRPr>
                <a:solidFill>
                  <a:schemeClr val="tx1"/>
                </a:solidFill>
                <a:latin typeface="Arial" pitchFamily="34" charset="0"/>
              </a:defRPr>
            </a:lvl7pPr>
            <a:lvl8pPr marL="3304014" indent="-220267" defTabSz="931549" eaLnBrk="0" fontAlgn="base" hangingPunct="0">
              <a:spcBef>
                <a:spcPct val="0"/>
              </a:spcBef>
              <a:spcAft>
                <a:spcPct val="0"/>
              </a:spcAft>
              <a:defRPr>
                <a:solidFill>
                  <a:schemeClr val="tx1"/>
                </a:solidFill>
                <a:latin typeface="Arial" pitchFamily="34" charset="0"/>
              </a:defRPr>
            </a:lvl8pPr>
            <a:lvl9pPr marL="3744549" indent="-220267" defTabSz="931549" eaLnBrk="0" fontAlgn="base" hangingPunct="0">
              <a:spcBef>
                <a:spcPct val="0"/>
              </a:spcBef>
              <a:spcAft>
                <a:spcPct val="0"/>
              </a:spcAft>
              <a:defRPr>
                <a:solidFill>
                  <a:schemeClr val="tx1"/>
                </a:solidFill>
                <a:latin typeface="Arial" pitchFamily="34" charset="0"/>
              </a:defRPr>
            </a:lvl9pPr>
          </a:lstStyle>
          <a:p>
            <a:pPr eaLnBrk="1" hangingPunct="1"/>
            <a:fld id="{953A98AA-78AC-477B-985B-11064636D1BD}" type="slidenum">
              <a:rPr lang="en-US" smtClean="0"/>
              <a:pPr eaLnBrk="1" hangingPunct="1"/>
              <a:t>91</a:t>
            </a:fld>
            <a:endParaRPr lang="en-US" smtClean="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xfrm>
            <a:off x="935635" y="4416099"/>
            <a:ext cx="5139134" cy="4182458"/>
          </a:xfrm>
          <a:solidFill>
            <a:srgbClr val="FFFFFF"/>
          </a:solidFill>
          <a:ln>
            <a:solidFill>
              <a:srgbClr val="000000"/>
            </a:solidFill>
          </a:ln>
        </p:spPr>
        <p:txBody>
          <a:bodyPr lIns="92901" tIns="46452" rIns="92901" bIns="46452"/>
          <a:lstStyle/>
          <a:p>
            <a:pPr eaLnBrk="1" hangingPunct="1"/>
            <a:endParaRPr 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spcBef>
                <a:spcPct val="0"/>
              </a:spcBef>
              <a:spcAft>
                <a:spcPct val="0"/>
              </a:spcAft>
              <a:buNone/>
            </a:pPr>
            <a:r>
              <a:rPr lang="en-US" altLang="zh-CN" sz="1200" dirty="0" smtClean="0">
                <a:latin typeface="Calisto MT"/>
                <a:ea typeface="MS Mincho" pitchFamily="49" charset="-128"/>
                <a:cs typeface="Times New Roman" pitchFamily="18" charset="0"/>
              </a:rPr>
              <a:t>Please use the grid below to assess the likelihood and </a:t>
            </a:r>
            <a:r>
              <a:rPr lang="en-US" altLang="zh-CN" sz="1200" dirty="0" err="1" smtClean="0">
                <a:latin typeface="Calisto MT"/>
                <a:ea typeface="MS Mincho" pitchFamily="49" charset="-128"/>
                <a:cs typeface="Times New Roman" pitchFamily="18" charset="0"/>
              </a:rPr>
              <a:t>preferability</a:t>
            </a:r>
            <a:r>
              <a:rPr lang="en-US" altLang="zh-CN" sz="1200" dirty="0" smtClean="0">
                <a:latin typeface="Calisto MT"/>
                <a:ea typeface="MS Mincho" pitchFamily="49" charset="-128"/>
                <a:cs typeface="Times New Roman" pitchFamily="18" charset="0"/>
              </a:rPr>
              <a:t> of each scenario separately. </a:t>
            </a:r>
            <a:endParaRPr lang="en-US" altLang="zh-CN" sz="800" dirty="0" smtClean="0">
              <a:latin typeface="Arial" pitchFamily="34" charset="0"/>
              <a:cs typeface="Arial" pitchFamily="34" charset="0"/>
            </a:endParaRPr>
          </a:p>
          <a:p>
            <a:pPr marL="0" lvl="0" indent="0" eaLnBrk="0" fontAlgn="base" hangingPunct="0">
              <a:spcBef>
                <a:spcPct val="0"/>
              </a:spcBef>
              <a:spcAft>
                <a:spcPct val="0"/>
              </a:spcAft>
              <a:buFontTx/>
              <a:buChar char="•"/>
            </a:pPr>
            <a:r>
              <a:rPr lang="en-US" altLang="zh-CN" sz="1200" dirty="0" smtClean="0">
                <a:latin typeface="Calisto MT"/>
                <a:ea typeface="MS Mincho" pitchFamily="49" charset="-128"/>
                <a:cs typeface="Times New Roman" pitchFamily="18" charset="0"/>
              </a:rPr>
              <a:t>100% refers to highly likely or preferable. </a:t>
            </a:r>
            <a:endParaRPr lang="en-US" altLang="zh-CN" sz="800" dirty="0" smtClean="0">
              <a:latin typeface="Arial" pitchFamily="34" charset="0"/>
              <a:cs typeface="Arial" pitchFamily="34" charset="0"/>
            </a:endParaRPr>
          </a:p>
          <a:p>
            <a:pPr marL="0" lvl="0" indent="0" eaLnBrk="0" fontAlgn="base" hangingPunct="0">
              <a:spcBef>
                <a:spcPct val="0"/>
              </a:spcBef>
              <a:spcAft>
                <a:spcPct val="0"/>
              </a:spcAft>
              <a:buFontTx/>
              <a:buChar char="•"/>
            </a:pPr>
            <a:r>
              <a:rPr lang="en-US" altLang="zh-CN" sz="1200" dirty="0" smtClean="0">
                <a:latin typeface="Calisto MT"/>
                <a:ea typeface="MS Mincho" pitchFamily="49" charset="-128"/>
                <a:cs typeface="Times New Roman" pitchFamily="18" charset="0"/>
              </a:rPr>
              <a:t>0% means there is nothing desirable or preferable about a particular scenario. </a:t>
            </a:r>
            <a:endParaRPr lang="en-US" altLang="zh-CN" sz="800" dirty="0" smtClean="0">
              <a:latin typeface="Arial" pitchFamily="34" charset="0"/>
              <a:cs typeface="Arial" pitchFamily="34" charset="0"/>
            </a:endParaRPr>
          </a:p>
          <a:p>
            <a:pPr marL="0" lvl="0" indent="0" eaLnBrk="0" fontAlgn="base" hangingPunct="0">
              <a:spcBef>
                <a:spcPct val="0"/>
              </a:spcBef>
              <a:spcAft>
                <a:spcPct val="0"/>
              </a:spcAft>
              <a:buFontTx/>
              <a:buChar char="•"/>
            </a:pPr>
            <a:r>
              <a:rPr lang="en-US" altLang="zh-CN" sz="1200" dirty="0" smtClean="0">
                <a:latin typeface="Calisto MT"/>
                <a:ea typeface="MS Mincho" pitchFamily="49" charset="-128"/>
                <a:cs typeface="Times New Roman" pitchFamily="18" charset="0"/>
              </a:rPr>
              <a:t>Percentages can be from 0 to 100 in each cell. Columns or rows need not add up to 100%. For example, you may assign 60% for likelihood and 85% for </a:t>
            </a:r>
            <a:r>
              <a:rPr lang="en-US" altLang="zh-CN" sz="1200" dirty="0" err="1" smtClean="0">
                <a:latin typeface="Calisto MT"/>
                <a:ea typeface="MS Mincho" pitchFamily="49" charset="-128"/>
                <a:cs typeface="Times New Roman" pitchFamily="18" charset="0"/>
              </a:rPr>
              <a:t>preferability</a:t>
            </a:r>
            <a:r>
              <a:rPr lang="en-US" altLang="zh-CN" sz="1200" dirty="0" smtClean="0">
                <a:latin typeface="Calisto MT"/>
                <a:ea typeface="MS Mincho" pitchFamily="49" charset="-128"/>
                <a:cs typeface="Times New Roman" pitchFamily="18" charset="0"/>
              </a:rPr>
              <a:t> of a scenario.</a:t>
            </a:r>
            <a:endParaRPr lang="en-US" altLang="zh-CN" sz="8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A59A11D-0080-440D-8F8C-DC64C6E7A7B9}" type="slidenum">
              <a:rPr lang="en-US" smtClean="0"/>
              <a:pPr/>
              <a:t>92</a:t>
            </a:fld>
            <a:endParaRPr lang="en-US" dirty="0"/>
          </a:p>
        </p:txBody>
      </p:sp>
    </p:spTree>
    <p:extLst>
      <p:ext uri="{BB962C8B-B14F-4D97-AF65-F5344CB8AC3E}">
        <p14:creationId xmlns:p14="http://schemas.microsoft.com/office/powerpoint/2010/main" val="500735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Fall in Iowa 2028  -- Your assigned scenario has occurred</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Imagine – colors, air, …  sounds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Visit</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LHD – how</a:t>
            </a:r>
            <a:r>
              <a:rPr lang="en-US" sz="1200" kern="1200" baseline="0" dirty="0" smtClean="0">
                <a:solidFill>
                  <a:schemeClr val="tx1"/>
                </a:solidFill>
                <a:effectLst/>
                <a:latin typeface="+mn-lt"/>
                <a:ea typeface="+mn-ea"/>
                <a:cs typeface="+mn-cs"/>
              </a:rPr>
              <a:t> has the work changed?  </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Surveillance, inspections</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Preparedness, post event resilience – climate </a:t>
            </a:r>
            <a:r>
              <a:rPr lang="en-US" sz="1200" kern="1200" baseline="0" dirty="0" err="1" smtClean="0">
                <a:solidFill>
                  <a:schemeClr val="tx1"/>
                </a:solidFill>
                <a:effectLst/>
                <a:latin typeface="+mn-lt"/>
                <a:ea typeface="+mn-ea"/>
                <a:cs typeface="+mn-cs"/>
              </a:rPr>
              <a:t>challges</a:t>
            </a:r>
            <a:r>
              <a:rPr lang="en-US" sz="1200" kern="1200" baseline="0" dirty="0" smtClean="0">
                <a:solidFill>
                  <a:schemeClr val="tx1"/>
                </a:solidFill>
                <a:effectLst/>
                <a:latin typeface="+mn-lt"/>
                <a:ea typeface="+mn-ea"/>
                <a:cs typeface="+mn-cs"/>
              </a:rPr>
              <a:t> over last 15 years in the state</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Health department staff -  job losses, function changes</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Budgets, support</a:t>
            </a:r>
          </a:p>
          <a:p>
            <a:pPr marL="1085850" lvl="2"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 primary care clinic/setting/CHC</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Patients in the waiting room?</a:t>
            </a:r>
          </a:p>
          <a:p>
            <a:pPr marL="1085850" lvl="2" indent="-171450">
              <a:buFont typeface="Arial" panose="020B0604020202020204" pitchFamily="34" charset="0"/>
              <a:buChar char="•"/>
            </a:pPr>
            <a:r>
              <a:rPr lang="en-US" sz="1200" kern="1200" baseline="0" dirty="0" smtClean="0">
                <a:solidFill>
                  <a:schemeClr val="tx1"/>
                </a:solidFill>
                <a:effectLst/>
                <a:latin typeface="+mn-lt"/>
                <a:ea typeface="+mn-ea"/>
                <a:cs typeface="+mn-cs"/>
              </a:rPr>
              <a:t>Interview PCP – </a:t>
            </a:r>
          </a:p>
          <a:p>
            <a:pPr marL="1543050" lvl="3" indent="-171450">
              <a:buFont typeface="Arial" panose="020B0604020202020204" pitchFamily="34" charset="0"/>
              <a:buChar char="•"/>
            </a:pPr>
            <a:r>
              <a:rPr lang="en-US" sz="1200" kern="1200" baseline="0" dirty="0" smtClean="0">
                <a:solidFill>
                  <a:schemeClr val="tx1"/>
                </a:solidFill>
                <a:effectLst/>
                <a:latin typeface="+mn-lt"/>
                <a:ea typeface="+mn-ea"/>
                <a:cs typeface="+mn-cs"/>
              </a:rPr>
              <a:t>% who </a:t>
            </a:r>
            <a:r>
              <a:rPr lang="en-US" sz="1200" kern="1200" baseline="0" dirty="0" err="1" smtClean="0">
                <a:solidFill>
                  <a:schemeClr val="tx1"/>
                </a:solidFill>
                <a:effectLst/>
                <a:latin typeface="+mn-lt"/>
                <a:ea typeface="+mn-ea"/>
                <a:cs typeface="+mn-cs"/>
              </a:rPr>
              <a:t>televisit</a:t>
            </a:r>
            <a:r>
              <a:rPr lang="en-US" sz="1200" kern="1200" baseline="0" dirty="0" smtClean="0">
                <a:solidFill>
                  <a:schemeClr val="tx1"/>
                </a:solidFill>
                <a:effectLst/>
                <a:latin typeface="+mn-lt"/>
                <a:ea typeface="+mn-ea"/>
                <a:cs typeface="+mn-cs"/>
              </a:rPr>
              <a:t> or who use the providers AI/expert systems</a:t>
            </a:r>
          </a:p>
          <a:p>
            <a:pPr marL="1543050" lvl="3" indent="-171450">
              <a:buFont typeface="Arial" panose="020B0604020202020204" pitchFamily="34" charset="0"/>
              <a:buChar char="•"/>
            </a:pPr>
            <a:r>
              <a:rPr lang="en-US" sz="1200" kern="1200" baseline="0" dirty="0" smtClean="0">
                <a:solidFill>
                  <a:schemeClr val="tx1"/>
                </a:solidFill>
                <a:effectLst/>
                <a:latin typeface="+mn-lt"/>
                <a:ea typeface="+mn-ea"/>
                <a:cs typeface="+mn-cs"/>
              </a:rPr>
              <a:t>What’s in the record</a:t>
            </a:r>
          </a:p>
          <a:p>
            <a:pPr marL="2000250" lvl="4" indent="-171450">
              <a:buFont typeface="Arial" panose="020B0604020202020204" pitchFamily="34" charset="0"/>
              <a:buChar char="•"/>
            </a:pPr>
            <a:r>
              <a:rPr lang="en-US" sz="1200" kern="1200" baseline="0" dirty="0" smtClean="0">
                <a:solidFill>
                  <a:schemeClr val="tx1"/>
                </a:solidFill>
                <a:effectLst/>
                <a:latin typeface="+mn-lt"/>
                <a:ea typeface="+mn-ea"/>
                <a:cs typeface="+mn-cs"/>
              </a:rPr>
              <a:t>Genomics</a:t>
            </a:r>
          </a:p>
          <a:p>
            <a:pPr marL="2000250" lvl="4" indent="-171450">
              <a:buFont typeface="Arial" panose="020B0604020202020204" pitchFamily="34" charset="0"/>
              <a:buChar char="•"/>
            </a:pPr>
            <a:r>
              <a:rPr lang="en-US" sz="1200" kern="1200" baseline="0" dirty="0" smtClean="0">
                <a:solidFill>
                  <a:schemeClr val="tx1"/>
                </a:solidFill>
                <a:effectLst/>
                <a:latin typeface="+mn-lt"/>
                <a:ea typeface="+mn-ea"/>
                <a:cs typeface="+mn-cs"/>
              </a:rPr>
              <a:t>SDH – </a:t>
            </a:r>
            <a:r>
              <a:rPr lang="en-US" sz="1200" kern="1200" baseline="0" dirty="0" err="1" smtClean="0">
                <a:solidFill>
                  <a:schemeClr val="tx1"/>
                </a:solidFill>
                <a:effectLst/>
                <a:latin typeface="+mn-lt"/>
                <a:ea typeface="+mn-ea"/>
                <a:cs typeface="+mn-cs"/>
              </a:rPr>
              <a:t>zipcode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omics</a:t>
            </a:r>
            <a:endParaRPr lang="en-US" sz="1200" kern="1200" baseline="0" dirty="0" smtClean="0">
              <a:solidFill>
                <a:schemeClr val="tx1"/>
              </a:solidFill>
              <a:effectLst/>
              <a:latin typeface="+mn-lt"/>
              <a:ea typeface="+mn-ea"/>
              <a:cs typeface="+mn-cs"/>
            </a:endParaRPr>
          </a:p>
          <a:p>
            <a:pPr marL="2000250" lvl="4"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baseline="0" dirty="0" smtClean="0">
                <a:solidFill>
                  <a:schemeClr val="tx1"/>
                </a:solidFill>
                <a:effectLst/>
                <a:latin typeface="+mn-lt"/>
                <a:ea typeface="+mn-ea"/>
                <a:cs typeface="+mn-cs"/>
              </a:rPr>
              <a:t>Primary Care’s role in increasing population </a:t>
            </a:r>
            <a:r>
              <a:rPr lang="en-US" sz="1200" kern="1200" baseline="0" dirty="0" err="1" smtClean="0">
                <a:solidFill>
                  <a:schemeClr val="tx1"/>
                </a:solidFill>
                <a:effectLst/>
                <a:latin typeface="+mn-lt"/>
                <a:ea typeface="+mn-ea"/>
                <a:cs typeface="+mn-cs"/>
              </a:rPr>
              <a:t>helath</a:t>
            </a:r>
            <a:r>
              <a:rPr lang="en-US" sz="1200" kern="1200" baseline="0" dirty="0" smtClean="0">
                <a:solidFill>
                  <a:schemeClr val="tx1"/>
                </a:solidFill>
                <a:effectLst/>
                <a:latin typeface="+mn-lt"/>
                <a:ea typeface="+mn-ea"/>
                <a:cs typeface="+mn-cs"/>
              </a:rPr>
              <a:t> – what does that mean in terms of focus, programs;  how does the PCP work with public health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59A11D-0080-440D-8F8C-DC64C6E7A7B9}"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2033982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59A11D-0080-440D-8F8C-DC64C6E7A7B9}"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20339825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9A11D-0080-440D-8F8C-DC64C6E7A7B9}" type="slidenum">
              <a:rPr lang="en-US" smtClean="0"/>
              <a:pPr/>
              <a:t>95</a:t>
            </a:fld>
            <a:endParaRPr lang="en-US" dirty="0"/>
          </a:p>
        </p:txBody>
      </p:sp>
    </p:spTree>
    <p:extLst>
      <p:ext uri="{BB962C8B-B14F-4D97-AF65-F5344CB8AC3E}">
        <p14:creationId xmlns:p14="http://schemas.microsoft.com/office/powerpoint/2010/main" val="98361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A72EFE-C039-4A8A-997F-FBB026C8CBC3}"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56651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2D49AA-69BC-4442-A796-1F255CD5C684}"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268457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0B69DD-3D14-4F49-80AD-2BDAE1F352B3}"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366334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6AE325-652D-4AFF-93C5-EC503AEC27A0}"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390297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13D042-4FCA-483B-9829-653EBAC293DD}"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31112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E26E56-D00C-4D5C-8915-6EB3B3FC5A68}"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2365184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CDB3CD-50D1-4619-9B6B-60BA2796F30F}" type="datetime1">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3934271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BFC95-4D0D-472A-986C-A1A07351E9E0}" type="datetime1">
              <a:rPr lang="en-US" smtClean="0"/>
              <a:t>11/1/2015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2540939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2CA4C7-C046-4DEE-875D-CF091EBB76E8}" type="datetime1">
              <a:rPr lang="en-US" smtClean="0"/>
              <a:t>11/1/2015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1379124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CA1E4-D08B-463A-8F40-D58387E905F5}" type="datetime1">
              <a:rPr lang="en-US" smtClean="0"/>
              <a:t>11/1/2015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365888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0BFA6-8969-4589-AB15-8EE1A176348F}" type="datetime1">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219281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26D9FE-BD82-4E3C-9BC1-1CBA48C47113}"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3421784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3C63C-A7BB-49E1-A7DB-1DF26C233DFE}" type="datetime1">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153625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39D73B-3C8B-475C-A3E3-E8B5A07A45DE}"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114828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EEB50-E64C-459A-A8BA-A85AE3B4A9EE}"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2118118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EE9F70-DEC3-4B19-95DD-83F6AFE897E9}"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979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A5DC0-454D-4D1F-96EA-B1A266F97744}"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125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727AFF-C475-4DCA-86E0-8C232D678D5B}"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5184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9C6EE9-0CC8-471C-86D9-333231160177}" type="datetime1">
              <a:rPr lang="en-US" smtClean="0">
                <a:solidFill>
                  <a:prstClr val="black">
                    <a:tint val="75000"/>
                  </a:prstClr>
                </a:solidFill>
              </a:rPr>
              <a:t>11/1/2015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4271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375DC0-3651-4F49-942D-12A63AF9612A}" type="datetime1">
              <a:rPr lang="en-US" smtClean="0">
                <a:solidFill>
                  <a:prstClr val="black">
                    <a:tint val="75000"/>
                  </a:prstClr>
                </a:solidFill>
              </a:rPr>
              <a:t>11/1/2015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0939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886476-B4A3-4DB9-8469-E951F4835D53}" type="datetime1">
              <a:rPr lang="en-US" smtClean="0">
                <a:solidFill>
                  <a:prstClr val="black">
                    <a:tint val="75000"/>
                  </a:prstClr>
                </a:solidFill>
              </a:rPr>
              <a:t>11/1/2015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9124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221EE-4114-4FBD-8B43-98A335A40027}" type="datetime1">
              <a:rPr lang="en-US" smtClean="0">
                <a:solidFill>
                  <a:prstClr val="black">
                    <a:tint val="75000"/>
                  </a:prstClr>
                </a:solidFill>
              </a:rPr>
              <a:t>11/1/2015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888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84036-4555-4ADC-A688-B299264CAADB}" type="datetime1">
              <a:rPr lang="en-US" smtClean="0"/>
              <a:t>11/1/2015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3148849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ACA910-716E-46CA-8DC8-943FF3A35048}" type="datetime1">
              <a:rPr lang="en-US" smtClean="0">
                <a:solidFill>
                  <a:prstClr val="black">
                    <a:tint val="75000"/>
                  </a:prstClr>
                </a:solidFill>
              </a:rPr>
              <a:t>11/1/2015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2810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BC81D-9615-45AB-ABD5-A0A7851055AB}" type="datetime1">
              <a:rPr lang="en-US" smtClean="0">
                <a:solidFill>
                  <a:prstClr val="black">
                    <a:tint val="75000"/>
                  </a:prstClr>
                </a:solidFill>
              </a:rPr>
              <a:t>11/1/2015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250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975F7-B165-4659-B5A7-D6D6F50C3A73}"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288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4EF05-684B-49A5-AFA2-6F938F94C757}"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8118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DC426-7D7C-4BA6-AB45-23564D4C1948}"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41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7F607B-6F38-45A6-B1DE-C77BFCC90F82}"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8417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F80F71-1988-4474-B3C5-E505893D960C}"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3275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232851-70FE-41DE-979E-BA5AC5687977}" type="datetime1">
              <a:rPr lang="en-US" smtClean="0">
                <a:solidFill>
                  <a:prstClr val="black">
                    <a:tint val="75000"/>
                  </a:prstClr>
                </a:solidFill>
              </a:rPr>
              <a:t>11/1/2015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4351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85AA52-0737-4A21-AF1C-8F5F310121D5}" type="datetime1">
              <a:rPr lang="en-US" smtClean="0">
                <a:solidFill>
                  <a:prstClr val="black">
                    <a:tint val="75000"/>
                  </a:prstClr>
                </a:solidFill>
              </a:rPr>
              <a:t>11/1/2015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102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C848FB-CAC2-4252-BC67-3149F6D3EAAD}" type="datetime1">
              <a:rPr lang="en-US" smtClean="0">
                <a:solidFill>
                  <a:prstClr val="black">
                    <a:tint val="75000"/>
                  </a:prstClr>
                </a:solidFill>
              </a:rPr>
              <a:t>11/1/2015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690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578FE-7544-44E8-8938-F29DAA831E68}" type="datetime1">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3429321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5812C-84F1-48F0-8A4C-77275B8FCD06}" type="datetime1">
              <a:rPr lang="en-US" smtClean="0">
                <a:solidFill>
                  <a:prstClr val="black">
                    <a:tint val="75000"/>
                  </a:prstClr>
                </a:solidFill>
              </a:rPr>
              <a:t>11/1/2015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2141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EDE20-3F57-4ABD-AD92-F3FD5B6631BB}" type="datetime1">
              <a:rPr lang="en-US" smtClean="0">
                <a:solidFill>
                  <a:prstClr val="black">
                    <a:tint val="75000"/>
                  </a:prstClr>
                </a:solidFill>
              </a:rPr>
              <a:t>11/1/2015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8849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DAF193-D24D-46F3-B5FB-1B2D3C708922}" type="datetime1">
              <a:rPr lang="en-US" smtClean="0">
                <a:solidFill>
                  <a:prstClr val="black">
                    <a:tint val="75000"/>
                  </a:prstClr>
                </a:solidFill>
              </a:rPr>
              <a:t>11/1/2015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8230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111E3C-8165-4DCA-B45B-208CAEEBFEFD}"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72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38DD9-D4F6-4B0F-8612-9AE922AF5FF1}"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9923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524000"/>
            <a:ext cx="8229600" cy="4602163"/>
          </a:xfrm>
        </p:spPr>
        <p:txBody>
          <a:bodyPr/>
          <a:lstStyle/>
          <a:p>
            <a:pPr lvl="0"/>
            <a:endParaRPr lang="en-US" noProof="0"/>
          </a:p>
        </p:txBody>
      </p:sp>
    </p:spTree>
    <p:extLst>
      <p:ext uri="{BB962C8B-B14F-4D97-AF65-F5344CB8AC3E}">
        <p14:creationId xmlns:p14="http://schemas.microsoft.com/office/powerpoint/2010/main" val="76655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p:nvSpPr>
        <p:spPr bwMode="grayWhite">
          <a:xfrm>
            <a:off x="0" y="0"/>
            <a:ext cx="9144000" cy="5381625"/>
          </a:xfrm>
          <a:prstGeom prst="rect">
            <a:avLst/>
          </a:prstGeom>
          <a:solidFill>
            <a:schemeClr val="accent4"/>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srgbClr val="06080A"/>
              </a:solidFill>
            </a:endParaRPr>
          </a:p>
        </p:txBody>
      </p:sp>
      <p:sp>
        <p:nvSpPr>
          <p:cNvPr id="5" name="Freeform 6"/>
          <p:cNvSpPr>
            <a:spLocks noEditPoints="1"/>
          </p:cNvSpPr>
          <p:nvPr userDrawn="1"/>
        </p:nvSpPr>
        <p:spPr bwMode="ltGray">
          <a:xfrm>
            <a:off x="8251825" y="2568575"/>
            <a:ext cx="892175" cy="1285875"/>
          </a:xfrm>
          <a:custGeom>
            <a:avLst/>
            <a:gdLst/>
            <a:ahLst/>
            <a:cxnLst>
              <a:cxn ang="0">
                <a:pos x="0" y="810"/>
              </a:cxn>
              <a:cxn ang="0">
                <a:pos x="0" y="810"/>
              </a:cxn>
              <a:cxn ang="0">
                <a:pos x="0" y="810"/>
              </a:cxn>
              <a:cxn ang="0">
                <a:pos x="0" y="810"/>
              </a:cxn>
              <a:cxn ang="0">
                <a:pos x="146" y="744"/>
              </a:cxn>
              <a:cxn ang="0">
                <a:pos x="290" y="676"/>
              </a:cxn>
              <a:cxn ang="0">
                <a:pos x="428" y="604"/>
              </a:cxn>
              <a:cxn ang="0">
                <a:pos x="562" y="532"/>
              </a:cxn>
              <a:cxn ang="0">
                <a:pos x="562" y="0"/>
              </a:cxn>
              <a:cxn ang="0">
                <a:pos x="562" y="0"/>
              </a:cxn>
              <a:cxn ang="0">
                <a:pos x="526" y="62"/>
              </a:cxn>
              <a:cxn ang="0">
                <a:pos x="526" y="62"/>
              </a:cxn>
              <a:cxn ang="0">
                <a:pos x="480" y="136"/>
              </a:cxn>
              <a:cxn ang="0">
                <a:pos x="432" y="216"/>
              </a:cxn>
              <a:cxn ang="0">
                <a:pos x="382" y="302"/>
              </a:cxn>
              <a:cxn ang="0">
                <a:pos x="324" y="392"/>
              </a:cxn>
              <a:cxn ang="0">
                <a:pos x="260" y="488"/>
              </a:cxn>
              <a:cxn ang="0">
                <a:pos x="224" y="538"/>
              </a:cxn>
              <a:cxn ang="0">
                <a:pos x="184" y="590"/>
              </a:cxn>
              <a:cxn ang="0">
                <a:pos x="144" y="644"/>
              </a:cxn>
              <a:cxn ang="0">
                <a:pos x="98" y="698"/>
              </a:cxn>
              <a:cxn ang="0">
                <a:pos x="50" y="754"/>
              </a:cxn>
              <a:cxn ang="0">
                <a:pos x="0" y="810"/>
              </a:cxn>
              <a:cxn ang="0">
                <a:pos x="0" y="810"/>
              </a:cxn>
            </a:cxnLst>
            <a:rect l="0" t="0" r="r" b="b"/>
            <a:pathLst>
              <a:path w="562" h="810">
                <a:moveTo>
                  <a:pt x="0" y="810"/>
                </a:moveTo>
                <a:lnTo>
                  <a:pt x="0" y="810"/>
                </a:lnTo>
                <a:close/>
                <a:moveTo>
                  <a:pt x="0" y="810"/>
                </a:moveTo>
                <a:lnTo>
                  <a:pt x="0" y="810"/>
                </a:lnTo>
                <a:lnTo>
                  <a:pt x="146" y="744"/>
                </a:lnTo>
                <a:lnTo>
                  <a:pt x="290" y="676"/>
                </a:lnTo>
                <a:lnTo>
                  <a:pt x="428" y="604"/>
                </a:lnTo>
                <a:lnTo>
                  <a:pt x="562" y="532"/>
                </a:lnTo>
                <a:lnTo>
                  <a:pt x="562" y="0"/>
                </a:lnTo>
                <a:lnTo>
                  <a:pt x="562" y="0"/>
                </a:lnTo>
                <a:lnTo>
                  <a:pt x="526" y="62"/>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lnTo>
                  <a:pt x="0" y="81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6" name="Freeform 9"/>
          <p:cNvSpPr>
            <a:spLocks/>
          </p:cNvSpPr>
          <p:nvPr userDrawn="1"/>
        </p:nvSpPr>
        <p:spPr bwMode="ltGray">
          <a:xfrm>
            <a:off x="2971800" y="3854450"/>
            <a:ext cx="5280025" cy="1527175"/>
          </a:xfrm>
          <a:custGeom>
            <a:avLst/>
            <a:gdLst/>
            <a:ahLst/>
            <a:cxnLst>
              <a:cxn ang="0">
                <a:pos x="3326" y="0"/>
              </a:cxn>
              <a:cxn ang="0">
                <a:pos x="3326" y="0"/>
              </a:cxn>
              <a:cxn ang="0">
                <a:pos x="3160" y="70"/>
              </a:cxn>
              <a:cxn ang="0">
                <a:pos x="2992" y="136"/>
              </a:cxn>
              <a:cxn ang="0">
                <a:pos x="2992" y="136"/>
              </a:cxn>
              <a:cxn ang="0">
                <a:pos x="2762" y="224"/>
              </a:cxn>
              <a:cxn ang="0">
                <a:pos x="2568" y="298"/>
              </a:cxn>
              <a:cxn ang="0">
                <a:pos x="2336" y="384"/>
              </a:cxn>
              <a:cxn ang="0">
                <a:pos x="2082" y="474"/>
              </a:cxn>
              <a:cxn ang="0">
                <a:pos x="1820" y="566"/>
              </a:cxn>
              <a:cxn ang="0">
                <a:pos x="1690" y="608"/>
              </a:cxn>
              <a:cxn ang="0">
                <a:pos x="1562" y="650"/>
              </a:cxn>
              <a:cxn ang="0">
                <a:pos x="1438" y="686"/>
              </a:cxn>
              <a:cxn ang="0">
                <a:pos x="1320" y="720"/>
              </a:cxn>
              <a:cxn ang="0">
                <a:pos x="1320" y="720"/>
              </a:cxn>
              <a:cxn ang="0">
                <a:pos x="1180" y="758"/>
              </a:cxn>
              <a:cxn ang="0">
                <a:pos x="1034" y="792"/>
              </a:cxn>
              <a:cxn ang="0">
                <a:pos x="880" y="826"/>
              </a:cxn>
              <a:cxn ang="0">
                <a:pos x="718" y="860"/>
              </a:cxn>
              <a:cxn ang="0">
                <a:pos x="550" y="890"/>
              </a:cxn>
              <a:cxn ang="0">
                <a:pos x="374" y="916"/>
              </a:cxn>
              <a:cxn ang="0">
                <a:pos x="192" y="940"/>
              </a:cxn>
              <a:cxn ang="0">
                <a:pos x="0" y="962"/>
              </a:cxn>
              <a:cxn ang="0">
                <a:pos x="2112" y="962"/>
              </a:cxn>
              <a:cxn ang="0">
                <a:pos x="2112" y="962"/>
              </a:cxn>
              <a:cxn ang="0">
                <a:pos x="2222" y="892"/>
              </a:cxn>
              <a:cxn ang="0">
                <a:pos x="2326" y="824"/>
              </a:cxn>
              <a:cxn ang="0">
                <a:pos x="2424" y="758"/>
              </a:cxn>
              <a:cxn ang="0">
                <a:pos x="2518" y="692"/>
              </a:cxn>
              <a:cxn ang="0">
                <a:pos x="2608" y="628"/>
              </a:cxn>
              <a:cxn ang="0">
                <a:pos x="2694" y="564"/>
              </a:cxn>
              <a:cxn ang="0">
                <a:pos x="2774" y="502"/>
              </a:cxn>
              <a:cxn ang="0">
                <a:pos x="2850" y="442"/>
              </a:cxn>
              <a:cxn ang="0">
                <a:pos x="2922" y="382"/>
              </a:cxn>
              <a:cxn ang="0">
                <a:pos x="2990" y="324"/>
              </a:cxn>
              <a:cxn ang="0">
                <a:pos x="3054" y="268"/>
              </a:cxn>
              <a:cxn ang="0">
                <a:pos x="3116" y="212"/>
              </a:cxn>
              <a:cxn ang="0">
                <a:pos x="3172" y="158"/>
              </a:cxn>
              <a:cxn ang="0">
                <a:pos x="3226" y="104"/>
              </a:cxn>
              <a:cxn ang="0">
                <a:pos x="3278" y="52"/>
              </a:cxn>
              <a:cxn ang="0">
                <a:pos x="3326" y="0"/>
              </a:cxn>
              <a:cxn ang="0">
                <a:pos x="3326" y="0"/>
              </a:cxn>
            </a:cxnLst>
            <a:rect l="0" t="0" r="r" b="b"/>
            <a:pathLst>
              <a:path w="3326" h="962">
                <a:moveTo>
                  <a:pt x="3326" y="0"/>
                </a:moveTo>
                <a:lnTo>
                  <a:pt x="3326" y="0"/>
                </a:lnTo>
                <a:lnTo>
                  <a:pt x="3160" y="70"/>
                </a:lnTo>
                <a:lnTo>
                  <a:pt x="2992" y="136"/>
                </a:lnTo>
                <a:lnTo>
                  <a:pt x="2992" y="136"/>
                </a:lnTo>
                <a:lnTo>
                  <a:pt x="2762" y="224"/>
                </a:lnTo>
                <a:lnTo>
                  <a:pt x="2568" y="298"/>
                </a:lnTo>
                <a:lnTo>
                  <a:pt x="2336" y="384"/>
                </a:lnTo>
                <a:lnTo>
                  <a:pt x="2082" y="474"/>
                </a:lnTo>
                <a:lnTo>
                  <a:pt x="1820" y="566"/>
                </a:lnTo>
                <a:lnTo>
                  <a:pt x="1690" y="608"/>
                </a:lnTo>
                <a:lnTo>
                  <a:pt x="1562" y="650"/>
                </a:lnTo>
                <a:lnTo>
                  <a:pt x="1438" y="686"/>
                </a:lnTo>
                <a:lnTo>
                  <a:pt x="1320" y="720"/>
                </a:lnTo>
                <a:lnTo>
                  <a:pt x="1320" y="720"/>
                </a:lnTo>
                <a:lnTo>
                  <a:pt x="1180" y="758"/>
                </a:lnTo>
                <a:lnTo>
                  <a:pt x="1034" y="792"/>
                </a:lnTo>
                <a:lnTo>
                  <a:pt x="880" y="826"/>
                </a:lnTo>
                <a:lnTo>
                  <a:pt x="718" y="860"/>
                </a:lnTo>
                <a:lnTo>
                  <a:pt x="550" y="890"/>
                </a:lnTo>
                <a:lnTo>
                  <a:pt x="374" y="916"/>
                </a:lnTo>
                <a:lnTo>
                  <a:pt x="192" y="940"/>
                </a:lnTo>
                <a:lnTo>
                  <a:pt x="0" y="962"/>
                </a:lnTo>
                <a:lnTo>
                  <a:pt x="2112" y="962"/>
                </a:lnTo>
                <a:lnTo>
                  <a:pt x="2112" y="962"/>
                </a:lnTo>
                <a:lnTo>
                  <a:pt x="2222" y="892"/>
                </a:lnTo>
                <a:lnTo>
                  <a:pt x="2326" y="824"/>
                </a:lnTo>
                <a:lnTo>
                  <a:pt x="2424" y="758"/>
                </a:lnTo>
                <a:lnTo>
                  <a:pt x="2518" y="692"/>
                </a:lnTo>
                <a:lnTo>
                  <a:pt x="2608" y="628"/>
                </a:lnTo>
                <a:lnTo>
                  <a:pt x="2694" y="564"/>
                </a:lnTo>
                <a:lnTo>
                  <a:pt x="2774" y="502"/>
                </a:lnTo>
                <a:lnTo>
                  <a:pt x="2850" y="442"/>
                </a:lnTo>
                <a:lnTo>
                  <a:pt x="2922" y="382"/>
                </a:lnTo>
                <a:lnTo>
                  <a:pt x="2990" y="324"/>
                </a:lnTo>
                <a:lnTo>
                  <a:pt x="3054" y="268"/>
                </a:lnTo>
                <a:lnTo>
                  <a:pt x="3116" y="212"/>
                </a:lnTo>
                <a:lnTo>
                  <a:pt x="3172" y="158"/>
                </a:lnTo>
                <a:lnTo>
                  <a:pt x="3226" y="104"/>
                </a:lnTo>
                <a:lnTo>
                  <a:pt x="3278" y="52"/>
                </a:lnTo>
                <a:lnTo>
                  <a:pt x="3326" y="0"/>
                </a:lnTo>
                <a:lnTo>
                  <a:pt x="3326"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7" name="Freeform 10"/>
          <p:cNvSpPr>
            <a:spLocks/>
          </p:cNvSpPr>
          <p:nvPr userDrawn="1"/>
        </p:nvSpPr>
        <p:spPr bwMode="ltGray">
          <a:xfrm>
            <a:off x="6324600" y="3413125"/>
            <a:ext cx="2819400" cy="1968500"/>
          </a:xfrm>
          <a:custGeom>
            <a:avLst/>
            <a:gdLst/>
            <a:ahLst/>
            <a:cxnLst>
              <a:cxn ang="0">
                <a:pos x="1776" y="1240"/>
              </a:cxn>
              <a:cxn ang="0">
                <a:pos x="1776" y="0"/>
              </a:cxn>
              <a:cxn ang="0">
                <a:pos x="1776" y="0"/>
              </a:cxn>
              <a:cxn ang="0">
                <a:pos x="1642" y="72"/>
              </a:cxn>
              <a:cxn ang="0">
                <a:pos x="1504" y="144"/>
              </a:cxn>
              <a:cxn ang="0">
                <a:pos x="1360" y="212"/>
              </a:cxn>
              <a:cxn ang="0">
                <a:pos x="1214" y="278"/>
              </a:cxn>
              <a:cxn ang="0">
                <a:pos x="1214" y="278"/>
              </a:cxn>
              <a:cxn ang="0">
                <a:pos x="1166" y="330"/>
              </a:cxn>
              <a:cxn ang="0">
                <a:pos x="1114" y="382"/>
              </a:cxn>
              <a:cxn ang="0">
                <a:pos x="1060" y="436"/>
              </a:cxn>
              <a:cxn ang="0">
                <a:pos x="1004" y="490"/>
              </a:cxn>
              <a:cxn ang="0">
                <a:pos x="942" y="546"/>
              </a:cxn>
              <a:cxn ang="0">
                <a:pos x="878" y="602"/>
              </a:cxn>
              <a:cxn ang="0">
                <a:pos x="810" y="660"/>
              </a:cxn>
              <a:cxn ang="0">
                <a:pos x="738" y="720"/>
              </a:cxn>
              <a:cxn ang="0">
                <a:pos x="662" y="780"/>
              </a:cxn>
              <a:cxn ang="0">
                <a:pos x="582" y="842"/>
              </a:cxn>
              <a:cxn ang="0">
                <a:pos x="496" y="906"/>
              </a:cxn>
              <a:cxn ang="0">
                <a:pos x="406" y="970"/>
              </a:cxn>
              <a:cxn ang="0">
                <a:pos x="312" y="1036"/>
              </a:cxn>
              <a:cxn ang="0">
                <a:pos x="214" y="1102"/>
              </a:cxn>
              <a:cxn ang="0">
                <a:pos x="110" y="1170"/>
              </a:cxn>
              <a:cxn ang="0">
                <a:pos x="0" y="1240"/>
              </a:cxn>
              <a:cxn ang="0">
                <a:pos x="1322" y="1240"/>
              </a:cxn>
              <a:cxn ang="0">
                <a:pos x="1322" y="1240"/>
              </a:cxn>
              <a:cxn ang="0">
                <a:pos x="1776" y="1240"/>
              </a:cxn>
              <a:cxn ang="0">
                <a:pos x="1776" y="1240"/>
              </a:cxn>
            </a:cxnLst>
            <a:rect l="0" t="0" r="r" b="b"/>
            <a:pathLst>
              <a:path w="1776" h="1240">
                <a:moveTo>
                  <a:pt x="1776" y="1240"/>
                </a:moveTo>
                <a:lnTo>
                  <a:pt x="1776" y="0"/>
                </a:lnTo>
                <a:lnTo>
                  <a:pt x="1776" y="0"/>
                </a:lnTo>
                <a:lnTo>
                  <a:pt x="1642" y="72"/>
                </a:lnTo>
                <a:lnTo>
                  <a:pt x="1504" y="144"/>
                </a:lnTo>
                <a:lnTo>
                  <a:pt x="1360" y="212"/>
                </a:lnTo>
                <a:lnTo>
                  <a:pt x="1214" y="278"/>
                </a:lnTo>
                <a:lnTo>
                  <a:pt x="1214" y="278"/>
                </a:lnTo>
                <a:lnTo>
                  <a:pt x="1166" y="330"/>
                </a:lnTo>
                <a:lnTo>
                  <a:pt x="1114" y="382"/>
                </a:lnTo>
                <a:lnTo>
                  <a:pt x="1060" y="436"/>
                </a:lnTo>
                <a:lnTo>
                  <a:pt x="1004" y="490"/>
                </a:lnTo>
                <a:lnTo>
                  <a:pt x="942" y="546"/>
                </a:lnTo>
                <a:lnTo>
                  <a:pt x="878" y="602"/>
                </a:lnTo>
                <a:lnTo>
                  <a:pt x="810" y="660"/>
                </a:lnTo>
                <a:lnTo>
                  <a:pt x="738" y="720"/>
                </a:lnTo>
                <a:lnTo>
                  <a:pt x="662" y="780"/>
                </a:lnTo>
                <a:lnTo>
                  <a:pt x="582" y="842"/>
                </a:lnTo>
                <a:lnTo>
                  <a:pt x="496" y="906"/>
                </a:lnTo>
                <a:lnTo>
                  <a:pt x="406" y="970"/>
                </a:lnTo>
                <a:lnTo>
                  <a:pt x="312" y="1036"/>
                </a:lnTo>
                <a:lnTo>
                  <a:pt x="214" y="1102"/>
                </a:lnTo>
                <a:lnTo>
                  <a:pt x="110" y="1170"/>
                </a:lnTo>
                <a:lnTo>
                  <a:pt x="0" y="1240"/>
                </a:lnTo>
                <a:lnTo>
                  <a:pt x="1322" y="1240"/>
                </a:lnTo>
                <a:lnTo>
                  <a:pt x="1322" y="1240"/>
                </a:lnTo>
                <a:lnTo>
                  <a:pt x="1776" y="1240"/>
                </a:lnTo>
                <a:lnTo>
                  <a:pt x="1776" y="1240"/>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pic>
        <p:nvPicPr>
          <p:cNvPr id="8" name="Picture 16" descr="RWJF_blue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73775" y="5573713"/>
            <a:ext cx="2768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userDrawn="1"/>
        </p:nvSpPr>
        <p:spPr bwMode="ltGray">
          <a:xfrm>
            <a:off x="8251825" y="3854450"/>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10" name="Freeform 8"/>
          <p:cNvSpPr>
            <a:spLocks/>
          </p:cNvSpPr>
          <p:nvPr userDrawn="1"/>
        </p:nvSpPr>
        <p:spPr bwMode="ltGray">
          <a:xfrm>
            <a:off x="8251825" y="2568575"/>
            <a:ext cx="892175" cy="1285875"/>
          </a:xfrm>
          <a:custGeom>
            <a:avLst/>
            <a:gdLst>
              <a:gd name="T0" fmla="*/ 0 w 562"/>
              <a:gd name="T1" fmla="*/ 2147483647 h 810"/>
              <a:gd name="T2" fmla="*/ 0 w 562"/>
              <a:gd name="T3" fmla="*/ 2147483647 h 810"/>
              <a:gd name="T4" fmla="*/ 2147483647 w 562"/>
              <a:gd name="T5" fmla="*/ 2147483647 h 810"/>
              <a:gd name="T6" fmla="*/ 2147483647 w 562"/>
              <a:gd name="T7" fmla="*/ 2147483647 h 810"/>
              <a:gd name="T8" fmla="*/ 2147483647 w 562"/>
              <a:gd name="T9" fmla="*/ 2147483647 h 810"/>
              <a:gd name="T10" fmla="*/ 2147483647 w 562"/>
              <a:gd name="T11" fmla="*/ 2147483647 h 810"/>
              <a:gd name="T12" fmla="*/ 2147483647 w 562"/>
              <a:gd name="T13" fmla="*/ 0 h 810"/>
              <a:gd name="T14" fmla="*/ 2147483647 w 562"/>
              <a:gd name="T15" fmla="*/ 0 h 810"/>
              <a:gd name="T16" fmla="*/ 2147483647 w 562"/>
              <a:gd name="T17" fmla="*/ 2147483647 h 810"/>
              <a:gd name="T18" fmla="*/ 2147483647 w 562"/>
              <a:gd name="T19" fmla="*/ 2147483647 h 810"/>
              <a:gd name="T20" fmla="*/ 2147483647 w 562"/>
              <a:gd name="T21" fmla="*/ 2147483647 h 810"/>
              <a:gd name="T22" fmla="*/ 2147483647 w 562"/>
              <a:gd name="T23" fmla="*/ 2147483647 h 810"/>
              <a:gd name="T24" fmla="*/ 2147483647 w 562"/>
              <a:gd name="T25" fmla="*/ 2147483647 h 810"/>
              <a:gd name="T26" fmla="*/ 2147483647 w 562"/>
              <a:gd name="T27" fmla="*/ 2147483647 h 810"/>
              <a:gd name="T28" fmla="*/ 2147483647 w 562"/>
              <a:gd name="T29" fmla="*/ 2147483647 h 810"/>
              <a:gd name="T30" fmla="*/ 2147483647 w 562"/>
              <a:gd name="T31" fmla="*/ 2147483647 h 810"/>
              <a:gd name="T32" fmla="*/ 2147483647 w 562"/>
              <a:gd name="T33" fmla="*/ 2147483647 h 810"/>
              <a:gd name="T34" fmla="*/ 2147483647 w 562"/>
              <a:gd name="T35" fmla="*/ 2147483647 h 810"/>
              <a:gd name="T36" fmla="*/ 2147483647 w 562"/>
              <a:gd name="T37" fmla="*/ 2147483647 h 810"/>
              <a:gd name="T38" fmla="*/ 2147483647 w 562"/>
              <a:gd name="T39" fmla="*/ 2147483647 h 810"/>
              <a:gd name="T40" fmla="*/ 0 w 562"/>
              <a:gd name="T41" fmla="*/ 2147483647 h 810"/>
              <a:gd name="T42" fmla="*/ 0 w 562"/>
              <a:gd name="T43" fmla="*/ 2147483647 h 8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2" h="810">
                <a:moveTo>
                  <a:pt x="0" y="810"/>
                </a:moveTo>
                <a:lnTo>
                  <a:pt x="0" y="810"/>
                </a:lnTo>
                <a:lnTo>
                  <a:pt x="146" y="744"/>
                </a:lnTo>
                <a:lnTo>
                  <a:pt x="290" y="676"/>
                </a:lnTo>
                <a:lnTo>
                  <a:pt x="428" y="604"/>
                </a:lnTo>
                <a:lnTo>
                  <a:pt x="562" y="532"/>
                </a:lnTo>
                <a:lnTo>
                  <a:pt x="562" y="0"/>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548866" name="Rectangle 2"/>
          <p:cNvSpPr>
            <a:spLocks noGrp="1" noChangeArrowheads="1"/>
          </p:cNvSpPr>
          <p:nvPr>
            <p:ph type="ctrTitle"/>
          </p:nvPr>
        </p:nvSpPr>
        <p:spPr bwMode="black">
          <a:xfrm>
            <a:off x="455611" y="866776"/>
            <a:ext cx="8366760" cy="1612900"/>
          </a:xfrm>
        </p:spPr>
        <p:txBody>
          <a:bodyPr anchor="b"/>
          <a:lstStyle>
            <a:lvl1pPr>
              <a:defRPr sz="3600" b="1">
                <a:solidFill>
                  <a:schemeClr val="bg1"/>
                </a:solidFill>
                <a:latin typeface="+mn-lt"/>
              </a:defRPr>
            </a:lvl1pPr>
          </a:lstStyle>
          <a:p>
            <a:r>
              <a:rPr lang="en-US" smtClean="0"/>
              <a:t>Click to edit Master title style</a:t>
            </a:r>
            <a:endParaRPr lang="en-US" dirty="0"/>
          </a:p>
        </p:txBody>
      </p:sp>
      <p:sp>
        <p:nvSpPr>
          <p:cNvPr id="548867" name="Rectangle 3"/>
          <p:cNvSpPr>
            <a:spLocks noGrp="1" noChangeArrowheads="1"/>
          </p:cNvSpPr>
          <p:nvPr>
            <p:ph type="subTitle" idx="1"/>
          </p:nvPr>
        </p:nvSpPr>
        <p:spPr bwMode="ltGray">
          <a:xfrm>
            <a:off x="455611" y="2587873"/>
            <a:ext cx="8356600" cy="1050925"/>
          </a:xfrm>
          <a:prstGeom prst="rect">
            <a:avLst/>
          </a:prstGeom>
        </p:spPr>
        <p:txBody>
          <a:bodyPr/>
          <a:lstStyle>
            <a:lvl1pPr marL="0" indent="0">
              <a:spcBef>
                <a:spcPct val="40000"/>
              </a:spcBef>
              <a:buFont typeface="Verdana" pitchFamily="34" charset="0"/>
              <a:buNone/>
              <a:defRPr sz="2000" b="0">
                <a:solidFill>
                  <a:schemeClr val="bg1"/>
                </a:solidFill>
                <a:latin typeface="+mn-lt"/>
              </a:defRPr>
            </a:lvl1pPr>
          </a:lstStyle>
          <a:p>
            <a:r>
              <a:rPr lang="en-US" smtClean="0"/>
              <a:t>Click to edit Master subtitle style</a:t>
            </a:r>
            <a:endParaRPr lang="en-US" dirty="0"/>
          </a:p>
        </p:txBody>
      </p:sp>
    </p:spTree>
    <p:extLst>
      <p:ext uri="{BB962C8B-B14F-4D97-AF65-F5344CB8AC3E}">
        <p14:creationId xmlns:p14="http://schemas.microsoft.com/office/powerpoint/2010/main" val="27803560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srgbClr val="C8C3BE"/>
              </a:solidFill>
            </a:endParaRPr>
          </a:p>
        </p:txBody>
      </p:sp>
      <p:sp>
        <p:nvSpPr>
          <p:cNvPr id="5" name="Freeform 6"/>
          <p:cNvSpPr>
            <a:spLocks noEditPoints="1"/>
          </p:cNvSpPr>
          <p:nvPr userDrawn="1"/>
        </p:nvSpPr>
        <p:spPr bwMode="ltGray">
          <a:xfrm>
            <a:off x="8251825" y="4044950"/>
            <a:ext cx="892175" cy="1285875"/>
          </a:xfrm>
          <a:custGeom>
            <a:avLst/>
            <a:gdLst/>
            <a:ahLst/>
            <a:cxnLst>
              <a:cxn ang="0">
                <a:pos x="0" y="810"/>
              </a:cxn>
              <a:cxn ang="0">
                <a:pos x="0" y="810"/>
              </a:cxn>
              <a:cxn ang="0">
                <a:pos x="0" y="810"/>
              </a:cxn>
              <a:cxn ang="0">
                <a:pos x="0" y="810"/>
              </a:cxn>
              <a:cxn ang="0">
                <a:pos x="146" y="744"/>
              </a:cxn>
              <a:cxn ang="0">
                <a:pos x="290" y="676"/>
              </a:cxn>
              <a:cxn ang="0">
                <a:pos x="428" y="604"/>
              </a:cxn>
              <a:cxn ang="0">
                <a:pos x="562" y="532"/>
              </a:cxn>
              <a:cxn ang="0">
                <a:pos x="562" y="0"/>
              </a:cxn>
              <a:cxn ang="0">
                <a:pos x="562" y="0"/>
              </a:cxn>
              <a:cxn ang="0">
                <a:pos x="526" y="62"/>
              </a:cxn>
              <a:cxn ang="0">
                <a:pos x="526" y="62"/>
              </a:cxn>
              <a:cxn ang="0">
                <a:pos x="480" y="136"/>
              </a:cxn>
              <a:cxn ang="0">
                <a:pos x="432" y="216"/>
              </a:cxn>
              <a:cxn ang="0">
                <a:pos x="382" y="302"/>
              </a:cxn>
              <a:cxn ang="0">
                <a:pos x="324" y="392"/>
              </a:cxn>
              <a:cxn ang="0">
                <a:pos x="260" y="488"/>
              </a:cxn>
              <a:cxn ang="0">
                <a:pos x="224" y="538"/>
              </a:cxn>
              <a:cxn ang="0">
                <a:pos x="184" y="590"/>
              </a:cxn>
              <a:cxn ang="0">
                <a:pos x="144" y="644"/>
              </a:cxn>
              <a:cxn ang="0">
                <a:pos x="98" y="698"/>
              </a:cxn>
              <a:cxn ang="0">
                <a:pos x="50" y="754"/>
              </a:cxn>
              <a:cxn ang="0">
                <a:pos x="0" y="810"/>
              </a:cxn>
              <a:cxn ang="0">
                <a:pos x="0" y="810"/>
              </a:cxn>
            </a:cxnLst>
            <a:rect l="0" t="0" r="r" b="b"/>
            <a:pathLst>
              <a:path w="562" h="810">
                <a:moveTo>
                  <a:pt x="0" y="810"/>
                </a:moveTo>
                <a:lnTo>
                  <a:pt x="0" y="810"/>
                </a:lnTo>
                <a:close/>
                <a:moveTo>
                  <a:pt x="0" y="810"/>
                </a:moveTo>
                <a:lnTo>
                  <a:pt x="0" y="810"/>
                </a:lnTo>
                <a:lnTo>
                  <a:pt x="146" y="744"/>
                </a:lnTo>
                <a:lnTo>
                  <a:pt x="290" y="676"/>
                </a:lnTo>
                <a:lnTo>
                  <a:pt x="428" y="604"/>
                </a:lnTo>
                <a:lnTo>
                  <a:pt x="562" y="532"/>
                </a:lnTo>
                <a:lnTo>
                  <a:pt x="562" y="0"/>
                </a:lnTo>
                <a:lnTo>
                  <a:pt x="562" y="0"/>
                </a:lnTo>
                <a:lnTo>
                  <a:pt x="526" y="62"/>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lnTo>
                  <a:pt x="0" y="81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6" name="Freeform 5"/>
          <p:cNvSpPr>
            <a:spLocks/>
          </p:cNvSpPr>
          <p:nvPr userDrawn="1"/>
        </p:nvSpPr>
        <p:spPr bwMode="ltGray">
          <a:xfrm>
            <a:off x="2971800" y="5330825"/>
            <a:ext cx="5280025" cy="1527175"/>
          </a:xfrm>
          <a:custGeom>
            <a:avLst/>
            <a:gdLst/>
            <a:ahLst/>
            <a:cxnLst>
              <a:cxn ang="0">
                <a:pos x="3326" y="0"/>
              </a:cxn>
              <a:cxn ang="0">
                <a:pos x="3326" y="0"/>
              </a:cxn>
              <a:cxn ang="0">
                <a:pos x="3160" y="70"/>
              </a:cxn>
              <a:cxn ang="0">
                <a:pos x="2992" y="136"/>
              </a:cxn>
              <a:cxn ang="0">
                <a:pos x="2992" y="136"/>
              </a:cxn>
              <a:cxn ang="0">
                <a:pos x="2762" y="224"/>
              </a:cxn>
              <a:cxn ang="0">
                <a:pos x="2568" y="298"/>
              </a:cxn>
              <a:cxn ang="0">
                <a:pos x="2336" y="384"/>
              </a:cxn>
              <a:cxn ang="0">
                <a:pos x="2082" y="474"/>
              </a:cxn>
              <a:cxn ang="0">
                <a:pos x="1820" y="566"/>
              </a:cxn>
              <a:cxn ang="0">
                <a:pos x="1690" y="608"/>
              </a:cxn>
              <a:cxn ang="0">
                <a:pos x="1562" y="650"/>
              </a:cxn>
              <a:cxn ang="0">
                <a:pos x="1438" y="686"/>
              </a:cxn>
              <a:cxn ang="0">
                <a:pos x="1320" y="720"/>
              </a:cxn>
              <a:cxn ang="0">
                <a:pos x="1320" y="720"/>
              </a:cxn>
              <a:cxn ang="0">
                <a:pos x="1180" y="758"/>
              </a:cxn>
              <a:cxn ang="0">
                <a:pos x="1034" y="792"/>
              </a:cxn>
              <a:cxn ang="0">
                <a:pos x="880" y="826"/>
              </a:cxn>
              <a:cxn ang="0">
                <a:pos x="718" y="860"/>
              </a:cxn>
              <a:cxn ang="0">
                <a:pos x="550" y="890"/>
              </a:cxn>
              <a:cxn ang="0">
                <a:pos x="374" y="916"/>
              </a:cxn>
              <a:cxn ang="0">
                <a:pos x="192" y="940"/>
              </a:cxn>
              <a:cxn ang="0">
                <a:pos x="0" y="962"/>
              </a:cxn>
              <a:cxn ang="0">
                <a:pos x="2112" y="962"/>
              </a:cxn>
              <a:cxn ang="0">
                <a:pos x="2112" y="962"/>
              </a:cxn>
              <a:cxn ang="0">
                <a:pos x="2222" y="892"/>
              </a:cxn>
              <a:cxn ang="0">
                <a:pos x="2326" y="824"/>
              </a:cxn>
              <a:cxn ang="0">
                <a:pos x="2424" y="758"/>
              </a:cxn>
              <a:cxn ang="0">
                <a:pos x="2518" y="692"/>
              </a:cxn>
              <a:cxn ang="0">
                <a:pos x="2608" y="628"/>
              </a:cxn>
              <a:cxn ang="0">
                <a:pos x="2694" y="564"/>
              </a:cxn>
              <a:cxn ang="0">
                <a:pos x="2774" y="502"/>
              </a:cxn>
              <a:cxn ang="0">
                <a:pos x="2850" y="442"/>
              </a:cxn>
              <a:cxn ang="0">
                <a:pos x="2922" y="382"/>
              </a:cxn>
              <a:cxn ang="0">
                <a:pos x="2990" y="324"/>
              </a:cxn>
              <a:cxn ang="0">
                <a:pos x="3054" y="268"/>
              </a:cxn>
              <a:cxn ang="0">
                <a:pos x="3116" y="212"/>
              </a:cxn>
              <a:cxn ang="0">
                <a:pos x="3172" y="158"/>
              </a:cxn>
              <a:cxn ang="0">
                <a:pos x="3226" y="104"/>
              </a:cxn>
              <a:cxn ang="0">
                <a:pos x="3278" y="52"/>
              </a:cxn>
              <a:cxn ang="0">
                <a:pos x="3326" y="0"/>
              </a:cxn>
              <a:cxn ang="0">
                <a:pos x="3326" y="0"/>
              </a:cxn>
            </a:cxnLst>
            <a:rect l="0" t="0" r="r" b="b"/>
            <a:pathLst>
              <a:path w="3326" h="962">
                <a:moveTo>
                  <a:pt x="3326" y="0"/>
                </a:moveTo>
                <a:lnTo>
                  <a:pt x="3326" y="0"/>
                </a:lnTo>
                <a:lnTo>
                  <a:pt x="3160" y="70"/>
                </a:lnTo>
                <a:lnTo>
                  <a:pt x="2992" y="136"/>
                </a:lnTo>
                <a:lnTo>
                  <a:pt x="2992" y="136"/>
                </a:lnTo>
                <a:lnTo>
                  <a:pt x="2762" y="224"/>
                </a:lnTo>
                <a:lnTo>
                  <a:pt x="2568" y="298"/>
                </a:lnTo>
                <a:lnTo>
                  <a:pt x="2336" y="384"/>
                </a:lnTo>
                <a:lnTo>
                  <a:pt x="2082" y="474"/>
                </a:lnTo>
                <a:lnTo>
                  <a:pt x="1820" y="566"/>
                </a:lnTo>
                <a:lnTo>
                  <a:pt x="1690" y="608"/>
                </a:lnTo>
                <a:lnTo>
                  <a:pt x="1562" y="650"/>
                </a:lnTo>
                <a:lnTo>
                  <a:pt x="1438" y="686"/>
                </a:lnTo>
                <a:lnTo>
                  <a:pt x="1320" y="720"/>
                </a:lnTo>
                <a:lnTo>
                  <a:pt x="1320" y="720"/>
                </a:lnTo>
                <a:lnTo>
                  <a:pt x="1180" y="758"/>
                </a:lnTo>
                <a:lnTo>
                  <a:pt x="1034" y="792"/>
                </a:lnTo>
                <a:lnTo>
                  <a:pt x="880" y="826"/>
                </a:lnTo>
                <a:lnTo>
                  <a:pt x="718" y="860"/>
                </a:lnTo>
                <a:lnTo>
                  <a:pt x="550" y="890"/>
                </a:lnTo>
                <a:lnTo>
                  <a:pt x="374" y="916"/>
                </a:lnTo>
                <a:lnTo>
                  <a:pt x="192" y="940"/>
                </a:lnTo>
                <a:lnTo>
                  <a:pt x="0" y="962"/>
                </a:lnTo>
                <a:lnTo>
                  <a:pt x="2112" y="962"/>
                </a:lnTo>
                <a:lnTo>
                  <a:pt x="2112" y="962"/>
                </a:lnTo>
                <a:lnTo>
                  <a:pt x="2222" y="892"/>
                </a:lnTo>
                <a:lnTo>
                  <a:pt x="2326" y="824"/>
                </a:lnTo>
                <a:lnTo>
                  <a:pt x="2424" y="758"/>
                </a:lnTo>
                <a:lnTo>
                  <a:pt x="2518" y="692"/>
                </a:lnTo>
                <a:lnTo>
                  <a:pt x="2608" y="628"/>
                </a:lnTo>
                <a:lnTo>
                  <a:pt x="2694" y="564"/>
                </a:lnTo>
                <a:lnTo>
                  <a:pt x="2774" y="502"/>
                </a:lnTo>
                <a:lnTo>
                  <a:pt x="2850" y="442"/>
                </a:lnTo>
                <a:lnTo>
                  <a:pt x="2922" y="382"/>
                </a:lnTo>
                <a:lnTo>
                  <a:pt x="2990" y="324"/>
                </a:lnTo>
                <a:lnTo>
                  <a:pt x="3054" y="268"/>
                </a:lnTo>
                <a:lnTo>
                  <a:pt x="3116" y="212"/>
                </a:lnTo>
                <a:lnTo>
                  <a:pt x="3172" y="158"/>
                </a:lnTo>
                <a:lnTo>
                  <a:pt x="3226" y="104"/>
                </a:lnTo>
                <a:lnTo>
                  <a:pt x="3278" y="52"/>
                </a:lnTo>
                <a:lnTo>
                  <a:pt x="3326" y="0"/>
                </a:lnTo>
                <a:lnTo>
                  <a:pt x="3326"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7" name="Freeform 10"/>
          <p:cNvSpPr>
            <a:spLocks/>
          </p:cNvSpPr>
          <p:nvPr userDrawn="1"/>
        </p:nvSpPr>
        <p:spPr bwMode="ltGray">
          <a:xfrm>
            <a:off x="6324600" y="4889500"/>
            <a:ext cx="2819400" cy="1968500"/>
          </a:xfrm>
          <a:custGeom>
            <a:avLst/>
            <a:gdLst/>
            <a:ahLst/>
            <a:cxnLst>
              <a:cxn ang="0">
                <a:pos x="1776" y="1240"/>
              </a:cxn>
              <a:cxn ang="0">
                <a:pos x="1776" y="0"/>
              </a:cxn>
              <a:cxn ang="0">
                <a:pos x="1776" y="0"/>
              </a:cxn>
              <a:cxn ang="0">
                <a:pos x="1642" y="72"/>
              </a:cxn>
              <a:cxn ang="0">
                <a:pos x="1504" y="144"/>
              </a:cxn>
              <a:cxn ang="0">
                <a:pos x="1360" y="212"/>
              </a:cxn>
              <a:cxn ang="0">
                <a:pos x="1214" y="278"/>
              </a:cxn>
              <a:cxn ang="0">
                <a:pos x="1214" y="278"/>
              </a:cxn>
              <a:cxn ang="0">
                <a:pos x="1166" y="330"/>
              </a:cxn>
              <a:cxn ang="0">
                <a:pos x="1114" y="382"/>
              </a:cxn>
              <a:cxn ang="0">
                <a:pos x="1060" y="436"/>
              </a:cxn>
              <a:cxn ang="0">
                <a:pos x="1004" y="490"/>
              </a:cxn>
              <a:cxn ang="0">
                <a:pos x="942" y="546"/>
              </a:cxn>
              <a:cxn ang="0">
                <a:pos x="878" y="602"/>
              </a:cxn>
              <a:cxn ang="0">
                <a:pos x="810" y="660"/>
              </a:cxn>
              <a:cxn ang="0">
                <a:pos x="738" y="720"/>
              </a:cxn>
              <a:cxn ang="0">
                <a:pos x="662" y="780"/>
              </a:cxn>
              <a:cxn ang="0">
                <a:pos x="582" y="842"/>
              </a:cxn>
              <a:cxn ang="0">
                <a:pos x="496" y="906"/>
              </a:cxn>
              <a:cxn ang="0">
                <a:pos x="406" y="970"/>
              </a:cxn>
              <a:cxn ang="0">
                <a:pos x="312" y="1036"/>
              </a:cxn>
              <a:cxn ang="0">
                <a:pos x="214" y="1102"/>
              </a:cxn>
              <a:cxn ang="0">
                <a:pos x="110" y="1170"/>
              </a:cxn>
              <a:cxn ang="0">
                <a:pos x="0" y="1240"/>
              </a:cxn>
              <a:cxn ang="0">
                <a:pos x="1322" y="1240"/>
              </a:cxn>
              <a:cxn ang="0">
                <a:pos x="1322" y="1240"/>
              </a:cxn>
              <a:cxn ang="0">
                <a:pos x="1776" y="1240"/>
              </a:cxn>
              <a:cxn ang="0">
                <a:pos x="1776" y="1240"/>
              </a:cxn>
            </a:cxnLst>
            <a:rect l="0" t="0" r="r" b="b"/>
            <a:pathLst>
              <a:path w="1776" h="1240">
                <a:moveTo>
                  <a:pt x="1776" y="1240"/>
                </a:moveTo>
                <a:lnTo>
                  <a:pt x="1776" y="0"/>
                </a:lnTo>
                <a:lnTo>
                  <a:pt x="1776" y="0"/>
                </a:lnTo>
                <a:lnTo>
                  <a:pt x="1642" y="72"/>
                </a:lnTo>
                <a:lnTo>
                  <a:pt x="1504" y="144"/>
                </a:lnTo>
                <a:lnTo>
                  <a:pt x="1360" y="212"/>
                </a:lnTo>
                <a:lnTo>
                  <a:pt x="1214" y="278"/>
                </a:lnTo>
                <a:lnTo>
                  <a:pt x="1214" y="278"/>
                </a:lnTo>
                <a:lnTo>
                  <a:pt x="1166" y="330"/>
                </a:lnTo>
                <a:lnTo>
                  <a:pt x="1114" y="382"/>
                </a:lnTo>
                <a:lnTo>
                  <a:pt x="1060" y="436"/>
                </a:lnTo>
                <a:lnTo>
                  <a:pt x="1004" y="490"/>
                </a:lnTo>
                <a:lnTo>
                  <a:pt x="942" y="546"/>
                </a:lnTo>
                <a:lnTo>
                  <a:pt x="878" y="602"/>
                </a:lnTo>
                <a:lnTo>
                  <a:pt x="810" y="660"/>
                </a:lnTo>
                <a:lnTo>
                  <a:pt x="738" y="720"/>
                </a:lnTo>
                <a:lnTo>
                  <a:pt x="662" y="780"/>
                </a:lnTo>
                <a:lnTo>
                  <a:pt x="582" y="842"/>
                </a:lnTo>
                <a:lnTo>
                  <a:pt x="496" y="906"/>
                </a:lnTo>
                <a:lnTo>
                  <a:pt x="406" y="970"/>
                </a:lnTo>
                <a:lnTo>
                  <a:pt x="312" y="1036"/>
                </a:lnTo>
                <a:lnTo>
                  <a:pt x="214" y="1102"/>
                </a:lnTo>
                <a:lnTo>
                  <a:pt x="110" y="1170"/>
                </a:lnTo>
                <a:lnTo>
                  <a:pt x="0" y="1240"/>
                </a:lnTo>
                <a:lnTo>
                  <a:pt x="1322" y="1240"/>
                </a:lnTo>
                <a:lnTo>
                  <a:pt x="1322" y="1240"/>
                </a:lnTo>
                <a:lnTo>
                  <a:pt x="1776" y="1240"/>
                </a:lnTo>
                <a:lnTo>
                  <a:pt x="1776" y="1240"/>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22" name="Text Placeholder 21"/>
          <p:cNvSpPr>
            <a:spLocks noGrp="1"/>
          </p:cNvSpPr>
          <p:nvPr>
            <p:ph type="body" sz="quarter" idx="12"/>
          </p:nvPr>
        </p:nvSpPr>
        <p:spPr>
          <a:xfrm>
            <a:off x="438150" y="1847850"/>
            <a:ext cx="7867650" cy="3524250"/>
          </a:xfrm>
        </p:spPr>
        <p:txBody>
          <a:bodyPr/>
          <a:lstStyle>
            <a:lvl1pPr indent="-338328">
              <a:buClr>
                <a:schemeClr val="bg1"/>
              </a:buClr>
              <a:buSzPct val="110000"/>
              <a:buFont typeface="Arial" pitchFamily="34" charset="0"/>
              <a:buChar char="■"/>
              <a:tabLst>
                <a:tab pos="338328" algn="l"/>
              </a:tabLst>
              <a:defRPr sz="2600">
                <a:solidFill>
                  <a:schemeClr val="bg1"/>
                </a:solidFill>
                <a:latin typeface="+mn-lt"/>
              </a:defRPr>
            </a:lvl1pPr>
            <a:lvl2pPr indent="-338328">
              <a:spcAft>
                <a:spcPts val="600"/>
              </a:spcAft>
              <a:buClr>
                <a:schemeClr val="bg1"/>
              </a:buClr>
              <a:buSzPct val="110000"/>
              <a:buFont typeface="Arial" pitchFamily="34" charset="0"/>
              <a:buChar char="■"/>
              <a:tabLst>
                <a:tab pos="338328" algn="l"/>
              </a:tabLst>
              <a:defRPr sz="2600" b="1">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6"/>
          <p:cNvSpPr>
            <a:spLocks noGrp="1"/>
          </p:cNvSpPr>
          <p:nvPr>
            <p:ph type="title"/>
          </p:nvPr>
        </p:nvSpPr>
        <p:spPr>
          <a:xfrm>
            <a:off x="455614" y="477528"/>
            <a:ext cx="8385174" cy="1094097"/>
          </a:xfrm>
        </p:spPr>
        <p:txBody>
          <a:bodyPr anchor="t"/>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79257986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Rectangle 1"/>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srgbClr val="C8C3BE"/>
              </a:solidFill>
            </a:endParaRPr>
          </a:p>
        </p:txBody>
      </p:sp>
      <p:sp>
        <p:nvSpPr>
          <p:cNvPr id="3" name="Freeform 6"/>
          <p:cNvSpPr>
            <a:spLocks noEditPoints="1"/>
          </p:cNvSpPr>
          <p:nvPr userDrawn="1"/>
        </p:nvSpPr>
        <p:spPr bwMode="ltGray">
          <a:xfrm>
            <a:off x="8251825" y="4044950"/>
            <a:ext cx="892175" cy="1285875"/>
          </a:xfrm>
          <a:custGeom>
            <a:avLst/>
            <a:gdLst/>
            <a:ahLst/>
            <a:cxnLst>
              <a:cxn ang="0">
                <a:pos x="0" y="810"/>
              </a:cxn>
              <a:cxn ang="0">
                <a:pos x="0" y="810"/>
              </a:cxn>
              <a:cxn ang="0">
                <a:pos x="0" y="810"/>
              </a:cxn>
              <a:cxn ang="0">
                <a:pos x="0" y="810"/>
              </a:cxn>
              <a:cxn ang="0">
                <a:pos x="146" y="744"/>
              </a:cxn>
              <a:cxn ang="0">
                <a:pos x="290" y="676"/>
              </a:cxn>
              <a:cxn ang="0">
                <a:pos x="428" y="604"/>
              </a:cxn>
              <a:cxn ang="0">
                <a:pos x="562" y="532"/>
              </a:cxn>
              <a:cxn ang="0">
                <a:pos x="562" y="0"/>
              </a:cxn>
              <a:cxn ang="0">
                <a:pos x="562" y="0"/>
              </a:cxn>
              <a:cxn ang="0">
                <a:pos x="526" y="62"/>
              </a:cxn>
              <a:cxn ang="0">
                <a:pos x="526" y="62"/>
              </a:cxn>
              <a:cxn ang="0">
                <a:pos x="480" y="136"/>
              </a:cxn>
              <a:cxn ang="0">
                <a:pos x="432" y="216"/>
              </a:cxn>
              <a:cxn ang="0">
                <a:pos x="382" y="302"/>
              </a:cxn>
              <a:cxn ang="0">
                <a:pos x="324" y="392"/>
              </a:cxn>
              <a:cxn ang="0">
                <a:pos x="260" y="488"/>
              </a:cxn>
              <a:cxn ang="0">
                <a:pos x="224" y="538"/>
              </a:cxn>
              <a:cxn ang="0">
                <a:pos x="184" y="590"/>
              </a:cxn>
              <a:cxn ang="0">
                <a:pos x="144" y="644"/>
              </a:cxn>
              <a:cxn ang="0">
                <a:pos x="98" y="698"/>
              </a:cxn>
              <a:cxn ang="0">
                <a:pos x="50" y="754"/>
              </a:cxn>
              <a:cxn ang="0">
                <a:pos x="0" y="810"/>
              </a:cxn>
              <a:cxn ang="0">
                <a:pos x="0" y="810"/>
              </a:cxn>
            </a:cxnLst>
            <a:rect l="0" t="0" r="r" b="b"/>
            <a:pathLst>
              <a:path w="562" h="810">
                <a:moveTo>
                  <a:pt x="0" y="810"/>
                </a:moveTo>
                <a:lnTo>
                  <a:pt x="0" y="810"/>
                </a:lnTo>
                <a:close/>
                <a:moveTo>
                  <a:pt x="0" y="810"/>
                </a:moveTo>
                <a:lnTo>
                  <a:pt x="0" y="810"/>
                </a:lnTo>
                <a:lnTo>
                  <a:pt x="146" y="744"/>
                </a:lnTo>
                <a:lnTo>
                  <a:pt x="290" y="676"/>
                </a:lnTo>
                <a:lnTo>
                  <a:pt x="428" y="604"/>
                </a:lnTo>
                <a:lnTo>
                  <a:pt x="562" y="532"/>
                </a:lnTo>
                <a:lnTo>
                  <a:pt x="562" y="0"/>
                </a:lnTo>
                <a:lnTo>
                  <a:pt x="562" y="0"/>
                </a:lnTo>
                <a:lnTo>
                  <a:pt x="526" y="62"/>
                </a:lnTo>
                <a:lnTo>
                  <a:pt x="526" y="62"/>
                </a:lnTo>
                <a:lnTo>
                  <a:pt x="480" y="136"/>
                </a:lnTo>
                <a:lnTo>
                  <a:pt x="432" y="216"/>
                </a:lnTo>
                <a:lnTo>
                  <a:pt x="382" y="302"/>
                </a:lnTo>
                <a:lnTo>
                  <a:pt x="324" y="392"/>
                </a:lnTo>
                <a:lnTo>
                  <a:pt x="260" y="488"/>
                </a:lnTo>
                <a:lnTo>
                  <a:pt x="224" y="538"/>
                </a:lnTo>
                <a:lnTo>
                  <a:pt x="184" y="590"/>
                </a:lnTo>
                <a:lnTo>
                  <a:pt x="144" y="644"/>
                </a:lnTo>
                <a:lnTo>
                  <a:pt x="98" y="698"/>
                </a:lnTo>
                <a:lnTo>
                  <a:pt x="50" y="754"/>
                </a:lnTo>
                <a:lnTo>
                  <a:pt x="0" y="810"/>
                </a:lnTo>
                <a:lnTo>
                  <a:pt x="0" y="81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4" name="Freeform 3"/>
          <p:cNvSpPr>
            <a:spLocks/>
          </p:cNvSpPr>
          <p:nvPr userDrawn="1"/>
        </p:nvSpPr>
        <p:spPr bwMode="ltGray">
          <a:xfrm>
            <a:off x="2971800" y="5330825"/>
            <a:ext cx="5280025" cy="1527175"/>
          </a:xfrm>
          <a:custGeom>
            <a:avLst/>
            <a:gdLst/>
            <a:ahLst/>
            <a:cxnLst>
              <a:cxn ang="0">
                <a:pos x="3326" y="0"/>
              </a:cxn>
              <a:cxn ang="0">
                <a:pos x="3326" y="0"/>
              </a:cxn>
              <a:cxn ang="0">
                <a:pos x="3160" y="70"/>
              </a:cxn>
              <a:cxn ang="0">
                <a:pos x="2992" y="136"/>
              </a:cxn>
              <a:cxn ang="0">
                <a:pos x="2992" y="136"/>
              </a:cxn>
              <a:cxn ang="0">
                <a:pos x="2762" y="224"/>
              </a:cxn>
              <a:cxn ang="0">
                <a:pos x="2568" y="298"/>
              </a:cxn>
              <a:cxn ang="0">
                <a:pos x="2336" y="384"/>
              </a:cxn>
              <a:cxn ang="0">
                <a:pos x="2082" y="474"/>
              </a:cxn>
              <a:cxn ang="0">
                <a:pos x="1820" y="566"/>
              </a:cxn>
              <a:cxn ang="0">
                <a:pos x="1690" y="608"/>
              </a:cxn>
              <a:cxn ang="0">
                <a:pos x="1562" y="650"/>
              </a:cxn>
              <a:cxn ang="0">
                <a:pos x="1438" y="686"/>
              </a:cxn>
              <a:cxn ang="0">
                <a:pos x="1320" y="720"/>
              </a:cxn>
              <a:cxn ang="0">
                <a:pos x="1320" y="720"/>
              </a:cxn>
              <a:cxn ang="0">
                <a:pos x="1180" y="758"/>
              </a:cxn>
              <a:cxn ang="0">
                <a:pos x="1034" y="792"/>
              </a:cxn>
              <a:cxn ang="0">
                <a:pos x="880" y="826"/>
              </a:cxn>
              <a:cxn ang="0">
                <a:pos x="718" y="860"/>
              </a:cxn>
              <a:cxn ang="0">
                <a:pos x="550" y="890"/>
              </a:cxn>
              <a:cxn ang="0">
                <a:pos x="374" y="916"/>
              </a:cxn>
              <a:cxn ang="0">
                <a:pos x="192" y="940"/>
              </a:cxn>
              <a:cxn ang="0">
                <a:pos x="0" y="962"/>
              </a:cxn>
              <a:cxn ang="0">
                <a:pos x="2112" y="962"/>
              </a:cxn>
              <a:cxn ang="0">
                <a:pos x="2112" y="962"/>
              </a:cxn>
              <a:cxn ang="0">
                <a:pos x="2222" y="892"/>
              </a:cxn>
              <a:cxn ang="0">
                <a:pos x="2326" y="824"/>
              </a:cxn>
              <a:cxn ang="0">
                <a:pos x="2424" y="758"/>
              </a:cxn>
              <a:cxn ang="0">
                <a:pos x="2518" y="692"/>
              </a:cxn>
              <a:cxn ang="0">
                <a:pos x="2608" y="628"/>
              </a:cxn>
              <a:cxn ang="0">
                <a:pos x="2694" y="564"/>
              </a:cxn>
              <a:cxn ang="0">
                <a:pos x="2774" y="502"/>
              </a:cxn>
              <a:cxn ang="0">
                <a:pos x="2850" y="442"/>
              </a:cxn>
              <a:cxn ang="0">
                <a:pos x="2922" y="382"/>
              </a:cxn>
              <a:cxn ang="0">
                <a:pos x="2990" y="324"/>
              </a:cxn>
              <a:cxn ang="0">
                <a:pos x="3054" y="268"/>
              </a:cxn>
              <a:cxn ang="0">
                <a:pos x="3116" y="212"/>
              </a:cxn>
              <a:cxn ang="0">
                <a:pos x="3172" y="158"/>
              </a:cxn>
              <a:cxn ang="0">
                <a:pos x="3226" y="104"/>
              </a:cxn>
              <a:cxn ang="0">
                <a:pos x="3278" y="52"/>
              </a:cxn>
              <a:cxn ang="0">
                <a:pos x="3326" y="0"/>
              </a:cxn>
              <a:cxn ang="0">
                <a:pos x="3326" y="0"/>
              </a:cxn>
            </a:cxnLst>
            <a:rect l="0" t="0" r="r" b="b"/>
            <a:pathLst>
              <a:path w="3326" h="962">
                <a:moveTo>
                  <a:pt x="3326" y="0"/>
                </a:moveTo>
                <a:lnTo>
                  <a:pt x="3326" y="0"/>
                </a:lnTo>
                <a:lnTo>
                  <a:pt x="3160" y="70"/>
                </a:lnTo>
                <a:lnTo>
                  <a:pt x="2992" y="136"/>
                </a:lnTo>
                <a:lnTo>
                  <a:pt x="2992" y="136"/>
                </a:lnTo>
                <a:lnTo>
                  <a:pt x="2762" y="224"/>
                </a:lnTo>
                <a:lnTo>
                  <a:pt x="2568" y="298"/>
                </a:lnTo>
                <a:lnTo>
                  <a:pt x="2336" y="384"/>
                </a:lnTo>
                <a:lnTo>
                  <a:pt x="2082" y="474"/>
                </a:lnTo>
                <a:lnTo>
                  <a:pt x="1820" y="566"/>
                </a:lnTo>
                <a:lnTo>
                  <a:pt x="1690" y="608"/>
                </a:lnTo>
                <a:lnTo>
                  <a:pt x="1562" y="650"/>
                </a:lnTo>
                <a:lnTo>
                  <a:pt x="1438" y="686"/>
                </a:lnTo>
                <a:lnTo>
                  <a:pt x="1320" y="720"/>
                </a:lnTo>
                <a:lnTo>
                  <a:pt x="1320" y="720"/>
                </a:lnTo>
                <a:lnTo>
                  <a:pt x="1180" y="758"/>
                </a:lnTo>
                <a:lnTo>
                  <a:pt x="1034" y="792"/>
                </a:lnTo>
                <a:lnTo>
                  <a:pt x="880" y="826"/>
                </a:lnTo>
                <a:lnTo>
                  <a:pt x="718" y="860"/>
                </a:lnTo>
                <a:lnTo>
                  <a:pt x="550" y="890"/>
                </a:lnTo>
                <a:lnTo>
                  <a:pt x="374" y="916"/>
                </a:lnTo>
                <a:lnTo>
                  <a:pt x="192" y="940"/>
                </a:lnTo>
                <a:lnTo>
                  <a:pt x="0" y="962"/>
                </a:lnTo>
                <a:lnTo>
                  <a:pt x="2112" y="962"/>
                </a:lnTo>
                <a:lnTo>
                  <a:pt x="2112" y="962"/>
                </a:lnTo>
                <a:lnTo>
                  <a:pt x="2222" y="892"/>
                </a:lnTo>
                <a:lnTo>
                  <a:pt x="2326" y="824"/>
                </a:lnTo>
                <a:lnTo>
                  <a:pt x="2424" y="758"/>
                </a:lnTo>
                <a:lnTo>
                  <a:pt x="2518" y="692"/>
                </a:lnTo>
                <a:lnTo>
                  <a:pt x="2608" y="628"/>
                </a:lnTo>
                <a:lnTo>
                  <a:pt x="2694" y="564"/>
                </a:lnTo>
                <a:lnTo>
                  <a:pt x="2774" y="502"/>
                </a:lnTo>
                <a:lnTo>
                  <a:pt x="2850" y="442"/>
                </a:lnTo>
                <a:lnTo>
                  <a:pt x="2922" y="382"/>
                </a:lnTo>
                <a:lnTo>
                  <a:pt x="2990" y="324"/>
                </a:lnTo>
                <a:lnTo>
                  <a:pt x="3054" y="268"/>
                </a:lnTo>
                <a:lnTo>
                  <a:pt x="3116" y="212"/>
                </a:lnTo>
                <a:lnTo>
                  <a:pt x="3172" y="158"/>
                </a:lnTo>
                <a:lnTo>
                  <a:pt x="3226" y="104"/>
                </a:lnTo>
                <a:lnTo>
                  <a:pt x="3278" y="52"/>
                </a:lnTo>
                <a:lnTo>
                  <a:pt x="3326" y="0"/>
                </a:lnTo>
                <a:lnTo>
                  <a:pt x="3326"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5" name="Freeform 10"/>
          <p:cNvSpPr>
            <a:spLocks/>
          </p:cNvSpPr>
          <p:nvPr userDrawn="1"/>
        </p:nvSpPr>
        <p:spPr bwMode="ltGray">
          <a:xfrm>
            <a:off x="6324600" y="4889500"/>
            <a:ext cx="2819400" cy="1968500"/>
          </a:xfrm>
          <a:custGeom>
            <a:avLst/>
            <a:gdLst/>
            <a:ahLst/>
            <a:cxnLst>
              <a:cxn ang="0">
                <a:pos x="1776" y="1240"/>
              </a:cxn>
              <a:cxn ang="0">
                <a:pos x="1776" y="0"/>
              </a:cxn>
              <a:cxn ang="0">
                <a:pos x="1776" y="0"/>
              </a:cxn>
              <a:cxn ang="0">
                <a:pos x="1642" y="72"/>
              </a:cxn>
              <a:cxn ang="0">
                <a:pos x="1504" y="144"/>
              </a:cxn>
              <a:cxn ang="0">
                <a:pos x="1360" y="212"/>
              </a:cxn>
              <a:cxn ang="0">
                <a:pos x="1214" y="278"/>
              </a:cxn>
              <a:cxn ang="0">
                <a:pos x="1214" y="278"/>
              </a:cxn>
              <a:cxn ang="0">
                <a:pos x="1166" y="330"/>
              </a:cxn>
              <a:cxn ang="0">
                <a:pos x="1114" y="382"/>
              </a:cxn>
              <a:cxn ang="0">
                <a:pos x="1060" y="436"/>
              </a:cxn>
              <a:cxn ang="0">
                <a:pos x="1004" y="490"/>
              </a:cxn>
              <a:cxn ang="0">
                <a:pos x="942" y="546"/>
              </a:cxn>
              <a:cxn ang="0">
                <a:pos x="878" y="602"/>
              </a:cxn>
              <a:cxn ang="0">
                <a:pos x="810" y="660"/>
              </a:cxn>
              <a:cxn ang="0">
                <a:pos x="738" y="720"/>
              </a:cxn>
              <a:cxn ang="0">
                <a:pos x="662" y="780"/>
              </a:cxn>
              <a:cxn ang="0">
                <a:pos x="582" y="842"/>
              </a:cxn>
              <a:cxn ang="0">
                <a:pos x="496" y="906"/>
              </a:cxn>
              <a:cxn ang="0">
                <a:pos x="406" y="970"/>
              </a:cxn>
              <a:cxn ang="0">
                <a:pos x="312" y="1036"/>
              </a:cxn>
              <a:cxn ang="0">
                <a:pos x="214" y="1102"/>
              </a:cxn>
              <a:cxn ang="0">
                <a:pos x="110" y="1170"/>
              </a:cxn>
              <a:cxn ang="0">
                <a:pos x="0" y="1240"/>
              </a:cxn>
              <a:cxn ang="0">
                <a:pos x="1322" y="1240"/>
              </a:cxn>
              <a:cxn ang="0">
                <a:pos x="1322" y="1240"/>
              </a:cxn>
              <a:cxn ang="0">
                <a:pos x="1776" y="1240"/>
              </a:cxn>
              <a:cxn ang="0">
                <a:pos x="1776" y="1240"/>
              </a:cxn>
            </a:cxnLst>
            <a:rect l="0" t="0" r="r" b="b"/>
            <a:pathLst>
              <a:path w="1776" h="1240">
                <a:moveTo>
                  <a:pt x="1776" y="1240"/>
                </a:moveTo>
                <a:lnTo>
                  <a:pt x="1776" y="0"/>
                </a:lnTo>
                <a:lnTo>
                  <a:pt x="1776" y="0"/>
                </a:lnTo>
                <a:lnTo>
                  <a:pt x="1642" y="72"/>
                </a:lnTo>
                <a:lnTo>
                  <a:pt x="1504" y="144"/>
                </a:lnTo>
                <a:lnTo>
                  <a:pt x="1360" y="212"/>
                </a:lnTo>
                <a:lnTo>
                  <a:pt x="1214" y="278"/>
                </a:lnTo>
                <a:lnTo>
                  <a:pt x="1214" y="278"/>
                </a:lnTo>
                <a:lnTo>
                  <a:pt x="1166" y="330"/>
                </a:lnTo>
                <a:lnTo>
                  <a:pt x="1114" y="382"/>
                </a:lnTo>
                <a:lnTo>
                  <a:pt x="1060" y="436"/>
                </a:lnTo>
                <a:lnTo>
                  <a:pt x="1004" y="490"/>
                </a:lnTo>
                <a:lnTo>
                  <a:pt x="942" y="546"/>
                </a:lnTo>
                <a:lnTo>
                  <a:pt x="878" y="602"/>
                </a:lnTo>
                <a:lnTo>
                  <a:pt x="810" y="660"/>
                </a:lnTo>
                <a:lnTo>
                  <a:pt x="738" y="720"/>
                </a:lnTo>
                <a:lnTo>
                  <a:pt x="662" y="780"/>
                </a:lnTo>
                <a:lnTo>
                  <a:pt x="582" y="842"/>
                </a:lnTo>
                <a:lnTo>
                  <a:pt x="496" y="906"/>
                </a:lnTo>
                <a:lnTo>
                  <a:pt x="406" y="970"/>
                </a:lnTo>
                <a:lnTo>
                  <a:pt x="312" y="1036"/>
                </a:lnTo>
                <a:lnTo>
                  <a:pt x="214" y="1102"/>
                </a:lnTo>
                <a:lnTo>
                  <a:pt x="110" y="1170"/>
                </a:lnTo>
                <a:lnTo>
                  <a:pt x="0" y="1240"/>
                </a:lnTo>
                <a:lnTo>
                  <a:pt x="1322" y="1240"/>
                </a:lnTo>
                <a:lnTo>
                  <a:pt x="1322" y="1240"/>
                </a:lnTo>
                <a:lnTo>
                  <a:pt x="1776" y="1240"/>
                </a:lnTo>
                <a:lnTo>
                  <a:pt x="1776" y="1240"/>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Tree>
    <p:extLst>
      <p:ext uri="{BB962C8B-B14F-4D97-AF65-F5344CB8AC3E}">
        <p14:creationId xmlns:p14="http://schemas.microsoft.com/office/powerpoint/2010/main" val="240036778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Alternate">
    <p:spTree>
      <p:nvGrpSpPr>
        <p:cNvPr id="1" name=""/>
        <p:cNvGrpSpPr/>
        <p:nvPr/>
      </p:nvGrpSpPr>
      <p:grpSpPr>
        <a:xfrm>
          <a:off x="0" y="0"/>
          <a:ext cx="0" cy="0"/>
          <a:chOff x="0" y="0"/>
          <a:chExt cx="0" cy="0"/>
        </a:xfrm>
      </p:grpSpPr>
      <p:sp>
        <p:nvSpPr>
          <p:cNvPr id="4" name="Rectangle 3"/>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dirty="0">
              <a:solidFill>
                <a:srgbClr val="C8C3BE"/>
              </a:solidFill>
            </a:endParaRPr>
          </a:p>
        </p:txBody>
      </p:sp>
      <p:sp>
        <p:nvSpPr>
          <p:cNvPr id="5" name="Freeform 5"/>
          <p:cNvSpPr>
            <a:spLocks/>
          </p:cNvSpPr>
          <p:nvPr userDrawn="1"/>
        </p:nvSpPr>
        <p:spPr bwMode="ltGray">
          <a:xfrm>
            <a:off x="0" y="0"/>
            <a:ext cx="6667500" cy="5232400"/>
          </a:xfrm>
          <a:custGeom>
            <a:avLst/>
            <a:gdLst/>
            <a:ahLst/>
            <a:cxnLst>
              <a:cxn ang="0">
                <a:pos x="0" y="3296"/>
              </a:cxn>
              <a:cxn ang="0">
                <a:pos x="0" y="3296"/>
              </a:cxn>
              <a:cxn ang="0">
                <a:pos x="184" y="3178"/>
              </a:cxn>
              <a:cxn ang="0">
                <a:pos x="364" y="3062"/>
              </a:cxn>
              <a:cxn ang="0">
                <a:pos x="540" y="2946"/>
              </a:cxn>
              <a:cxn ang="0">
                <a:pos x="712" y="2832"/>
              </a:cxn>
              <a:cxn ang="0">
                <a:pos x="882" y="2718"/>
              </a:cxn>
              <a:cxn ang="0">
                <a:pos x="1046" y="2606"/>
              </a:cxn>
              <a:cxn ang="0">
                <a:pos x="1208" y="2492"/>
              </a:cxn>
              <a:cxn ang="0">
                <a:pos x="1366" y="2382"/>
              </a:cxn>
              <a:cxn ang="0">
                <a:pos x="1520" y="2272"/>
              </a:cxn>
              <a:cxn ang="0">
                <a:pos x="1672" y="2162"/>
              </a:cxn>
              <a:cxn ang="0">
                <a:pos x="1820" y="2054"/>
              </a:cxn>
              <a:cxn ang="0">
                <a:pos x="1964" y="1946"/>
              </a:cxn>
              <a:cxn ang="0">
                <a:pos x="2104" y="1840"/>
              </a:cxn>
              <a:cxn ang="0">
                <a:pos x="2242" y="1734"/>
              </a:cxn>
              <a:cxn ang="0">
                <a:pos x="2378" y="1628"/>
              </a:cxn>
              <a:cxn ang="0">
                <a:pos x="2508" y="1526"/>
              </a:cxn>
              <a:cxn ang="0">
                <a:pos x="2636" y="1422"/>
              </a:cxn>
              <a:cxn ang="0">
                <a:pos x="2762" y="1320"/>
              </a:cxn>
              <a:cxn ang="0">
                <a:pos x="2882" y="1220"/>
              </a:cxn>
              <a:cxn ang="0">
                <a:pos x="3002" y="1120"/>
              </a:cxn>
              <a:cxn ang="0">
                <a:pos x="3118" y="1020"/>
              </a:cxn>
              <a:cxn ang="0">
                <a:pos x="3230" y="922"/>
              </a:cxn>
              <a:cxn ang="0">
                <a:pos x="3446" y="730"/>
              </a:cxn>
              <a:cxn ang="0">
                <a:pos x="3652" y="542"/>
              </a:cxn>
              <a:cxn ang="0">
                <a:pos x="3844" y="356"/>
              </a:cxn>
              <a:cxn ang="0">
                <a:pos x="4028" y="176"/>
              </a:cxn>
              <a:cxn ang="0">
                <a:pos x="4200" y="0"/>
              </a:cxn>
              <a:cxn ang="0">
                <a:pos x="2860" y="0"/>
              </a:cxn>
              <a:cxn ang="0">
                <a:pos x="2860" y="0"/>
              </a:cxn>
              <a:cxn ang="0">
                <a:pos x="2466" y="354"/>
              </a:cxn>
              <a:cxn ang="0">
                <a:pos x="2088" y="692"/>
              </a:cxn>
              <a:cxn ang="0">
                <a:pos x="1720" y="1014"/>
              </a:cxn>
              <a:cxn ang="0">
                <a:pos x="1362" y="1326"/>
              </a:cxn>
              <a:cxn ang="0">
                <a:pos x="1014" y="1628"/>
              </a:cxn>
              <a:cxn ang="0">
                <a:pos x="672" y="1920"/>
              </a:cxn>
              <a:cxn ang="0">
                <a:pos x="0" y="2494"/>
              </a:cxn>
              <a:cxn ang="0">
                <a:pos x="0" y="3296"/>
              </a:cxn>
              <a:cxn ang="0">
                <a:pos x="0" y="3296"/>
              </a:cxn>
            </a:cxnLst>
            <a:rect l="0" t="0" r="r" b="b"/>
            <a:pathLst>
              <a:path w="4200" h="3296">
                <a:moveTo>
                  <a:pt x="0" y="3296"/>
                </a:moveTo>
                <a:lnTo>
                  <a:pt x="0" y="3296"/>
                </a:lnTo>
                <a:lnTo>
                  <a:pt x="184" y="3178"/>
                </a:lnTo>
                <a:lnTo>
                  <a:pt x="364" y="3062"/>
                </a:lnTo>
                <a:lnTo>
                  <a:pt x="540" y="2946"/>
                </a:lnTo>
                <a:lnTo>
                  <a:pt x="712" y="2832"/>
                </a:lnTo>
                <a:lnTo>
                  <a:pt x="882" y="2718"/>
                </a:lnTo>
                <a:lnTo>
                  <a:pt x="1046" y="2606"/>
                </a:lnTo>
                <a:lnTo>
                  <a:pt x="1208" y="2492"/>
                </a:lnTo>
                <a:lnTo>
                  <a:pt x="1366" y="2382"/>
                </a:lnTo>
                <a:lnTo>
                  <a:pt x="1520" y="2272"/>
                </a:lnTo>
                <a:lnTo>
                  <a:pt x="1672" y="2162"/>
                </a:lnTo>
                <a:lnTo>
                  <a:pt x="1820" y="2054"/>
                </a:lnTo>
                <a:lnTo>
                  <a:pt x="1964" y="1946"/>
                </a:lnTo>
                <a:lnTo>
                  <a:pt x="2104" y="1840"/>
                </a:lnTo>
                <a:lnTo>
                  <a:pt x="2242" y="1734"/>
                </a:lnTo>
                <a:lnTo>
                  <a:pt x="2378" y="1628"/>
                </a:lnTo>
                <a:lnTo>
                  <a:pt x="2508" y="1526"/>
                </a:lnTo>
                <a:lnTo>
                  <a:pt x="2636" y="1422"/>
                </a:lnTo>
                <a:lnTo>
                  <a:pt x="2762" y="1320"/>
                </a:lnTo>
                <a:lnTo>
                  <a:pt x="2882" y="1220"/>
                </a:lnTo>
                <a:lnTo>
                  <a:pt x="3002" y="1120"/>
                </a:lnTo>
                <a:lnTo>
                  <a:pt x="3118" y="1020"/>
                </a:lnTo>
                <a:lnTo>
                  <a:pt x="3230" y="922"/>
                </a:lnTo>
                <a:lnTo>
                  <a:pt x="3446" y="730"/>
                </a:lnTo>
                <a:lnTo>
                  <a:pt x="3652" y="542"/>
                </a:lnTo>
                <a:lnTo>
                  <a:pt x="3844" y="356"/>
                </a:lnTo>
                <a:lnTo>
                  <a:pt x="4028" y="176"/>
                </a:lnTo>
                <a:lnTo>
                  <a:pt x="4200" y="0"/>
                </a:lnTo>
                <a:lnTo>
                  <a:pt x="2860" y="0"/>
                </a:lnTo>
                <a:lnTo>
                  <a:pt x="2860" y="0"/>
                </a:lnTo>
                <a:lnTo>
                  <a:pt x="2466" y="354"/>
                </a:lnTo>
                <a:lnTo>
                  <a:pt x="2088" y="692"/>
                </a:lnTo>
                <a:lnTo>
                  <a:pt x="1720" y="1014"/>
                </a:lnTo>
                <a:lnTo>
                  <a:pt x="1362" y="1326"/>
                </a:lnTo>
                <a:lnTo>
                  <a:pt x="1014" y="1628"/>
                </a:lnTo>
                <a:lnTo>
                  <a:pt x="672" y="1920"/>
                </a:lnTo>
                <a:lnTo>
                  <a:pt x="0" y="2494"/>
                </a:lnTo>
                <a:lnTo>
                  <a:pt x="0" y="3296"/>
                </a:lnTo>
                <a:lnTo>
                  <a:pt x="0" y="3296"/>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6" name="Freeform 6"/>
          <p:cNvSpPr>
            <a:spLocks/>
          </p:cNvSpPr>
          <p:nvPr userDrawn="1"/>
        </p:nvSpPr>
        <p:spPr bwMode="ltGray">
          <a:xfrm>
            <a:off x="0" y="0"/>
            <a:ext cx="9144000" cy="6296025"/>
          </a:xfrm>
          <a:custGeom>
            <a:avLst/>
            <a:gdLst/>
            <a:ahLst/>
            <a:cxnLst>
              <a:cxn ang="0">
                <a:pos x="5760" y="320"/>
              </a:cxn>
              <a:cxn ang="0">
                <a:pos x="5760" y="0"/>
              </a:cxn>
              <a:cxn ang="0">
                <a:pos x="5522" y="0"/>
              </a:cxn>
              <a:cxn ang="0">
                <a:pos x="5522" y="0"/>
              </a:cxn>
              <a:cxn ang="0">
                <a:pos x="4574" y="618"/>
              </a:cxn>
              <a:cxn ang="0">
                <a:pos x="3716" y="1174"/>
              </a:cxn>
              <a:cxn ang="0">
                <a:pos x="2940" y="1678"/>
              </a:cxn>
              <a:cxn ang="0">
                <a:pos x="2238" y="2130"/>
              </a:cxn>
              <a:cxn ang="0">
                <a:pos x="1600" y="2538"/>
              </a:cxn>
              <a:cxn ang="0">
                <a:pos x="1020" y="2904"/>
              </a:cxn>
              <a:cxn ang="0">
                <a:pos x="490" y="3234"/>
              </a:cxn>
              <a:cxn ang="0">
                <a:pos x="240" y="3388"/>
              </a:cxn>
              <a:cxn ang="0">
                <a:pos x="0" y="3534"/>
              </a:cxn>
              <a:cxn ang="0">
                <a:pos x="0" y="3966"/>
              </a:cxn>
              <a:cxn ang="0">
                <a:pos x="0" y="3966"/>
              </a:cxn>
              <a:cxn ang="0">
                <a:pos x="348" y="3822"/>
              </a:cxn>
              <a:cxn ang="0">
                <a:pos x="682" y="3680"/>
              </a:cxn>
              <a:cxn ang="0">
                <a:pos x="1002" y="3538"/>
              </a:cxn>
              <a:cxn ang="0">
                <a:pos x="1310" y="3398"/>
              </a:cxn>
              <a:cxn ang="0">
                <a:pos x="1606" y="3258"/>
              </a:cxn>
              <a:cxn ang="0">
                <a:pos x="1888" y="3122"/>
              </a:cxn>
              <a:cxn ang="0">
                <a:pos x="2160" y="2986"/>
              </a:cxn>
              <a:cxn ang="0">
                <a:pos x="2418" y="2852"/>
              </a:cxn>
              <a:cxn ang="0">
                <a:pos x="2666" y="2720"/>
              </a:cxn>
              <a:cxn ang="0">
                <a:pos x="2902" y="2590"/>
              </a:cxn>
              <a:cxn ang="0">
                <a:pos x="3126" y="2462"/>
              </a:cxn>
              <a:cxn ang="0">
                <a:pos x="3340" y="2336"/>
              </a:cxn>
              <a:cxn ang="0">
                <a:pos x="3544" y="2212"/>
              </a:cxn>
              <a:cxn ang="0">
                <a:pos x="3738" y="2090"/>
              </a:cxn>
              <a:cxn ang="0">
                <a:pos x="3920" y="1970"/>
              </a:cxn>
              <a:cxn ang="0">
                <a:pos x="4094" y="1852"/>
              </a:cxn>
              <a:cxn ang="0">
                <a:pos x="4258" y="1736"/>
              </a:cxn>
              <a:cxn ang="0">
                <a:pos x="4412" y="1622"/>
              </a:cxn>
              <a:cxn ang="0">
                <a:pos x="4558" y="1512"/>
              </a:cxn>
              <a:cxn ang="0">
                <a:pos x="4696" y="1404"/>
              </a:cxn>
              <a:cxn ang="0">
                <a:pos x="4824" y="1298"/>
              </a:cxn>
              <a:cxn ang="0">
                <a:pos x="4944" y="1194"/>
              </a:cxn>
              <a:cxn ang="0">
                <a:pos x="5058" y="1094"/>
              </a:cxn>
              <a:cxn ang="0">
                <a:pos x="5162" y="996"/>
              </a:cxn>
              <a:cxn ang="0">
                <a:pos x="5260" y="902"/>
              </a:cxn>
              <a:cxn ang="0">
                <a:pos x="5350" y="810"/>
              </a:cxn>
              <a:cxn ang="0">
                <a:pos x="5434" y="720"/>
              </a:cxn>
              <a:cxn ang="0">
                <a:pos x="5512" y="634"/>
              </a:cxn>
              <a:cxn ang="0">
                <a:pos x="5582" y="550"/>
              </a:cxn>
              <a:cxn ang="0">
                <a:pos x="5648" y="470"/>
              </a:cxn>
              <a:cxn ang="0">
                <a:pos x="5706" y="394"/>
              </a:cxn>
              <a:cxn ang="0">
                <a:pos x="5760" y="320"/>
              </a:cxn>
              <a:cxn ang="0">
                <a:pos x="5760" y="320"/>
              </a:cxn>
            </a:cxnLst>
            <a:rect l="0" t="0" r="r" b="b"/>
            <a:pathLst>
              <a:path w="5760" h="3966">
                <a:moveTo>
                  <a:pt x="5760" y="320"/>
                </a:moveTo>
                <a:lnTo>
                  <a:pt x="5760" y="0"/>
                </a:lnTo>
                <a:lnTo>
                  <a:pt x="5522" y="0"/>
                </a:lnTo>
                <a:lnTo>
                  <a:pt x="5522" y="0"/>
                </a:lnTo>
                <a:lnTo>
                  <a:pt x="4574" y="618"/>
                </a:lnTo>
                <a:lnTo>
                  <a:pt x="3716" y="1174"/>
                </a:lnTo>
                <a:lnTo>
                  <a:pt x="2940" y="1678"/>
                </a:lnTo>
                <a:lnTo>
                  <a:pt x="2238" y="2130"/>
                </a:lnTo>
                <a:lnTo>
                  <a:pt x="1600" y="2538"/>
                </a:lnTo>
                <a:lnTo>
                  <a:pt x="1020" y="2904"/>
                </a:lnTo>
                <a:lnTo>
                  <a:pt x="490" y="3234"/>
                </a:lnTo>
                <a:lnTo>
                  <a:pt x="240" y="3388"/>
                </a:lnTo>
                <a:lnTo>
                  <a:pt x="0" y="3534"/>
                </a:lnTo>
                <a:lnTo>
                  <a:pt x="0" y="3966"/>
                </a:lnTo>
                <a:lnTo>
                  <a:pt x="0" y="3966"/>
                </a:lnTo>
                <a:lnTo>
                  <a:pt x="348" y="3822"/>
                </a:lnTo>
                <a:lnTo>
                  <a:pt x="682" y="3680"/>
                </a:lnTo>
                <a:lnTo>
                  <a:pt x="1002" y="3538"/>
                </a:lnTo>
                <a:lnTo>
                  <a:pt x="1310" y="3398"/>
                </a:lnTo>
                <a:lnTo>
                  <a:pt x="1606" y="3258"/>
                </a:lnTo>
                <a:lnTo>
                  <a:pt x="1888" y="3122"/>
                </a:lnTo>
                <a:lnTo>
                  <a:pt x="2160" y="2986"/>
                </a:lnTo>
                <a:lnTo>
                  <a:pt x="2418" y="2852"/>
                </a:lnTo>
                <a:lnTo>
                  <a:pt x="2666" y="2720"/>
                </a:lnTo>
                <a:lnTo>
                  <a:pt x="2902" y="2590"/>
                </a:lnTo>
                <a:lnTo>
                  <a:pt x="3126" y="2462"/>
                </a:lnTo>
                <a:lnTo>
                  <a:pt x="3340" y="2336"/>
                </a:lnTo>
                <a:lnTo>
                  <a:pt x="3544" y="2212"/>
                </a:lnTo>
                <a:lnTo>
                  <a:pt x="3738" y="2090"/>
                </a:lnTo>
                <a:lnTo>
                  <a:pt x="3920" y="1970"/>
                </a:lnTo>
                <a:lnTo>
                  <a:pt x="4094" y="1852"/>
                </a:lnTo>
                <a:lnTo>
                  <a:pt x="4258" y="1736"/>
                </a:lnTo>
                <a:lnTo>
                  <a:pt x="4412" y="1622"/>
                </a:lnTo>
                <a:lnTo>
                  <a:pt x="4558" y="1512"/>
                </a:lnTo>
                <a:lnTo>
                  <a:pt x="4696" y="1404"/>
                </a:lnTo>
                <a:lnTo>
                  <a:pt x="4824" y="1298"/>
                </a:lnTo>
                <a:lnTo>
                  <a:pt x="4944" y="1194"/>
                </a:lnTo>
                <a:lnTo>
                  <a:pt x="5058" y="1094"/>
                </a:lnTo>
                <a:lnTo>
                  <a:pt x="5162" y="996"/>
                </a:lnTo>
                <a:lnTo>
                  <a:pt x="5260" y="902"/>
                </a:lnTo>
                <a:lnTo>
                  <a:pt x="5350" y="810"/>
                </a:lnTo>
                <a:lnTo>
                  <a:pt x="5434" y="720"/>
                </a:lnTo>
                <a:lnTo>
                  <a:pt x="5512" y="634"/>
                </a:lnTo>
                <a:lnTo>
                  <a:pt x="5582" y="550"/>
                </a:lnTo>
                <a:lnTo>
                  <a:pt x="5648" y="470"/>
                </a:lnTo>
                <a:lnTo>
                  <a:pt x="5706" y="394"/>
                </a:lnTo>
                <a:lnTo>
                  <a:pt x="5760" y="320"/>
                </a:lnTo>
                <a:lnTo>
                  <a:pt x="5760" y="32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7" name="Freeform 7"/>
          <p:cNvSpPr>
            <a:spLocks/>
          </p:cNvSpPr>
          <p:nvPr userDrawn="1"/>
        </p:nvSpPr>
        <p:spPr bwMode="ltGray">
          <a:xfrm>
            <a:off x="0" y="3009900"/>
            <a:ext cx="8715375" cy="3848100"/>
          </a:xfrm>
          <a:custGeom>
            <a:avLst/>
            <a:gdLst/>
            <a:ahLst/>
            <a:cxnLst>
              <a:cxn ang="0">
                <a:pos x="422" y="2424"/>
              </a:cxn>
              <a:cxn ang="0">
                <a:pos x="658" y="2380"/>
              </a:cxn>
              <a:cxn ang="0">
                <a:pos x="1110" y="2290"/>
              </a:cxn>
              <a:cxn ang="0">
                <a:pos x="1530" y="2198"/>
              </a:cxn>
              <a:cxn ang="0">
                <a:pos x="1924" y="2102"/>
              </a:cxn>
              <a:cxn ang="0">
                <a:pos x="2290" y="2004"/>
              </a:cxn>
              <a:cxn ang="0">
                <a:pos x="2632" y="1906"/>
              </a:cxn>
              <a:cxn ang="0">
                <a:pos x="2948" y="1806"/>
              </a:cxn>
              <a:cxn ang="0">
                <a:pos x="3238" y="1704"/>
              </a:cxn>
              <a:cxn ang="0">
                <a:pos x="3506" y="1602"/>
              </a:cxn>
              <a:cxn ang="0">
                <a:pos x="3752" y="1502"/>
              </a:cxn>
              <a:cxn ang="0">
                <a:pos x="3978" y="1400"/>
              </a:cxn>
              <a:cxn ang="0">
                <a:pos x="4182" y="1300"/>
              </a:cxn>
              <a:cxn ang="0">
                <a:pos x="4368" y="1200"/>
              </a:cxn>
              <a:cxn ang="0">
                <a:pos x="4534" y="1102"/>
              </a:cxn>
              <a:cxn ang="0">
                <a:pos x="4684" y="1004"/>
              </a:cxn>
              <a:cxn ang="0">
                <a:pos x="4816" y="910"/>
              </a:cxn>
              <a:cxn ang="0">
                <a:pos x="4934" y="818"/>
              </a:cxn>
              <a:cxn ang="0">
                <a:pos x="5036" y="730"/>
              </a:cxn>
              <a:cxn ang="0">
                <a:pos x="5126" y="644"/>
              </a:cxn>
              <a:cxn ang="0">
                <a:pos x="5202" y="562"/>
              </a:cxn>
              <a:cxn ang="0">
                <a:pos x="5268" y="484"/>
              </a:cxn>
              <a:cxn ang="0">
                <a:pos x="5322" y="410"/>
              </a:cxn>
              <a:cxn ang="0">
                <a:pos x="5368" y="342"/>
              </a:cxn>
              <a:cxn ang="0">
                <a:pos x="5418" y="248"/>
              </a:cxn>
              <a:cxn ang="0">
                <a:pos x="5460" y="144"/>
              </a:cxn>
              <a:cxn ang="0">
                <a:pos x="5482" y="66"/>
              </a:cxn>
              <a:cxn ang="0">
                <a:pos x="5488" y="18"/>
              </a:cxn>
              <a:cxn ang="0">
                <a:pos x="5490" y="0"/>
              </a:cxn>
              <a:cxn ang="0">
                <a:pos x="5228" y="130"/>
              </a:cxn>
              <a:cxn ang="0">
                <a:pos x="4790" y="338"/>
              </a:cxn>
              <a:cxn ang="0">
                <a:pos x="4178" y="622"/>
              </a:cxn>
              <a:cxn ang="0">
                <a:pos x="3418" y="960"/>
              </a:cxn>
              <a:cxn ang="0">
                <a:pos x="2768" y="1236"/>
              </a:cxn>
              <a:cxn ang="0">
                <a:pos x="2302" y="1428"/>
              </a:cxn>
              <a:cxn ang="0">
                <a:pos x="1816" y="1620"/>
              </a:cxn>
              <a:cxn ang="0">
                <a:pos x="1312" y="1812"/>
              </a:cxn>
              <a:cxn ang="0">
                <a:pos x="794" y="2002"/>
              </a:cxn>
              <a:cxn ang="0">
                <a:pos x="266" y="2186"/>
              </a:cxn>
              <a:cxn ang="0">
                <a:pos x="0" y="2424"/>
              </a:cxn>
            </a:cxnLst>
            <a:rect l="0" t="0" r="r" b="b"/>
            <a:pathLst>
              <a:path w="5490" h="2424">
                <a:moveTo>
                  <a:pt x="0" y="2424"/>
                </a:moveTo>
                <a:lnTo>
                  <a:pt x="422" y="2424"/>
                </a:lnTo>
                <a:lnTo>
                  <a:pt x="422" y="2424"/>
                </a:lnTo>
                <a:lnTo>
                  <a:pt x="658" y="2380"/>
                </a:lnTo>
                <a:lnTo>
                  <a:pt x="888" y="2336"/>
                </a:lnTo>
                <a:lnTo>
                  <a:pt x="1110" y="2290"/>
                </a:lnTo>
                <a:lnTo>
                  <a:pt x="1324" y="2244"/>
                </a:lnTo>
                <a:lnTo>
                  <a:pt x="1530" y="2198"/>
                </a:lnTo>
                <a:lnTo>
                  <a:pt x="1730" y="2150"/>
                </a:lnTo>
                <a:lnTo>
                  <a:pt x="1924" y="2102"/>
                </a:lnTo>
                <a:lnTo>
                  <a:pt x="2110" y="2054"/>
                </a:lnTo>
                <a:lnTo>
                  <a:pt x="2290" y="2004"/>
                </a:lnTo>
                <a:lnTo>
                  <a:pt x="2464" y="1956"/>
                </a:lnTo>
                <a:lnTo>
                  <a:pt x="2632" y="1906"/>
                </a:lnTo>
                <a:lnTo>
                  <a:pt x="2792" y="1856"/>
                </a:lnTo>
                <a:lnTo>
                  <a:pt x="2948" y="1806"/>
                </a:lnTo>
                <a:lnTo>
                  <a:pt x="3096" y="1756"/>
                </a:lnTo>
                <a:lnTo>
                  <a:pt x="3238" y="1704"/>
                </a:lnTo>
                <a:lnTo>
                  <a:pt x="3376" y="1654"/>
                </a:lnTo>
                <a:lnTo>
                  <a:pt x="3506" y="1602"/>
                </a:lnTo>
                <a:lnTo>
                  <a:pt x="3632" y="1552"/>
                </a:lnTo>
                <a:lnTo>
                  <a:pt x="3752" y="1502"/>
                </a:lnTo>
                <a:lnTo>
                  <a:pt x="3868" y="1450"/>
                </a:lnTo>
                <a:lnTo>
                  <a:pt x="3978" y="1400"/>
                </a:lnTo>
                <a:lnTo>
                  <a:pt x="4082" y="1350"/>
                </a:lnTo>
                <a:lnTo>
                  <a:pt x="4182" y="1300"/>
                </a:lnTo>
                <a:lnTo>
                  <a:pt x="4276" y="1250"/>
                </a:lnTo>
                <a:lnTo>
                  <a:pt x="4368" y="1200"/>
                </a:lnTo>
                <a:lnTo>
                  <a:pt x="4452" y="1150"/>
                </a:lnTo>
                <a:lnTo>
                  <a:pt x="4534" y="1102"/>
                </a:lnTo>
                <a:lnTo>
                  <a:pt x="4610" y="1052"/>
                </a:lnTo>
                <a:lnTo>
                  <a:pt x="4684" y="1004"/>
                </a:lnTo>
                <a:lnTo>
                  <a:pt x="4752" y="958"/>
                </a:lnTo>
                <a:lnTo>
                  <a:pt x="4816" y="910"/>
                </a:lnTo>
                <a:lnTo>
                  <a:pt x="4878" y="864"/>
                </a:lnTo>
                <a:lnTo>
                  <a:pt x="4934" y="818"/>
                </a:lnTo>
                <a:lnTo>
                  <a:pt x="4988" y="774"/>
                </a:lnTo>
                <a:lnTo>
                  <a:pt x="5036" y="730"/>
                </a:lnTo>
                <a:lnTo>
                  <a:pt x="5084" y="686"/>
                </a:lnTo>
                <a:lnTo>
                  <a:pt x="5126" y="644"/>
                </a:lnTo>
                <a:lnTo>
                  <a:pt x="5166" y="602"/>
                </a:lnTo>
                <a:lnTo>
                  <a:pt x="5202" y="562"/>
                </a:lnTo>
                <a:lnTo>
                  <a:pt x="5236" y="522"/>
                </a:lnTo>
                <a:lnTo>
                  <a:pt x="5268" y="484"/>
                </a:lnTo>
                <a:lnTo>
                  <a:pt x="5296" y="446"/>
                </a:lnTo>
                <a:lnTo>
                  <a:pt x="5322" y="410"/>
                </a:lnTo>
                <a:lnTo>
                  <a:pt x="5346" y="376"/>
                </a:lnTo>
                <a:lnTo>
                  <a:pt x="5368" y="342"/>
                </a:lnTo>
                <a:lnTo>
                  <a:pt x="5386" y="310"/>
                </a:lnTo>
                <a:lnTo>
                  <a:pt x="5418" y="248"/>
                </a:lnTo>
                <a:lnTo>
                  <a:pt x="5442" y="194"/>
                </a:lnTo>
                <a:lnTo>
                  <a:pt x="5460" y="144"/>
                </a:lnTo>
                <a:lnTo>
                  <a:pt x="5474" y="102"/>
                </a:lnTo>
                <a:lnTo>
                  <a:pt x="5482" y="66"/>
                </a:lnTo>
                <a:lnTo>
                  <a:pt x="5486" y="38"/>
                </a:lnTo>
                <a:lnTo>
                  <a:pt x="5488" y="18"/>
                </a:lnTo>
                <a:lnTo>
                  <a:pt x="5490" y="0"/>
                </a:lnTo>
                <a:lnTo>
                  <a:pt x="5490" y="0"/>
                </a:lnTo>
                <a:lnTo>
                  <a:pt x="5370" y="60"/>
                </a:lnTo>
                <a:lnTo>
                  <a:pt x="5228" y="130"/>
                </a:lnTo>
                <a:lnTo>
                  <a:pt x="5032" y="224"/>
                </a:lnTo>
                <a:lnTo>
                  <a:pt x="4790" y="338"/>
                </a:lnTo>
                <a:lnTo>
                  <a:pt x="4504" y="472"/>
                </a:lnTo>
                <a:lnTo>
                  <a:pt x="4178" y="622"/>
                </a:lnTo>
                <a:lnTo>
                  <a:pt x="3814" y="786"/>
                </a:lnTo>
                <a:lnTo>
                  <a:pt x="3418" y="960"/>
                </a:lnTo>
                <a:lnTo>
                  <a:pt x="2990" y="1142"/>
                </a:lnTo>
                <a:lnTo>
                  <a:pt x="2768" y="1236"/>
                </a:lnTo>
                <a:lnTo>
                  <a:pt x="2538" y="1332"/>
                </a:lnTo>
                <a:lnTo>
                  <a:pt x="2302" y="1428"/>
                </a:lnTo>
                <a:lnTo>
                  <a:pt x="2062" y="1524"/>
                </a:lnTo>
                <a:lnTo>
                  <a:pt x="1816" y="1620"/>
                </a:lnTo>
                <a:lnTo>
                  <a:pt x="1566" y="1716"/>
                </a:lnTo>
                <a:lnTo>
                  <a:pt x="1312" y="1812"/>
                </a:lnTo>
                <a:lnTo>
                  <a:pt x="1056" y="1908"/>
                </a:lnTo>
                <a:lnTo>
                  <a:pt x="794" y="2002"/>
                </a:lnTo>
                <a:lnTo>
                  <a:pt x="532" y="2094"/>
                </a:lnTo>
                <a:lnTo>
                  <a:pt x="266" y="2186"/>
                </a:lnTo>
                <a:lnTo>
                  <a:pt x="0" y="2274"/>
                </a:lnTo>
                <a:lnTo>
                  <a:pt x="0" y="2424"/>
                </a:lnTo>
                <a:lnTo>
                  <a:pt x="0" y="242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8" name="Freeform 8"/>
          <p:cNvSpPr>
            <a:spLocks/>
          </p:cNvSpPr>
          <p:nvPr userDrawn="1"/>
        </p:nvSpPr>
        <p:spPr bwMode="ltGray">
          <a:xfrm>
            <a:off x="1987550" y="5975350"/>
            <a:ext cx="4648200" cy="882650"/>
          </a:xfrm>
          <a:custGeom>
            <a:avLst/>
            <a:gdLst/>
            <a:ahLst/>
            <a:cxnLst>
              <a:cxn ang="0">
                <a:pos x="0" y="556"/>
              </a:cxn>
              <a:cxn ang="0">
                <a:pos x="2052" y="556"/>
              </a:cxn>
              <a:cxn ang="0">
                <a:pos x="2052" y="556"/>
              </a:cxn>
              <a:cxn ang="0">
                <a:pos x="2120" y="534"/>
              </a:cxn>
              <a:cxn ang="0">
                <a:pos x="2182" y="512"/>
              </a:cxn>
              <a:cxn ang="0">
                <a:pos x="2242" y="488"/>
              </a:cxn>
              <a:cxn ang="0">
                <a:pos x="2300" y="466"/>
              </a:cxn>
              <a:cxn ang="0">
                <a:pos x="2352" y="442"/>
              </a:cxn>
              <a:cxn ang="0">
                <a:pos x="2404" y="418"/>
              </a:cxn>
              <a:cxn ang="0">
                <a:pos x="2452" y="394"/>
              </a:cxn>
              <a:cxn ang="0">
                <a:pos x="2496" y="370"/>
              </a:cxn>
              <a:cxn ang="0">
                <a:pos x="2538" y="348"/>
              </a:cxn>
              <a:cxn ang="0">
                <a:pos x="2578" y="324"/>
              </a:cxn>
              <a:cxn ang="0">
                <a:pos x="2650" y="278"/>
              </a:cxn>
              <a:cxn ang="0">
                <a:pos x="2710" y="232"/>
              </a:cxn>
              <a:cxn ang="0">
                <a:pos x="2764" y="190"/>
              </a:cxn>
              <a:cxn ang="0">
                <a:pos x="2806" y="150"/>
              </a:cxn>
              <a:cxn ang="0">
                <a:pos x="2842" y="114"/>
              </a:cxn>
              <a:cxn ang="0">
                <a:pos x="2872" y="82"/>
              </a:cxn>
              <a:cxn ang="0">
                <a:pos x="2894" y="54"/>
              </a:cxn>
              <a:cxn ang="0">
                <a:pos x="2910" y="30"/>
              </a:cxn>
              <a:cxn ang="0">
                <a:pos x="2920" y="14"/>
              </a:cxn>
              <a:cxn ang="0">
                <a:pos x="2928" y="0"/>
              </a:cxn>
              <a:cxn ang="0">
                <a:pos x="2928" y="0"/>
              </a:cxn>
              <a:cxn ang="0">
                <a:pos x="2866" y="14"/>
              </a:cxn>
              <a:cxn ang="0">
                <a:pos x="2690" y="56"/>
              </a:cxn>
              <a:cxn ang="0">
                <a:pos x="2414" y="120"/>
              </a:cxn>
              <a:cxn ang="0">
                <a:pos x="2242" y="158"/>
              </a:cxn>
              <a:cxn ang="0">
                <a:pos x="2050" y="198"/>
              </a:cxn>
              <a:cxn ang="0">
                <a:pos x="1840" y="242"/>
              </a:cxn>
              <a:cxn ang="0">
                <a:pos x="1612" y="288"/>
              </a:cxn>
              <a:cxn ang="0">
                <a:pos x="1372" y="334"/>
              </a:cxn>
              <a:cxn ang="0">
                <a:pos x="1116" y="380"/>
              </a:cxn>
              <a:cxn ang="0">
                <a:pos x="850" y="426"/>
              </a:cxn>
              <a:cxn ang="0">
                <a:pos x="574" y="472"/>
              </a:cxn>
              <a:cxn ang="0">
                <a:pos x="290" y="516"/>
              </a:cxn>
              <a:cxn ang="0">
                <a:pos x="0" y="556"/>
              </a:cxn>
              <a:cxn ang="0">
                <a:pos x="0" y="556"/>
              </a:cxn>
            </a:cxnLst>
            <a:rect l="0" t="0" r="r" b="b"/>
            <a:pathLst>
              <a:path w="2928" h="556">
                <a:moveTo>
                  <a:pt x="0" y="556"/>
                </a:moveTo>
                <a:lnTo>
                  <a:pt x="2052" y="556"/>
                </a:lnTo>
                <a:lnTo>
                  <a:pt x="2052" y="556"/>
                </a:lnTo>
                <a:lnTo>
                  <a:pt x="2120" y="534"/>
                </a:lnTo>
                <a:lnTo>
                  <a:pt x="2182" y="512"/>
                </a:lnTo>
                <a:lnTo>
                  <a:pt x="2242" y="488"/>
                </a:lnTo>
                <a:lnTo>
                  <a:pt x="2300" y="466"/>
                </a:lnTo>
                <a:lnTo>
                  <a:pt x="2352" y="442"/>
                </a:lnTo>
                <a:lnTo>
                  <a:pt x="2404" y="418"/>
                </a:lnTo>
                <a:lnTo>
                  <a:pt x="2452" y="394"/>
                </a:lnTo>
                <a:lnTo>
                  <a:pt x="2496" y="370"/>
                </a:lnTo>
                <a:lnTo>
                  <a:pt x="2538" y="348"/>
                </a:lnTo>
                <a:lnTo>
                  <a:pt x="2578" y="324"/>
                </a:lnTo>
                <a:lnTo>
                  <a:pt x="2650" y="278"/>
                </a:lnTo>
                <a:lnTo>
                  <a:pt x="2710" y="232"/>
                </a:lnTo>
                <a:lnTo>
                  <a:pt x="2764" y="190"/>
                </a:lnTo>
                <a:lnTo>
                  <a:pt x="2806" y="150"/>
                </a:lnTo>
                <a:lnTo>
                  <a:pt x="2842" y="114"/>
                </a:lnTo>
                <a:lnTo>
                  <a:pt x="2872" y="82"/>
                </a:lnTo>
                <a:lnTo>
                  <a:pt x="2894" y="54"/>
                </a:lnTo>
                <a:lnTo>
                  <a:pt x="2910" y="30"/>
                </a:lnTo>
                <a:lnTo>
                  <a:pt x="2920" y="14"/>
                </a:lnTo>
                <a:lnTo>
                  <a:pt x="2928" y="0"/>
                </a:lnTo>
                <a:lnTo>
                  <a:pt x="2928" y="0"/>
                </a:lnTo>
                <a:lnTo>
                  <a:pt x="2866" y="14"/>
                </a:lnTo>
                <a:lnTo>
                  <a:pt x="2690" y="56"/>
                </a:lnTo>
                <a:lnTo>
                  <a:pt x="2414" y="120"/>
                </a:lnTo>
                <a:lnTo>
                  <a:pt x="2242" y="158"/>
                </a:lnTo>
                <a:lnTo>
                  <a:pt x="2050" y="198"/>
                </a:lnTo>
                <a:lnTo>
                  <a:pt x="1840" y="242"/>
                </a:lnTo>
                <a:lnTo>
                  <a:pt x="1612" y="288"/>
                </a:lnTo>
                <a:lnTo>
                  <a:pt x="1372" y="334"/>
                </a:lnTo>
                <a:lnTo>
                  <a:pt x="1116" y="380"/>
                </a:lnTo>
                <a:lnTo>
                  <a:pt x="850" y="426"/>
                </a:lnTo>
                <a:lnTo>
                  <a:pt x="574" y="472"/>
                </a:lnTo>
                <a:lnTo>
                  <a:pt x="290" y="516"/>
                </a:lnTo>
                <a:lnTo>
                  <a:pt x="0" y="556"/>
                </a:lnTo>
                <a:lnTo>
                  <a:pt x="0" y="556"/>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22" name="Text Placeholder 21"/>
          <p:cNvSpPr>
            <a:spLocks noGrp="1"/>
          </p:cNvSpPr>
          <p:nvPr>
            <p:ph type="body" sz="quarter" idx="12"/>
          </p:nvPr>
        </p:nvSpPr>
        <p:spPr>
          <a:xfrm>
            <a:off x="438149" y="1847849"/>
            <a:ext cx="8277225" cy="4562475"/>
          </a:xfrm>
        </p:spPr>
        <p:txBody>
          <a:bodyPr/>
          <a:lstStyle>
            <a:lvl1pPr marL="347663" indent="-347663">
              <a:buClr>
                <a:schemeClr val="bg1"/>
              </a:buClr>
              <a:buSzPct val="110000"/>
              <a:buFont typeface="Arial" pitchFamily="34" charset="0"/>
              <a:buChar char="■"/>
              <a:tabLst>
                <a:tab pos="338328" algn="l"/>
              </a:tabLst>
              <a:defRPr sz="2600">
                <a:solidFill>
                  <a:schemeClr val="bg1"/>
                </a:solidFill>
                <a:latin typeface="+mn-lt"/>
              </a:defRPr>
            </a:lvl1pPr>
            <a:lvl2pPr indent="-338328">
              <a:spcAft>
                <a:spcPts val="600"/>
              </a:spcAft>
              <a:buClr>
                <a:schemeClr val="bg1"/>
              </a:buClr>
              <a:buSzPct val="110000"/>
              <a:buFont typeface="Arial" pitchFamily="34" charset="0"/>
              <a:buChar char="■"/>
              <a:tabLst>
                <a:tab pos="338328" algn="l"/>
              </a:tabLst>
              <a:defRPr sz="2600" b="1">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455613" y="477528"/>
            <a:ext cx="8385175" cy="1113147"/>
          </a:xfrm>
        </p:spPr>
        <p:txBody>
          <a:bodyPr anchor="t"/>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6538827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12FDBB-923D-4692-AD7A-1C06E5CC120B}" type="datetime1">
              <a:rPr lang="en-US" smtClean="0"/>
              <a:t>11/1/2015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1218359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2"/>
          </p:nvPr>
        </p:nvSpPr>
        <p:spPr>
          <a:xfrm>
            <a:off x="460376" y="1904999"/>
            <a:ext cx="8235950" cy="4181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7"/>
          <p:cNvSpPr>
            <a:spLocks noGrp="1" noChangeArrowheads="1"/>
          </p:cNvSpPr>
          <p:nvPr>
            <p:ph type="sldNum" sz="quarter" idx="13"/>
          </p:nvPr>
        </p:nvSpPr>
        <p:spPr>
          <a:ln/>
        </p:spPr>
        <p:txBody>
          <a:bodyPr/>
          <a:lstStyle>
            <a:lvl1pPr>
              <a:defRPr/>
            </a:lvl1pPr>
          </a:lstStyle>
          <a:p>
            <a:pPr>
              <a:defRPr/>
            </a:pPr>
            <a:fld id="{3096B44A-ECE5-40A0-AA43-01825DBA9DE7}" type="slidenum">
              <a:rPr>
                <a:solidFill>
                  <a:srgbClr val="06080A"/>
                </a:solidFill>
              </a:rPr>
              <a:pPr>
                <a:defRPr/>
              </a:pPr>
              <a:t>‹#›</a:t>
            </a:fld>
            <a:endParaRPr dirty="0">
              <a:solidFill>
                <a:srgbClr val="06080A"/>
              </a:solidFill>
            </a:endParaRPr>
          </a:p>
        </p:txBody>
      </p:sp>
    </p:spTree>
    <p:extLst>
      <p:ext uri="{BB962C8B-B14F-4D97-AF65-F5344CB8AC3E}">
        <p14:creationId xmlns:p14="http://schemas.microsoft.com/office/powerpoint/2010/main" val="307111415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457200" y="1922688"/>
            <a:ext cx="3840480" cy="4093845"/>
          </a:xfrm>
        </p:spPr>
        <p:txBody>
          <a:bodyPr/>
          <a:lstStyle>
            <a:lvl1pPr marL="287338" indent="-287338">
              <a:buFont typeface="Arial" pitchFamily="34" charset="0"/>
              <a:buChar char="•"/>
              <a:defRPr sz="2000"/>
            </a:lvl1pPr>
            <a:lvl2pPr>
              <a:buFont typeface="Arial" pitchFamily="34" charset="0"/>
              <a:buChar char="■"/>
              <a:defRPr sz="1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10"/>
          <p:cNvSpPr>
            <a:spLocks noGrp="1"/>
          </p:cNvSpPr>
          <p:nvPr>
            <p:ph sz="quarter" idx="14"/>
          </p:nvPr>
        </p:nvSpPr>
        <p:spPr>
          <a:xfrm>
            <a:off x="4848225" y="1922688"/>
            <a:ext cx="3838574" cy="4093845"/>
          </a:xfrm>
        </p:spPr>
        <p:txBody>
          <a:bodyPr/>
          <a:lstStyle>
            <a:lvl1pPr marL="287338" indent="-287338">
              <a:buFont typeface="Arial" pitchFamily="34" charset="0"/>
              <a:buChar char="•"/>
              <a:defRPr sz="2000"/>
            </a:lvl1pPr>
            <a:lvl2pPr>
              <a:defRPr lang="en-US" sz="1800" dirty="0" smtClean="0">
                <a:solidFill>
                  <a:schemeClr val="tx1"/>
                </a:solidFill>
                <a:latin typeface="+mn-lt"/>
              </a:defRPr>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Rectangle 7"/>
          <p:cNvSpPr>
            <a:spLocks noGrp="1" noChangeArrowheads="1"/>
          </p:cNvSpPr>
          <p:nvPr>
            <p:ph type="sldNum" sz="quarter" idx="15"/>
          </p:nvPr>
        </p:nvSpPr>
        <p:spPr>
          <a:ln/>
        </p:spPr>
        <p:txBody>
          <a:bodyPr/>
          <a:lstStyle>
            <a:lvl1pPr>
              <a:defRPr/>
            </a:lvl1pPr>
          </a:lstStyle>
          <a:p>
            <a:pPr>
              <a:defRPr/>
            </a:pPr>
            <a:fld id="{03C65A72-6168-46EE-9BE1-A5491CAAFE8D}" type="slidenum">
              <a:rPr>
                <a:solidFill>
                  <a:srgbClr val="06080A"/>
                </a:solidFill>
              </a:rPr>
              <a:pPr>
                <a:defRPr/>
              </a:pPr>
              <a:t>‹#›</a:t>
            </a:fld>
            <a:endParaRPr dirty="0">
              <a:solidFill>
                <a:srgbClr val="06080A"/>
              </a:solidFill>
            </a:endParaRPr>
          </a:p>
        </p:txBody>
      </p:sp>
    </p:spTree>
    <p:extLst>
      <p:ext uri="{BB962C8B-B14F-4D97-AF65-F5344CB8AC3E}">
        <p14:creationId xmlns:p14="http://schemas.microsoft.com/office/powerpoint/2010/main" val="280447667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457200" y="1922688"/>
            <a:ext cx="3840480" cy="4093845"/>
          </a:xfrm>
        </p:spPr>
        <p:txBody>
          <a:bodyPr/>
          <a:lstStyle>
            <a:lvl1pPr marL="287338" indent="-287338">
              <a:buFont typeface="Arial" pitchFamily="34" charset="0"/>
              <a:buChar char="•"/>
              <a:defRPr sz="2000"/>
            </a:lvl1pPr>
            <a:lvl2pPr>
              <a:buFont typeface="Arial" pitchFamily="34" charset="0"/>
              <a:buChar char="■"/>
              <a:defRPr sz="1800"/>
            </a:lvl2pPr>
            <a:lvl3pPr>
              <a:buFont typeface="Arial" pitchFamily="34" charset="0"/>
              <a:buChar char="•"/>
              <a:defRPr/>
            </a:lvl3pPr>
            <a:lvl4pPr>
              <a:buFont typeface="Arial" pitchFamily="34" charset="0"/>
              <a:buChar char="–"/>
              <a:defRPr/>
            </a:lvl4pPr>
            <a:lvl5pP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Rectangle 7"/>
          <p:cNvSpPr>
            <a:spLocks noGrp="1" noChangeArrowheads="1"/>
          </p:cNvSpPr>
          <p:nvPr>
            <p:ph type="sldNum" sz="quarter" idx="15"/>
          </p:nvPr>
        </p:nvSpPr>
        <p:spPr>
          <a:ln/>
        </p:spPr>
        <p:txBody>
          <a:bodyPr/>
          <a:lstStyle>
            <a:lvl1pPr>
              <a:defRPr/>
            </a:lvl1pPr>
          </a:lstStyle>
          <a:p>
            <a:pPr>
              <a:defRPr/>
            </a:pPr>
            <a:fld id="{03C65A72-6168-46EE-9BE1-A5491CAAFE8D}" type="slidenum">
              <a:rPr>
                <a:solidFill>
                  <a:srgbClr val="06080A"/>
                </a:solidFill>
              </a:rPr>
              <a:pPr>
                <a:defRPr/>
              </a:pPr>
              <a:t>‹#›</a:t>
            </a:fld>
            <a:endParaRPr dirty="0">
              <a:solidFill>
                <a:srgbClr val="06080A"/>
              </a:solidFill>
            </a:endParaRPr>
          </a:p>
        </p:txBody>
      </p:sp>
    </p:spTree>
    <p:extLst>
      <p:ext uri="{BB962C8B-B14F-4D97-AF65-F5344CB8AC3E}">
        <p14:creationId xmlns:p14="http://schemas.microsoft.com/office/powerpoint/2010/main" val="148529285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87513"/>
            <a:ext cx="3848100" cy="548640"/>
          </a:xfrm>
          <a:prstGeom prst="rect">
            <a:avLst/>
          </a:prstGeom>
        </p:spPr>
        <p:txBody>
          <a:bodyPr anchor="b"/>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48225" y="1687513"/>
            <a:ext cx="3838575" cy="548640"/>
          </a:xfrm>
          <a:prstGeom prst="rect">
            <a:avLst/>
          </a:prstGeom>
        </p:spPr>
        <p:txBody>
          <a:bodyPr anchor="b"/>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414589"/>
            <a:ext cx="3840480" cy="3690936"/>
          </a:xfrm>
        </p:spPr>
        <p:txBody>
          <a:bodyPr/>
          <a:lstStyle>
            <a:lvl1pPr marL="301752" indent="-301752">
              <a:spcAft>
                <a:spcPts val="0"/>
              </a:spcAft>
              <a:buClr>
                <a:schemeClr val="accent4"/>
              </a:buClr>
              <a:buSzPct val="110000"/>
              <a:buFont typeface="Arial" pitchFamily="34" charset="0"/>
              <a:buChar char="■"/>
              <a:tabLst>
                <a:tab pos="301752" algn="l"/>
              </a:tabLst>
              <a:defRPr sz="1800" b="0"/>
            </a:lvl1pPr>
            <a:lvl2pPr marL="571500" indent="-247650">
              <a:buClr>
                <a:schemeClr val="tx1"/>
              </a:buClr>
              <a:buSzPct val="100000"/>
              <a:buFont typeface="Symbol" pitchFamily="18" charset="2"/>
              <a:buChar char="·"/>
              <a:tabLst>
                <a:tab pos="571500" algn="l"/>
              </a:tabLst>
              <a:defRPr sz="1600"/>
            </a:lvl2pPr>
            <a:lvl3pPr marL="800100" indent="-228600">
              <a:buFont typeface="Arial" pitchFamily="34" charset="0"/>
              <a:buChar char="–"/>
              <a:defRPr sz="1400"/>
            </a:lvl3pPr>
            <a:lvl4pPr marL="1085850" indent="-228600">
              <a:buSzPct val="100000"/>
              <a:buFont typeface="Symbol" pitchFamily="18" charset="2"/>
              <a:buChar char="·"/>
              <a:defRPr sz="1200"/>
            </a:lvl4pPr>
            <a:lvl5pPr marL="1314450" indent="-174625">
              <a:buSzPct val="100000"/>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10"/>
          <p:cNvSpPr>
            <a:spLocks noGrp="1"/>
          </p:cNvSpPr>
          <p:nvPr>
            <p:ph sz="quarter" idx="14"/>
          </p:nvPr>
        </p:nvSpPr>
        <p:spPr>
          <a:xfrm>
            <a:off x="4846320" y="2414589"/>
            <a:ext cx="3840480" cy="3690936"/>
          </a:xfrm>
        </p:spPr>
        <p:txBody>
          <a:bodyPr/>
          <a:lstStyle>
            <a:lvl1pPr marL="301752" indent="-301752">
              <a:spcAft>
                <a:spcPts val="0"/>
              </a:spcAft>
              <a:buClr>
                <a:schemeClr val="accent4"/>
              </a:buClr>
              <a:buSzPct val="90000"/>
              <a:buFont typeface="Wingdings" pitchFamily="2" charset="2"/>
              <a:buChar char="n"/>
              <a:tabLst>
                <a:tab pos="301752" algn="l"/>
              </a:tabLst>
              <a:defRPr lang="en-US" sz="1800" b="0" dirty="0" smtClean="0">
                <a:solidFill>
                  <a:schemeClr val="tx1"/>
                </a:solidFill>
                <a:latin typeface="+mn-lt"/>
                <a:ea typeface="+mn-ea"/>
                <a:cs typeface="+mn-cs"/>
              </a:defRPr>
            </a:lvl1pPr>
            <a:lvl2pPr marL="571500" indent="-247650">
              <a:buClr>
                <a:schemeClr val="tx1"/>
              </a:buClr>
              <a:buSzPct val="100000"/>
              <a:buFont typeface="Symbol" pitchFamily="18" charset="2"/>
              <a:buChar char="·"/>
              <a:tabLst>
                <a:tab pos="571500" algn="l"/>
              </a:tabLst>
              <a:defRPr sz="1600"/>
            </a:lvl2pPr>
            <a:lvl3pPr marL="800100" indent="-228600">
              <a:buFont typeface="Arial" pitchFamily="34" charset="0"/>
              <a:buChar char="–"/>
              <a:defRPr sz="1400"/>
            </a:lvl3pPr>
            <a:lvl4pPr marL="1085850" indent="-228600">
              <a:buSzPct val="100000"/>
              <a:buFont typeface="Symbol" pitchFamily="18" charset="2"/>
              <a:buChar char="·"/>
              <a:defRPr sz="1200"/>
            </a:lvl4pPr>
            <a:lvl5pPr marL="1314450" indent="-174625">
              <a:buSzPct val="100000"/>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7" name="Rectangle 7"/>
          <p:cNvSpPr>
            <a:spLocks noGrp="1" noChangeArrowheads="1"/>
          </p:cNvSpPr>
          <p:nvPr>
            <p:ph type="sldNum" sz="quarter" idx="15"/>
          </p:nvPr>
        </p:nvSpPr>
        <p:spPr>
          <a:ln/>
        </p:spPr>
        <p:txBody>
          <a:bodyPr/>
          <a:lstStyle>
            <a:lvl1pPr>
              <a:defRPr/>
            </a:lvl1pPr>
          </a:lstStyle>
          <a:p>
            <a:pPr>
              <a:defRPr/>
            </a:pPr>
            <a:fld id="{BFCE39A6-0FFD-4F9F-BAA9-91D0A64887B9}" type="slidenum">
              <a:rPr>
                <a:solidFill>
                  <a:srgbClr val="06080A"/>
                </a:solidFill>
              </a:rPr>
              <a:pPr>
                <a:defRPr/>
              </a:pPr>
              <a:t>‹#›</a:t>
            </a:fld>
            <a:endParaRPr dirty="0">
              <a:solidFill>
                <a:srgbClr val="06080A"/>
              </a:solidFill>
            </a:endParaRPr>
          </a:p>
        </p:txBody>
      </p:sp>
    </p:spTree>
    <p:extLst>
      <p:ext uri="{BB962C8B-B14F-4D97-AF65-F5344CB8AC3E}">
        <p14:creationId xmlns:p14="http://schemas.microsoft.com/office/powerpoint/2010/main" val="346355332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274760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Placeholder 13"/>
          <p:cNvPicPr>
            <a:picLocks noChangeAspect="1"/>
          </p:cNvPicPr>
          <p:nvPr userDrawn="1"/>
        </p:nvPicPr>
        <p:blipFill>
          <a:blip r:embed="rId2">
            <a:extLst>
              <a:ext uri="{28A0092B-C50C-407E-A947-70E740481C1C}">
                <a14:useLocalDpi xmlns:a14="http://schemas.microsoft.com/office/drawing/2010/main" val="0"/>
              </a:ext>
            </a:extLst>
          </a:blip>
          <a:srcRect l="15337" r="15337"/>
          <a:stretch>
            <a:fillRect/>
          </a:stretch>
        </p:blipFill>
        <p:spPr bwMode="auto">
          <a:xfrm>
            <a:off x="-3175" y="1411288"/>
            <a:ext cx="914717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095188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Picture Placeholder 2"/>
          <p:cNvSpPr>
            <a:spLocks noGrp="1"/>
          </p:cNvSpPr>
          <p:nvPr>
            <p:ph type="pic" sz="quarter" idx="10"/>
          </p:nvPr>
        </p:nvSpPr>
        <p:spPr>
          <a:xfrm>
            <a:off x="0" y="1436687"/>
            <a:ext cx="9144000" cy="3721608"/>
          </a:xfrm>
        </p:spPr>
        <p:txBody>
          <a:bodyPr/>
          <a:lstStyle/>
          <a:p>
            <a:pPr lvl="0"/>
            <a:endParaRPr lang="en-US" noProof="0" dirty="0"/>
          </a:p>
        </p:txBody>
      </p:sp>
    </p:spTree>
    <p:extLst>
      <p:ext uri="{BB962C8B-B14F-4D97-AF65-F5344CB8AC3E}">
        <p14:creationId xmlns:p14="http://schemas.microsoft.com/office/powerpoint/2010/main" val="82516694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Picture Placeholder 2"/>
          <p:cNvSpPr>
            <a:spLocks noGrp="1"/>
          </p:cNvSpPr>
          <p:nvPr>
            <p:ph type="pic" sz="quarter" idx="10"/>
          </p:nvPr>
        </p:nvSpPr>
        <p:spPr>
          <a:xfrm>
            <a:off x="0" y="2759242"/>
            <a:ext cx="9144000" cy="4099505"/>
          </a:xfrm>
        </p:spPr>
        <p:txBody>
          <a:bodyPr/>
          <a:lstStyle/>
          <a:p>
            <a:pPr lvl="0"/>
            <a:endParaRPr lang="en-US" noProof="0" dirty="0"/>
          </a:p>
        </p:txBody>
      </p:sp>
    </p:spTree>
    <p:extLst>
      <p:ext uri="{BB962C8B-B14F-4D97-AF65-F5344CB8AC3E}">
        <p14:creationId xmlns:p14="http://schemas.microsoft.com/office/powerpoint/2010/main" val="144646475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Picture Placeholder 2"/>
          <p:cNvSpPr>
            <a:spLocks noGrp="1"/>
          </p:cNvSpPr>
          <p:nvPr>
            <p:ph type="pic" sz="quarter" idx="10"/>
          </p:nvPr>
        </p:nvSpPr>
        <p:spPr>
          <a:xfrm>
            <a:off x="0" y="1436686"/>
            <a:ext cx="9144000" cy="5421314"/>
          </a:xfrm>
        </p:spPr>
        <p:txBody>
          <a:bodyPr/>
          <a:lstStyle/>
          <a:p>
            <a:pPr lvl="0"/>
            <a:endParaRPr lang="en-US" noProof="0" dirty="0"/>
          </a:p>
        </p:txBody>
      </p:sp>
    </p:spTree>
    <p:extLst>
      <p:ext uri="{BB962C8B-B14F-4D97-AF65-F5344CB8AC3E}">
        <p14:creationId xmlns:p14="http://schemas.microsoft.com/office/powerpoint/2010/main" val="39712829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2"/>
          <p:cNvSpPr/>
          <p:nvPr userDrawn="1"/>
        </p:nvSpPr>
        <p:spPr bwMode="auto">
          <a:xfrm>
            <a:off x="0" y="3082925"/>
            <a:ext cx="9144000" cy="3775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4" name="Group 34"/>
          <p:cNvGrpSpPr>
            <a:grpSpLocks/>
          </p:cNvGrpSpPr>
          <p:nvPr userDrawn="1"/>
        </p:nvGrpSpPr>
        <p:grpSpPr bwMode="auto">
          <a:xfrm>
            <a:off x="6486525" y="4979988"/>
            <a:ext cx="2657475" cy="1878012"/>
            <a:chOff x="4727575" y="3613150"/>
            <a:chExt cx="1330325" cy="939800"/>
          </a:xfrm>
        </p:grpSpPr>
        <p:sp>
          <p:nvSpPr>
            <p:cNvPr id="6" name="Freeform 5"/>
            <p:cNvSpPr>
              <a:spLocks noEditPoints="1"/>
            </p:cNvSpPr>
            <p:nvPr/>
          </p:nvSpPr>
          <p:spPr bwMode="auto">
            <a:xfrm>
              <a:off x="4727575" y="4222471"/>
              <a:ext cx="860659"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7" name="Freeform 9"/>
            <p:cNvSpPr>
              <a:spLocks noEditPoints="1"/>
            </p:cNvSpPr>
            <p:nvPr/>
          </p:nvSpPr>
          <p:spPr bwMode="auto">
            <a:xfrm>
              <a:off x="5588234" y="3613150"/>
              <a:ext cx="469666"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8" name="Freeform 10"/>
            <p:cNvSpPr>
              <a:spLocks/>
            </p:cNvSpPr>
            <p:nvPr/>
          </p:nvSpPr>
          <p:spPr bwMode="auto">
            <a:xfrm>
              <a:off x="5248103" y="4007183"/>
              <a:ext cx="809797"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22323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1BBA79-B430-4525-866C-35AD7CD5D2E3}" type="datetime1">
              <a:rPr lang="en-US" smtClean="0"/>
              <a:t>11/1/2015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31698242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bwMode="auto">
          <a:xfrm>
            <a:off x="2090738" y="3082925"/>
            <a:ext cx="7053262" cy="3775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4" name="Group 34"/>
          <p:cNvGrpSpPr>
            <a:grpSpLocks/>
          </p:cNvGrpSpPr>
          <p:nvPr userDrawn="1"/>
        </p:nvGrpSpPr>
        <p:grpSpPr bwMode="auto">
          <a:xfrm>
            <a:off x="6486525" y="4979988"/>
            <a:ext cx="2657475" cy="1878012"/>
            <a:chOff x="4727575" y="3613150"/>
            <a:chExt cx="1330325" cy="939800"/>
          </a:xfrm>
        </p:grpSpPr>
        <p:sp>
          <p:nvSpPr>
            <p:cNvPr id="6" name="Freeform 5"/>
            <p:cNvSpPr>
              <a:spLocks noEditPoints="1"/>
            </p:cNvSpPr>
            <p:nvPr/>
          </p:nvSpPr>
          <p:spPr bwMode="auto">
            <a:xfrm>
              <a:off x="4727575" y="4222471"/>
              <a:ext cx="860659"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7" name="Freeform 9"/>
            <p:cNvSpPr>
              <a:spLocks noEditPoints="1"/>
            </p:cNvSpPr>
            <p:nvPr/>
          </p:nvSpPr>
          <p:spPr bwMode="auto">
            <a:xfrm>
              <a:off x="5588234" y="3613150"/>
              <a:ext cx="469666"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8" name="Freeform 10"/>
            <p:cNvSpPr>
              <a:spLocks/>
            </p:cNvSpPr>
            <p:nvPr/>
          </p:nvSpPr>
          <p:spPr bwMode="auto">
            <a:xfrm>
              <a:off x="5248103" y="4007183"/>
              <a:ext cx="809797"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412664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1400" dirty="0">
              <a:solidFill>
                <a:srgbClr val="FFFFFF"/>
              </a:solidFill>
              <a:cs typeface="Arial" charset="0"/>
            </a:endParaRPr>
          </a:p>
        </p:txBody>
      </p:sp>
    </p:spTree>
    <p:extLst>
      <p:ext uri="{BB962C8B-B14F-4D97-AF65-F5344CB8AC3E}">
        <p14:creationId xmlns:p14="http://schemas.microsoft.com/office/powerpoint/2010/main" val="27932990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hoto Grid A">
    <p:bg>
      <p:bgRef idx="1001">
        <a:schemeClr val="bg1"/>
      </p:bgRef>
    </p:bg>
    <p:spTree>
      <p:nvGrpSpPr>
        <p:cNvPr id="1" name=""/>
        <p:cNvGrpSpPr/>
        <p:nvPr/>
      </p:nvGrpSpPr>
      <p:grpSpPr>
        <a:xfrm>
          <a:off x="0" y="0"/>
          <a:ext cx="0" cy="0"/>
          <a:chOff x="0" y="0"/>
          <a:chExt cx="0" cy="0"/>
        </a:xfrm>
      </p:grpSpPr>
      <p:sp>
        <p:nvSpPr>
          <p:cNvPr id="5" name="Freeform 7"/>
          <p:cNvSpPr>
            <a:spLocks/>
          </p:cNvSpPr>
          <p:nvPr userDrawn="1"/>
        </p:nvSpPr>
        <p:spPr bwMode="auto">
          <a:xfrm>
            <a:off x="4727575" y="6527800"/>
            <a:ext cx="860425" cy="330200"/>
          </a:xfrm>
          <a:custGeom>
            <a:avLst/>
            <a:gdLst>
              <a:gd name="T0" fmla="*/ 2147483647 w 542"/>
              <a:gd name="T1" fmla="*/ 0 h 208"/>
              <a:gd name="T2" fmla="*/ 2147483647 w 542"/>
              <a:gd name="T3" fmla="*/ 0 h 208"/>
              <a:gd name="T4" fmla="*/ 2147483647 w 542"/>
              <a:gd name="T5" fmla="*/ 2147483647 h 208"/>
              <a:gd name="T6" fmla="*/ 2147483647 w 542"/>
              <a:gd name="T7" fmla="*/ 2147483647 h 208"/>
              <a:gd name="T8" fmla="*/ 2147483647 w 542"/>
              <a:gd name="T9" fmla="*/ 2147483647 h 208"/>
              <a:gd name="T10" fmla="*/ 0 w 542"/>
              <a:gd name="T11" fmla="*/ 2147483647 h 208"/>
              <a:gd name="T12" fmla="*/ 2147483647 w 542"/>
              <a:gd name="T13" fmla="*/ 2147483647 h 208"/>
              <a:gd name="T14" fmla="*/ 2147483647 w 542"/>
              <a:gd name="T15" fmla="*/ 2147483647 h 208"/>
              <a:gd name="T16" fmla="*/ 2147483647 w 542"/>
              <a:gd name="T17" fmla="*/ 2147483647 h 208"/>
              <a:gd name="T18" fmla="*/ 2147483647 w 542"/>
              <a:gd name="T19" fmla="*/ 2147483647 h 208"/>
              <a:gd name="T20" fmla="*/ 2147483647 w 542"/>
              <a:gd name="T21" fmla="*/ 2147483647 h 208"/>
              <a:gd name="T22" fmla="*/ 2147483647 w 542"/>
              <a:gd name="T23" fmla="*/ 0 h 208"/>
              <a:gd name="T24" fmla="*/ 2147483647 w 542"/>
              <a:gd name="T25" fmla="*/ 0 h 2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2" h="208">
                <a:moveTo>
                  <a:pt x="542" y="0"/>
                </a:moveTo>
                <a:lnTo>
                  <a:pt x="542" y="0"/>
                </a:lnTo>
                <a:lnTo>
                  <a:pt x="412" y="54"/>
                </a:lnTo>
                <a:lnTo>
                  <a:pt x="278" y="104"/>
                </a:lnTo>
                <a:lnTo>
                  <a:pt x="0" y="208"/>
                </a:lnTo>
                <a:lnTo>
                  <a:pt x="328" y="208"/>
                </a:lnTo>
                <a:lnTo>
                  <a:pt x="388" y="154"/>
                </a:lnTo>
                <a:lnTo>
                  <a:pt x="442" y="102"/>
                </a:lnTo>
                <a:lnTo>
                  <a:pt x="494" y="50"/>
                </a:lnTo>
                <a:lnTo>
                  <a:pt x="5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6" name="Freeform 8"/>
          <p:cNvSpPr>
            <a:spLocks/>
          </p:cNvSpPr>
          <p:nvPr userDrawn="1"/>
        </p:nvSpPr>
        <p:spPr bwMode="auto">
          <a:xfrm>
            <a:off x="5588000" y="6856413"/>
            <a:ext cx="1588"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7" name="Rectangle 6"/>
          <p:cNvSpPr/>
          <p:nvPr userDrawn="1"/>
        </p:nvSpPr>
        <p:spPr bwMode="auto">
          <a:xfrm>
            <a:off x="0" y="4608513"/>
            <a:ext cx="9144000" cy="2249487"/>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8" name="Group 15"/>
          <p:cNvGrpSpPr>
            <a:grpSpLocks/>
          </p:cNvGrpSpPr>
          <p:nvPr userDrawn="1"/>
        </p:nvGrpSpPr>
        <p:grpSpPr bwMode="auto">
          <a:xfrm>
            <a:off x="7816850" y="5922963"/>
            <a:ext cx="1330325" cy="939800"/>
            <a:chOff x="4727575" y="3613150"/>
            <a:chExt cx="1330325" cy="939800"/>
          </a:xfrm>
        </p:grpSpPr>
        <p:sp>
          <p:nvSpPr>
            <p:cNvPr id="9" name="Freeform 6"/>
            <p:cNvSpPr>
              <a:spLocks noEditPoints="1"/>
            </p:cNvSpPr>
            <p:nvPr/>
          </p:nvSpPr>
          <p:spPr bwMode="auto">
            <a:xfrm>
              <a:off x="4727575"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9"/>
            <p:cNvSpPr>
              <a:spLocks noEditPoints="1"/>
            </p:cNvSpPr>
            <p:nvPr/>
          </p:nvSpPr>
          <p:spPr bwMode="auto">
            <a:xfrm>
              <a:off x="5588000"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10"/>
            <p:cNvSpPr>
              <a:spLocks/>
            </p:cNvSpPr>
            <p:nvPr/>
          </p:nvSpPr>
          <p:spPr bwMode="auto">
            <a:xfrm>
              <a:off x="5248275"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2" name="Picture Placeholder 11"/>
          <p:cNvSpPr>
            <a:spLocks noGrp="1"/>
          </p:cNvSpPr>
          <p:nvPr>
            <p:ph type="pic" sz="quarter" idx="10"/>
          </p:nvPr>
        </p:nvSpPr>
        <p:spPr>
          <a:xfrm>
            <a:off x="0" y="-9525"/>
            <a:ext cx="9144000" cy="4552949"/>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32" name="Title 31"/>
          <p:cNvSpPr>
            <a:spLocks noGrp="1"/>
          </p:cNvSpPr>
          <p:nvPr>
            <p:ph type="title"/>
          </p:nvPr>
        </p:nvSpPr>
        <p:spPr>
          <a:xfrm>
            <a:off x="455613" y="4754050"/>
            <a:ext cx="8240712" cy="1052261"/>
          </a:xfrm>
        </p:spPr>
        <p:txBody>
          <a:bodyPr anchor="b"/>
          <a:lstStyle/>
          <a:p>
            <a:r>
              <a:rPr lang="en-US" smtClean="0"/>
              <a:t>Click to edit Master title style</a:t>
            </a:r>
            <a:endParaRPr lang="en-US" dirty="0"/>
          </a:p>
        </p:txBody>
      </p:sp>
      <p:sp>
        <p:nvSpPr>
          <p:cNvPr id="34" name="Text Placeholder 33"/>
          <p:cNvSpPr>
            <a:spLocks noGrp="1"/>
          </p:cNvSpPr>
          <p:nvPr>
            <p:ph type="body" sz="quarter" idx="15"/>
          </p:nvPr>
        </p:nvSpPr>
        <p:spPr>
          <a:xfrm>
            <a:off x="455613" y="5867331"/>
            <a:ext cx="8240712"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Tree>
    <p:extLst>
      <p:ext uri="{BB962C8B-B14F-4D97-AF65-F5344CB8AC3E}">
        <p14:creationId xmlns:p14="http://schemas.microsoft.com/office/powerpoint/2010/main" val="2066412276"/>
      </p:ext>
    </p:extLst>
  </p:cSld>
  <p:clrMapOvr>
    <a:overrideClrMapping bg1="lt1" tx1="dk1" bg2="lt2" tx2="dk2" accent1="accent1" accent2="accent2" accent3="accent3" accent4="accent4" accent5="accent5" accent6="accent6" hlink="hlink" folHlink="folHlink"/>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hoto Grid B">
    <p:bg>
      <p:bgRef idx="1001">
        <a:schemeClr val="bg1"/>
      </p:bgRef>
    </p:bg>
    <p:spTree>
      <p:nvGrpSpPr>
        <p:cNvPr id="1" name=""/>
        <p:cNvGrpSpPr/>
        <p:nvPr/>
      </p:nvGrpSpPr>
      <p:grpSpPr>
        <a:xfrm>
          <a:off x="0" y="0"/>
          <a:ext cx="0" cy="0"/>
          <a:chOff x="0" y="0"/>
          <a:chExt cx="0" cy="0"/>
        </a:xfrm>
      </p:grpSpPr>
      <p:grpSp>
        <p:nvGrpSpPr>
          <p:cNvPr id="5" name="Group 2"/>
          <p:cNvGrpSpPr>
            <a:grpSpLocks/>
          </p:cNvGrpSpPr>
          <p:nvPr userDrawn="1"/>
        </p:nvGrpSpPr>
        <p:grpSpPr bwMode="auto">
          <a:xfrm>
            <a:off x="0" y="2312988"/>
            <a:ext cx="6061075" cy="2252662"/>
            <a:chOff x="0" y="2303463"/>
            <a:chExt cx="6060986" cy="2252573"/>
          </a:xfrm>
        </p:grpSpPr>
        <p:sp>
          <p:nvSpPr>
            <p:cNvPr id="6" name="Rectangle 5"/>
            <p:cNvSpPr/>
            <p:nvPr/>
          </p:nvSpPr>
          <p:spPr bwMode="auto">
            <a:xfrm>
              <a:off x="0" y="2303463"/>
              <a:ext cx="6057811" cy="2249398"/>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7" name="Group 1"/>
            <p:cNvGrpSpPr>
              <a:grpSpLocks/>
            </p:cNvGrpSpPr>
            <p:nvPr/>
          </p:nvGrpSpPr>
          <p:grpSpPr bwMode="auto">
            <a:xfrm>
              <a:off x="4730661" y="3616236"/>
              <a:ext cx="1330325" cy="939800"/>
              <a:chOff x="4737100" y="3622675"/>
              <a:chExt cx="1330325" cy="939800"/>
            </a:xfrm>
          </p:grpSpPr>
          <p:sp>
            <p:nvSpPr>
              <p:cNvPr id="8" name="Freeform 6"/>
              <p:cNvSpPr>
                <a:spLocks noEditPoints="1"/>
              </p:cNvSpPr>
              <p:nvPr/>
            </p:nvSpPr>
            <p:spPr bwMode="auto">
              <a:xfrm>
                <a:off x="4737120" y="4232288"/>
                <a:ext cx="860412" cy="330187"/>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9" name="Freeform 9"/>
              <p:cNvSpPr>
                <a:spLocks noEditPoints="1"/>
              </p:cNvSpPr>
              <p:nvPr/>
            </p:nvSpPr>
            <p:spPr bwMode="auto">
              <a:xfrm>
                <a:off x="5597532" y="3622712"/>
                <a:ext cx="469893" cy="609576"/>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10"/>
              <p:cNvSpPr>
                <a:spLocks/>
              </p:cNvSpPr>
              <p:nvPr/>
            </p:nvSpPr>
            <p:spPr bwMode="auto">
              <a:xfrm>
                <a:off x="5257812" y="4016396"/>
                <a:ext cx="809613" cy="546079"/>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grpSp>
      <p:sp>
        <p:nvSpPr>
          <p:cNvPr id="12" name="Picture Placeholder 11"/>
          <p:cNvSpPr>
            <a:spLocks noGrp="1"/>
          </p:cNvSpPr>
          <p:nvPr>
            <p:ph type="pic" sz="quarter" idx="10"/>
          </p:nvPr>
        </p:nvSpPr>
        <p:spPr>
          <a:xfrm>
            <a:off x="0" y="-9525"/>
            <a:ext cx="9144000" cy="6867525"/>
          </a:xfrm>
          <a:custGeom>
            <a:avLst/>
            <a:gdLst>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6076950 w 9144000"/>
              <a:gd name="connsiteY4" fmla="*/ 2324100 h 6867525"/>
              <a:gd name="connsiteX5" fmla="*/ 0 w 9144000"/>
              <a:gd name="connsiteY5"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6057900 w 9144000"/>
              <a:gd name="connsiteY4" fmla="*/ 4562475 h 6867525"/>
              <a:gd name="connsiteX5" fmla="*/ 6076950 w 9144000"/>
              <a:gd name="connsiteY5" fmla="*/ 2324100 h 6867525"/>
              <a:gd name="connsiteX6" fmla="*/ 0 w 9144000"/>
              <a:gd name="connsiteY6"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57900 w 9144000"/>
              <a:gd name="connsiteY5" fmla="*/ 4562475 h 6867525"/>
              <a:gd name="connsiteX6" fmla="*/ 6076950 w 9144000"/>
              <a:gd name="connsiteY6" fmla="*/ 2324100 h 6867525"/>
              <a:gd name="connsiteX7" fmla="*/ 0 w 9144000"/>
              <a:gd name="connsiteY7"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57900 w 9144000"/>
              <a:gd name="connsiteY5" fmla="*/ 4562475 h 6867525"/>
              <a:gd name="connsiteX6" fmla="*/ 6076950 w 9144000"/>
              <a:gd name="connsiteY6" fmla="*/ 2324100 h 6867525"/>
              <a:gd name="connsiteX7" fmla="*/ 0 w 9144000"/>
              <a:gd name="connsiteY7" fmla="*/ 2324100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57900 w 9144000"/>
              <a:gd name="connsiteY5" fmla="*/ 4562475 h 6867525"/>
              <a:gd name="connsiteX6" fmla="*/ 6048375 w 9144000"/>
              <a:gd name="connsiteY6" fmla="*/ 2324100 h 6867525"/>
              <a:gd name="connsiteX7" fmla="*/ 0 w 9144000"/>
              <a:gd name="connsiteY7" fmla="*/ 2324100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57900 w 9144000"/>
              <a:gd name="connsiteY5" fmla="*/ 4562475 h 6867525"/>
              <a:gd name="connsiteX6" fmla="*/ 6076950 w 9144000"/>
              <a:gd name="connsiteY6" fmla="*/ 2324100 h 6867525"/>
              <a:gd name="connsiteX7" fmla="*/ 0 w 9144000"/>
              <a:gd name="connsiteY7" fmla="*/ 2324100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57900 w 9144000"/>
              <a:gd name="connsiteY5" fmla="*/ 4562475 h 6867525"/>
              <a:gd name="connsiteX6" fmla="*/ 6048375 w 9144000"/>
              <a:gd name="connsiteY6" fmla="*/ 2314575 h 6867525"/>
              <a:gd name="connsiteX7" fmla="*/ 0 w 9144000"/>
              <a:gd name="connsiteY7" fmla="*/ 2324100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57900 w 9144000"/>
              <a:gd name="connsiteY5" fmla="*/ 4562475 h 6867525"/>
              <a:gd name="connsiteX6" fmla="*/ 6076950 w 9144000"/>
              <a:gd name="connsiteY6" fmla="*/ 2305050 h 6867525"/>
              <a:gd name="connsiteX7" fmla="*/ 0 w 9144000"/>
              <a:gd name="connsiteY7" fmla="*/ 2324100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86475 w 9144000"/>
              <a:gd name="connsiteY5" fmla="*/ 4572000 h 6867525"/>
              <a:gd name="connsiteX6" fmla="*/ 6076950 w 9144000"/>
              <a:gd name="connsiteY6" fmla="*/ 2305050 h 6867525"/>
              <a:gd name="connsiteX7" fmla="*/ 0 w 9144000"/>
              <a:gd name="connsiteY7" fmla="*/ 2324100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86475 w 9144000"/>
              <a:gd name="connsiteY5" fmla="*/ 4572000 h 6867525"/>
              <a:gd name="connsiteX6" fmla="*/ 6076950 w 9144000"/>
              <a:gd name="connsiteY6" fmla="*/ 2305050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81451 w 9144000"/>
              <a:gd name="connsiteY5" fmla="*/ 4572000 h 6867525"/>
              <a:gd name="connsiteX6" fmla="*/ 6076950 w 9144000"/>
              <a:gd name="connsiteY6" fmla="*/ 2305050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66378 w 9144000"/>
              <a:gd name="connsiteY5" fmla="*/ 4577025 h 6867525"/>
              <a:gd name="connsiteX6" fmla="*/ 6076950 w 9144000"/>
              <a:gd name="connsiteY6" fmla="*/ 2305050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66378 w 9144000"/>
              <a:gd name="connsiteY5" fmla="*/ 4572001 h 6867525"/>
              <a:gd name="connsiteX6" fmla="*/ 6076950 w 9144000"/>
              <a:gd name="connsiteY6" fmla="*/ 2305050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2000 h 6867525"/>
              <a:gd name="connsiteX5" fmla="*/ 6066378 w 9144000"/>
              <a:gd name="connsiteY5" fmla="*/ 4572001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83876 h 6867525"/>
              <a:gd name="connsiteX5" fmla="*/ 6066378 w 9144000"/>
              <a:gd name="connsiteY5" fmla="*/ 4572001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83876 h 6867525"/>
              <a:gd name="connsiteX5" fmla="*/ 6078253 w 9144000"/>
              <a:gd name="connsiteY5" fmla="*/ 4583876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83876 h 6867525"/>
              <a:gd name="connsiteX5" fmla="*/ 6072315 w 9144000"/>
              <a:gd name="connsiteY5" fmla="*/ 4589814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83876 h 6867525"/>
              <a:gd name="connsiteX5" fmla="*/ 6072315 w 9144000"/>
              <a:gd name="connsiteY5" fmla="*/ 4583876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7938 h 6867525"/>
              <a:gd name="connsiteX5" fmla="*/ 6072315 w 9144000"/>
              <a:gd name="connsiteY5" fmla="*/ 4583876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577938 h 6867525"/>
              <a:gd name="connsiteX5" fmla="*/ 6072315 w 9144000"/>
              <a:gd name="connsiteY5" fmla="*/ 4577938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072315 w 9144000"/>
              <a:gd name="connsiteY5" fmla="*/ 4577938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5986590 w 9144000"/>
              <a:gd name="connsiteY5" fmla="*/ 4659313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071925 w 9144000"/>
              <a:gd name="connsiteY6" fmla="*/ 2300026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143625 w 9144000"/>
              <a:gd name="connsiteY6" fmla="*/ 2249488 h 6867525"/>
              <a:gd name="connsiteX7" fmla="*/ 0 w 9144000"/>
              <a:gd name="connsiteY7" fmla="*/ 2298979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143625 w 9144000"/>
              <a:gd name="connsiteY6" fmla="*/ 2249488 h 6867525"/>
              <a:gd name="connsiteX7" fmla="*/ 0 w 9144000"/>
              <a:gd name="connsiteY7" fmla="*/ 2249488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143625 w 9144000"/>
              <a:gd name="connsiteY6" fmla="*/ 2249488 h 6867525"/>
              <a:gd name="connsiteX7" fmla="*/ 0 w 9144000"/>
              <a:gd name="connsiteY7" fmla="*/ 2249488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143625 w 9144000"/>
              <a:gd name="connsiteY6" fmla="*/ 2249488 h 6867525"/>
              <a:gd name="connsiteX7" fmla="*/ 0 w 9144000"/>
              <a:gd name="connsiteY7" fmla="*/ 2249488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143625 w 9144000"/>
              <a:gd name="connsiteY6" fmla="*/ 2239963 h 6867525"/>
              <a:gd name="connsiteX7" fmla="*/ 0 w 9144000"/>
              <a:gd name="connsiteY7" fmla="*/ 2249488 h 6867525"/>
              <a:gd name="connsiteX8" fmla="*/ 0 w 9144000"/>
              <a:gd name="connsiteY8" fmla="*/ 0 h 6867525"/>
              <a:gd name="connsiteX0" fmla="*/ 0 w 9144000"/>
              <a:gd name="connsiteY0" fmla="*/ 0 h 6867525"/>
              <a:gd name="connsiteX1" fmla="*/ 9144000 w 9144000"/>
              <a:gd name="connsiteY1" fmla="*/ 0 h 6867525"/>
              <a:gd name="connsiteX2" fmla="*/ 9144000 w 9144000"/>
              <a:gd name="connsiteY2" fmla="*/ 6867525 h 6867525"/>
              <a:gd name="connsiteX3" fmla="*/ 0 w 9144000"/>
              <a:gd name="connsiteY3" fmla="*/ 6867525 h 6867525"/>
              <a:gd name="connsiteX4" fmla="*/ 0 w 9144000"/>
              <a:gd name="connsiteY4" fmla="*/ 4659313 h 6867525"/>
              <a:gd name="connsiteX5" fmla="*/ 6143625 w 9144000"/>
              <a:gd name="connsiteY5" fmla="*/ 4659313 h 6867525"/>
              <a:gd name="connsiteX6" fmla="*/ 6143625 w 9144000"/>
              <a:gd name="connsiteY6" fmla="*/ 2239963 h 6867525"/>
              <a:gd name="connsiteX7" fmla="*/ 0 w 9144000"/>
              <a:gd name="connsiteY7" fmla="*/ 2239963 h 6867525"/>
              <a:gd name="connsiteX8" fmla="*/ 0 w 9144000"/>
              <a:gd name="connsiteY8"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67525">
                <a:moveTo>
                  <a:pt x="0" y="0"/>
                </a:moveTo>
                <a:lnTo>
                  <a:pt x="9144000" y="0"/>
                </a:lnTo>
                <a:lnTo>
                  <a:pt x="9144000" y="6867525"/>
                </a:lnTo>
                <a:lnTo>
                  <a:pt x="0" y="6867525"/>
                </a:lnTo>
                <a:lnTo>
                  <a:pt x="0" y="4659313"/>
                </a:lnTo>
                <a:lnTo>
                  <a:pt x="6143625" y="4659313"/>
                </a:lnTo>
                <a:cubicBezTo>
                  <a:pt x="6142125" y="3903663"/>
                  <a:pt x="6145125" y="2995613"/>
                  <a:pt x="6143625" y="2239963"/>
                </a:cubicBezTo>
                <a:lnTo>
                  <a:pt x="0" y="2239963"/>
                </a:lnTo>
                <a:lnTo>
                  <a:pt x="0" y="0"/>
                </a:lnTo>
                <a:close/>
              </a:path>
            </a:pathLst>
          </a:custGeo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Title 31"/>
          <p:cNvSpPr>
            <a:spLocks noGrp="1"/>
          </p:cNvSpPr>
          <p:nvPr>
            <p:ph type="title"/>
          </p:nvPr>
        </p:nvSpPr>
        <p:spPr>
          <a:xfrm>
            <a:off x="455613" y="2420426"/>
            <a:ext cx="5165959" cy="1052261"/>
          </a:xfrm>
        </p:spPr>
        <p:txBody>
          <a:bodyPr anchor="b"/>
          <a:lstStyle/>
          <a:p>
            <a:r>
              <a:rPr lang="en-US" smtClean="0"/>
              <a:t>Click to edit Master title style</a:t>
            </a:r>
            <a:endParaRPr lang="en-US" dirty="0"/>
          </a:p>
        </p:txBody>
      </p:sp>
      <p:sp>
        <p:nvSpPr>
          <p:cNvPr id="17" name="Text Placeholder 33"/>
          <p:cNvSpPr>
            <a:spLocks noGrp="1"/>
          </p:cNvSpPr>
          <p:nvPr>
            <p:ph type="body" sz="quarter" idx="15"/>
          </p:nvPr>
        </p:nvSpPr>
        <p:spPr>
          <a:xfrm>
            <a:off x="455613" y="3533707"/>
            <a:ext cx="4046537"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Tree>
    <p:extLst>
      <p:ext uri="{BB962C8B-B14F-4D97-AF65-F5344CB8AC3E}">
        <p14:creationId xmlns:p14="http://schemas.microsoft.com/office/powerpoint/2010/main" val="2621073219"/>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hoto Grid C">
    <p:bg>
      <p:bgRef idx="1001">
        <a:schemeClr val="bg1"/>
      </p:bgRef>
    </p:bg>
    <p:spTree>
      <p:nvGrpSpPr>
        <p:cNvPr id="1" name=""/>
        <p:cNvGrpSpPr/>
        <p:nvPr/>
      </p:nvGrpSpPr>
      <p:grpSpPr>
        <a:xfrm>
          <a:off x="0" y="0"/>
          <a:ext cx="0" cy="0"/>
          <a:chOff x="0" y="0"/>
          <a:chExt cx="0" cy="0"/>
        </a:xfrm>
      </p:grpSpPr>
      <p:sp>
        <p:nvSpPr>
          <p:cNvPr id="6" name="Freeform 7"/>
          <p:cNvSpPr>
            <a:spLocks/>
          </p:cNvSpPr>
          <p:nvPr userDrawn="1"/>
        </p:nvSpPr>
        <p:spPr bwMode="auto">
          <a:xfrm>
            <a:off x="4727575" y="6527800"/>
            <a:ext cx="860425" cy="330200"/>
          </a:xfrm>
          <a:custGeom>
            <a:avLst/>
            <a:gdLst>
              <a:gd name="T0" fmla="*/ 2147483647 w 542"/>
              <a:gd name="T1" fmla="*/ 0 h 208"/>
              <a:gd name="T2" fmla="*/ 2147483647 w 542"/>
              <a:gd name="T3" fmla="*/ 0 h 208"/>
              <a:gd name="T4" fmla="*/ 2147483647 w 542"/>
              <a:gd name="T5" fmla="*/ 2147483647 h 208"/>
              <a:gd name="T6" fmla="*/ 2147483647 w 542"/>
              <a:gd name="T7" fmla="*/ 2147483647 h 208"/>
              <a:gd name="T8" fmla="*/ 2147483647 w 542"/>
              <a:gd name="T9" fmla="*/ 2147483647 h 208"/>
              <a:gd name="T10" fmla="*/ 0 w 542"/>
              <a:gd name="T11" fmla="*/ 2147483647 h 208"/>
              <a:gd name="T12" fmla="*/ 2147483647 w 542"/>
              <a:gd name="T13" fmla="*/ 2147483647 h 208"/>
              <a:gd name="T14" fmla="*/ 2147483647 w 542"/>
              <a:gd name="T15" fmla="*/ 2147483647 h 208"/>
              <a:gd name="T16" fmla="*/ 2147483647 w 542"/>
              <a:gd name="T17" fmla="*/ 2147483647 h 208"/>
              <a:gd name="T18" fmla="*/ 2147483647 w 542"/>
              <a:gd name="T19" fmla="*/ 2147483647 h 208"/>
              <a:gd name="T20" fmla="*/ 2147483647 w 542"/>
              <a:gd name="T21" fmla="*/ 2147483647 h 208"/>
              <a:gd name="T22" fmla="*/ 2147483647 w 542"/>
              <a:gd name="T23" fmla="*/ 0 h 208"/>
              <a:gd name="T24" fmla="*/ 2147483647 w 542"/>
              <a:gd name="T25" fmla="*/ 0 h 2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2" h="208">
                <a:moveTo>
                  <a:pt x="542" y="0"/>
                </a:moveTo>
                <a:lnTo>
                  <a:pt x="542" y="0"/>
                </a:lnTo>
                <a:lnTo>
                  <a:pt x="412" y="54"/>
                </a:lnTo>
                <a:lnTo>
                  <a:pt x="278" y="104"/>
                </a:lnTo>
                <a:lnTo>
                  <a:pt x="0" y="208"/>
                </a:lnTo>
                <a:lnTo>
                  <a:pt x="328" y="208"/>
                </a:lnTo>
                <a:lnTo>
                  <a:pt x="388" y="154"/>
                </a:lnTo>
                <a:lnTo>
                  <a:pt x="442" y="102"/>
                </a:lnTo>
                <a:lnTo>
                  <a:pt x="494" y="50"/>
                </a:lnTo>
                <a:lnTo>
                  <a:pt x="5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7" name="Freeform 8"/>
          <p:cNvSpPr>
            <a:spLocks/>
          </p:cNvSpPr>
          <p:nvPr userDrawn="1"/>
        </p:nvSpPr>
        <p:spPr bwMode="auto">
          <a:xfrm>
            <a:off x="5588000" y="6856413"/>
            <a:ext cx="1588"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grpSp>
        <p:nvGrpSpPr>
          <p:cNvPr id="8" name="Group 13"/>
          <p:cNvGrpSpPr>
            <a:grpSpLocks/>
          </p:cNvGrpSpPr>
          <p:nvPr userDrawn="1"/>
        </p:nvGrpSpPr>
        <p:grpSpPr bwMode="auto">
          <a:xfrm>
            <a:off x="0" y="4608513"/>
            <a:ext cx="9147175" cy="2254250"/>
            <a:chOff x="0" y="4608512"/>
            <a:chExt cx="9147086" cy="2254147"/>
          </a:xfrm>
        </p:grpSpPr>
        <p:sp>
          <p:nvSpPr>
            <p:cNvPr id="9" name="Rectangle 8"/>
            <p:cNvSpPr/>
            <p:nvPr/>
          </p:nvSpPr>
          <p:spPr bwMode="auto">
            <a:xfrm>
              <a:off x="0" y="4608512"/>
              <a:ext cx="9143911" cy="2249384"/>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10" name="Group 1"/>
            <p:cNvGrpSpPr>
              <a:grpSpLocks/>
            </p:cNvGrpSpPr>
            <p:nvPr/>
          </p:nvGrpSpPr>
          <p:grpSpPr bwMode="auto">
            <a:xfrm>
              <a:off x="7816761" y="5922859"/>
              <a:ext cx="1330325" cy="939800"/>
              <a:chOff x="4737100" y="3632200"/>
              <a:chExt cx="1330325" cy="939800"/>
            </a:xfrm>
          </p:grpSpPr>
          <p:sp>
            <p:nvSpPr>
              <p:cNvPr id="11" name="Freeform 6"/>
              <p:cNvSpPr>
                <a:spLocks noEditPoints="1"/>
              </p:cNvSpPr>
              <p:nvPr/>
            </p:nvSpPr>
            <p:spPr bwMode="auto">
              <a:xfrm>
                <a:off x="4737113" y="4241815"/>
                <a:ext cx="860417" cy="330185"/>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3" name="Freeform 9"/>
              <p:cNvSpPr>
                <a:spLocks noEditPoints="1"/>
              </p:cNvSpPr>
              <p:nvPr/>
            </p:nvSpPr>
            <p:spPr bwMode="auto">
              <a:xfrm>
                <a:off x="5597530" y="3632243"/>
                <a:ext cx="469895" cy="609572"/>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5" name="Freeform 10"/>
              <p:cNvSpPr>
                <a:spLocks/>
              </p:cNvSpPr>
              <p:nvPr/>
            </p:nvSpPr>
            <p:spPr bwMode="auto">
              <a:xfrm>
                <a:off x="5257808" y="4025925"/>
                <a:ext cx="809617" cy="546075"/>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grpSp>
      <p:sp>
        <p:nvSpPr>
          <p:cNvPr id="12" name="Picture Placeholder 11"/>
          <p:cNvSpPr>
            <a:spLocks noGrp="1"/>
          </p:cNvSpPr>
          <p:nvPr>
            <p:ph type="pic" sz="quarter" idx="10"/>
          </p:nvPr>
        </p:nvSpPr>
        <p:spPr>
          <a:xfrm>
            <a:off x="0" y="-9524"/>
            <a:ext cx="6076950" cy="45537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32" name="Title 31"/>
          <p:cNvSpPr>
            <a:spLocks noGrp="1"/>
          </p:cNvSpPr>
          <p:nvPr>
            <p:ph type="title"/>
          </p:nvPr>
        </p:nvSpPr>
        <p:spPr>
          <a:xfrm>
            <a:off x="455613" y="4754050"/>
            <a:ext cx="8240712" cy="1052261"/>
          </a:xfrm>
        </p:spPr>
        <p:txBody>
          <a:bodyPr anchor="b"/>
          <a:lstStyle/>
          <a:p>
            <a:r>
              <a:rPr lang="en-US" smtClean="0"/>
              <a:t>Click to edit Master title style</a:t>
            </a:r>
            <a:endParaRPr lang="en-US" dirty="0"/>
          </a:p>
        </p:txBody>
      </p:sp>
      <p:sp>
        <p:nvSpPr>
          <p:cNvPr id="34" name="Text Placeholder 33"/>
          <p:cNvSpPr>
            <a:spLocks noGrp="1"/>
          </p:cNvSpPr>
          <p:nvPr>
            <p:ph type="body" sz="quarter" idx="15"/>
          </p:nvPr>
        </p:nvSpPr>
        <p:spPr>
          <a:xfrm>
            <a:off x="455613" y="5867331"/>
            <a:ext cx="8240712"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14" name="Picture Placeholder 15"/>
          <p:cNvSpPr>
            <a:spLocks noGrp="1"/>
          </p:cNvSpPr>
          <p:nvPr>
            <p:ph type="pic" sz="quarter" idx="12"/>
          </p:nvPr>
        </p:nvSpPr>
        <p:spPr>
          <a:xfrm>
            <a:off x="6162675" y="-9524"/>
            <a:ext cx="2981325" cy="45537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242939692"/>
      </p:ext>
    </p:extLst>
  </p:cSld>
  <p:clrMapOvr>
    <a:overrideClrMapping bg1="lt1" tx1="dk1" bg2="lt2" tx2="dk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hoto Grid 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3073400" y="2303463"/>
            <a:ext cx="6070600" cy="4554537"/>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7" name="Group 34"/>
          <p:cNvGrpSpPr>
            <a:grpSpLocks/>
          </p:cNvGrpSpPr>
          <p:nvPr userDrawn="1"/>
        </p:nvGrpSpPr>
        <p:grpSpPr bwMode="auto">
          <a:xfrm>
            <a:off x="6486525" y="4979988"/>
            <a:ext cx="2657475" cy="1878012"/>
            <a:chOff x="4727575" y="3613150"/>
            <a:chExt cx="1330325" cy="939800"/>
          </a:xfrm>
        </p:grpSpPr>
        <p:sp>
          <p:nvSpPr>
            <p:cNvPr id="8" name="Freeform 6"/>
            <p:cNvSpPr>
              <a:spLocks noEditPoints="1"/>
            </p:cNvSpPr>
            <p:nvPr/>
          </p:nvSpPr>
          <p:spPr bwMode="auto">
            <a:xfrm>
              <a:off x="4727575" y="4222471"/>
              <a:ext cx="860659"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9" name="Freeform 9"/>
            <p:cNvSpPr>
              <a:spLocks noEditPoints="1"/>
            </p:cNvSpPr>
            <p:nvPr/>
          </p:nvSpPr>
          <p:spPr bwMode="auto">
            <a:xfrm>
              <a:off x="5588234" y="3613150"/>
              <a:ext cx="469666"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10"/>
            <p:cNvSpPr>
              <a:spLocks/>
            </p:cNvSpPr>
            <p:nvPr/>
          </p:nvSpPr>
          <p:spPr bwMode="auto">
            <a:xfrm>
              <a:off x="5248103" y="4007183"/>
              <a:ext cx="809797"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32" name="Title 31"/>
          <p:cNvSpPr>
            <a:spLocks noGrp="1"/>
          </p:cNvSpPr>
          <p:nvPr>
            <p:ph type="title"/>
          </p:nvPr>
        </p:nvSpPr>
        <p:spPr>
          <a:xfrm>
            <a:off x="3529026" y="2316163"/>
            <a:ext cx="5165959" cy="889824"/>
          </a:xfrm>
        </p:spPr>
        <p:txBody>
          <a:bodyPr anchor="b"/>
          <a:lstStyle/>
          <a:p>
            <a:r>
              <a:rPr lang="en-US" smtClean="0"/>
              <a:t>Click to edit Master title style</a:t>
            </a:r>
            <a:endParaRPr lang="en-US" dirty="0"/>
          </a:p>
        </p:txBody>
      </p:sp>
      <p:sp>
        <p:nvSpPr>
          <p:cNvPr id="34" name="Text Placeholder 33"/>
          <p:cNvSpPr>
            <a:spLocks noGrp="1"/>
          </p:cNvSpPr>
          <p:nvPr>
            <p:ph type="body" sz="quarter" idx="15"/>
          </p:nvPr>
        </p:nvSpPr>
        <p:spPr>
          <a:xfrm>
            <a:off x="3529027" y="3295582"/>
            <a:ext cx="5178412" cy="2819468"/>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14" name="Picture Placeholder 11"/>
          <p:cNvSpPr>
            <a:spLocks noGrp="1"/>
          </p:cNvSpPr>
          <p:nvPr>
            <p:ph type="pic" sz="quarter" idx="16"/>
          </p:nvPr>
        </p:nvSpPr>
        <p:spPr>
          <a:xfrm>
            <a:off x="0" y="-9525"/>
            <a:ext cx="2978150" cy="6867144"/>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3073412" y="1"/>
            <a:ext cx="6071616" cy="2230437"/>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012402504"/>
      </p:ext>
    </p:extLst>
  </p:cSld>
  <p:clrMapOvr>
    <a:overrideClrMapping bg1="lt1" tx1="dk1" bg2="lt2" tx2="dk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Photo Grid D">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2303463"/>
            <a:ext cx="9144000" cy="4554537"/>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3" name="Group 34"/>
          <p:cNvGrpSpPr>
            <a:grpSpLocks/>
          </p:cNvGrpSpPr>
          <p:nvPr userDrawn="1"/>
        </p:nvGrpSpPr>
        <p:grpSpPr bwMode="auto">
          <a:xfrm>
            <a:off x="6486525" y="4979988"/>
            <a:ext cx="2657475" cy="1878012"/>
            <a:chOff x="4727575" y="3613150"/>
            <a:chExt cx="1330325" cy="939800"/>
          </a:xfrm>
        </p:grpSpPr>
        <p:sp>
          <p:nvSpPr>
            <p:cNvPr id="4" name="Freeform 6"/>
            <p:cNvSpPr>
              <a:spLocks noEditPoints="1"/>
            </p:cNvSpPr>
            <p:nvPr/>
          </p:nvSpPr>
          <p:spPr bwMode="auto">
            <a:xfrm>
              <a:off x="4727575" y="4222471"/>
              <a:ext cx="860659"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5" name="Freeform 9"/>
            <p:cNvSpPr>
              <a:spLocks noEditPoints="1"/>
            </p:cNvSpPr>
            <p:nvPr/>
          </p:nvSpPr>
          <p:spPr bwMode="auto">
            <a:xfrm>
              <a:off x="5588234" y="3613150"/>
              <a:ext cx="469666"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6" name="Freeform 10"/>
            <p:cNvSpPr>
              <a:spLocks/>
            </p:cNvSpPr>
            <p:nvPr/>
          </p:nvSpPr>
          <p:spPr bwMode="auto">
            <a:xfrm>
              <a:off x="5248103" y="4007183"/>
              <a:ext cx="809797"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Tree>
    <p:extLst>
      <p:ext uri="{BB962C8B-B14F-4D97-AF65-F5344CB8AC3E}">
        <p14:creationId xmlns:p14="http://schemas.microsoft.com/office/powerpoint/2010/main" val="978788178"/>
      </p:ext>
    </p:extLst>
  </p:cSld>
  <p:clrMapOvr>
    <a:overrideClrMapping bg1="lt1" tx1="dk1" bg2="lt2" tx2="dk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hoto Grid E">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2306638"/>
            <a:ext cx="9144000" cy="4551362"/>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8" name="Group 34"/>
          <p:cNvGrpSpPr>
            <a:grpSpLocks/>
          </p:cNvGrpSpPr>
          <p:nvPr userDrawn="1"/>
        </p:nvGrpSpPr>
        <p:grpSpPr bwMode="auto">
          <a:xfrm>
            <a:off x="6486525" y="4979988"/>
            <a:ext cx="2657475" cy="1878012"/>
            <a:chOff x="4727575" y="3613150"/>
            <a:chExt cx="1330325" cy="939800"/>
          </a:xfrm>
        </p:grpSpPr>
        <p:sp>
          <p:nvSpPr>
            <p:cNvPr id="9" name="Freeform 6"/>
            <p:cNvSpPr>
              <a:spLocks noEditPoints="1"/>
            </p:cNvSpPr>
            <p:nvPr/>
          </p:nvSpPr>
          <p:spPr bwMode="auto">
            <a:xfrm>
              <a:off x="4727575" y="4222471"/>
              <a:ext cx="860659"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9"/>
            <p:cNvSpPr>
              <a:spLocks noEditPoints="1"/>
            </p:cNvSpPr>
            <p:nvPr/>
          </p:nvSpPr>
          <p:spPr bwMode="auto">
            <a:xfrm>
              <a:off x="5588234" y="3613150"/>
              <a:ext cx="469666"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10"/>
            <p:cNvSpPr>
              <a:spLocks/>
            </p:cNvSpPr>
            <p:nvPr/>
          </p:nvSpPr>
          <p:spPr bwMode="auto">
            <a:xfrm>
              <a:off x="5248103" y="4007183"/>
              <a:ext cx="809797"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0" y="-9525"/>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Picture Placeholder 13"/>
          <p:cNvSpPr>
            <a:spLocks noGrp="1"/>
          </p:cNvSpPr>
          <p:nvPr>
            <p:ph type="pic" sz="quarter" idx="11"/>
          </p:nvPr>
        </p:nvSpPr>
        <p:spPr>
          <a:xfrm>
            <a:off x="3081338"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55613" y="2420426"/>
            <a:ext cx="8269287" cy="1052261"/>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55613" y="3533707"/>
            <a:ext cx="8297862" cy="2752793"/>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Tree>
    <p:extLst>
      <p:ext uri="{BB962C8B-B14F-4D97-AF65-F5344CB8AC3E}">
        <p14:creationId xmlns:p14="http://schemas.microsoft.com/office/powerpoint/2010/main" val="200405005"/>
      </p:ext>
    </p:extLst>
  </p:cSld>
  <p:clrMapOvr>
    <a:overrideClrMapping bg1="lt1" tx1="dk1" bg2="lt2" tx2="dk2" accent1="accent1" accent2="accent2" accent3="accent3" accent4="accent4" accent5="accent5" accent6="accent6" hlink="hlink" folHlink="folHlink"/>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hoto Grid F">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2306638"/>
            <a:ext cx="6072188" cy="4551362"/>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8" name="Group 34"/>
          <p:cNvGrpSpPr>
            <a:grpSpLocks/>
          </p:cNvGrpSpPr>
          <p:nvPr userDrawn="1"/>
        </p:nvGrpSpPr>
        <p:grpSpPr bwMode="auto">
          <a:xfrm>
            <a:off x="3414713" y="4979988"/>
            <a:ext cx="2657475" cy="1878012"/>
            <a:chOff x="4727575" y="3613150"/>
            <a:chExt cx="1330325" cy="939800"/>
          </a:xfrm>
        </p:grpSpPr>
        <p:sp>
          <p:nvSpPr>
            <p:cNvPr id="9" name="Freeform 6"/>
            <p:cNvSpPr>
              <a:spLocks noEditPoints="1"/>
            </p:cNvSpPr>
            <p:nvPr/>
          </p:nvSpPr>
          <p:spPr bwMode="auto">
            <a:xfrm>
              <a:off x="4727575" y="4222471"/>
              <a:ext cx="860658"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9"/>
            <p:cNvSpPr>
              <a:spLocks noEditPoints="1"/>
            </p:cNvSpPr>
            <p:nvPr/>
          </p:nvSpPr>
          <p:spPr bwMode="auto">
            <a:xfrm>
              <a:off x="5588233" y="3613150"/>
              <a:ext cx="469667"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10"/>
            <p:cNvSpPr>
              <a:spLocks/>
            </p:cNvSpPr>
            <p:nvPr/>
          </p:nvSpPr>
          <p:spPr bwMode="auto">
            <a:xfrm>
              <a:off x="5248102" y="4007183"/>
              <a:ext cx="809798"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0" y="-9525"/>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Picture Placeholder 13"/>
          <p:cNvSpPr>
            <a:spLocks noGrp="1"/>
          </p:cNvSpPr>
          <p:nvPr>
            <p:ph type="pic" sz="quarter" idx="11"/>
          </p:nvPr>
        </p:nvSpPr>
        <p:spPr>
          <a:xfrm>
            <a:off x="3081338"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685800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55613" y="2316163"/>
            <a:ext cx="5165959" cy="889824"/>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55613" y="3295582"/>
            <a:ext cx="5173662" cy="2581343"/>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Tree>
    <p:extLst>
      <p:ext uri="{BB962C8B-B14F-4D97-AF65-F5344CB8AC3E}">
        <p14:creationId xmlns:p14="http://schemas.microsoft.com/office/powerpoint/2010/main" val="2883763142"/>
      </p:ext>
    </p:extLst>
  </p:cSld>
  <p:clrMapOvr>
    <a:overrideClrMapping bg1="lt1" tx1="dk1" bg2="lt2" tx2="dk2" accent1="accent1" accent2="accent2" accent3="accent3" accent4="accent4" accent5="accent5" accent6="accent6" hlink="hlink" folHlink="folHlink"/>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hoto Grid G">
    <p:bg>
      <p:bgRef idx="1001">
        <a:schemeClr val="bg1"/>
      </p:bgRef>
    </p:bg>
    <p:spTree>
      <p:nvGrpSpPr>
        <p:cNvPr id="1" name=""/>
        <p:cNvGrpSpPr/>
        <p:nvPr/>
      </p:nvGrpSpPr>
      <p:grpSpPr>
        <a:xfrm>
          <a:off x="0" y="0"/>
          <a:ext cx="0" cy="0"/>
          <a:chOff x="0" y="0"/>
          <a:chExt cx="0" cy="0"/>
        </a:xfrm>
      </p:grpSpPr>
      <p:sp>
        <p:nvSpPr>
          <p:cNvPr id="7" name="Freeform 7"/>
          <p:cNvSpPr>
            <a:spLocks/>
          </p:cNvSpPr>
          <p:nvPr userDrawn="1"/>
        </p:nvSpPr>
        <p:spPr bwMode="auto">
          <a:xfrm>
            <a:off x="4727575" y="6527800"/>
            <a:ext cx="860425" cy="330200"/>
          </a:xfrm>
          <a:custGeom>
            <a:avLst/>
            <a:gdLst>
              <a:gd name="T0" fmla="*/ 2147483647 w 542"/>
              <a:gd name="T1" fmla="*/ 0 h 208"/>
              <a:gd name="T2" fmla="*/ 2147483647 w 542"/>
              <a:gd name="T3" fmla="*/ 0 h 208"/>
              <a:gd name="T4" fmla="*/ 2147483647 w 542"/>
              <a:gd name="T5" fmla="*/ 2147483647 h 208"/>
              <a:gd name="T6" fmla="*/ 2147483647 w 542"/>
              <a:gd name="T7" fmla="*/ 2147483647 h 208"/>
              <a:gd name="T8" fmla="*/ 2147483647 w 542"/>
              <a:gd name="T9" fmla="*/ 2147483647 h 208"/>
              <a:gd name="T10" fmla="*/ 0 w 542"/>
              <a:gd name="T11" fmla="*/ 2147483647 h 208"/>
              <a:gd name="T12" fmla="*/ 2147483647 w 542"/>
              <a:gd name="T13" fmla="*/ 2147483647 h 208"/>
              <a:gd name="T14" fmla="*/ 2147483647 w 542"/>
              <a:gd name="T15" fmla="*/ 2147483647 h 208"/>
              <a:gd name="T16" fmla="*/ 2147483647 w 542"/>
              <a:gd name="T17" fmla="*/ 2147483647 h 208"/>
              <a:gd name="T18" fmla="*/ 2147483647 w 542"/>
              <a:gd name="T19" fmla="*/ 2147483647 h 208"/>
              <a:gd name="T20" fmla="*/ 2147483647 w 542"/>
              <a:gd name="T21" fmla="*/ 2147483647 h 208"/>
              <a:gd name="T22" fmla="*/ 2147483647 w 542"/>
              <a:gd name="T23" fmla="*/ 0 h 208"/>
              <a:gd name="T24" fmla="*/ 2147483647 w 542"/>
              <a:gd name="T25" fmla="*/ 0 h 2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2" h="208">
                <a:moveTo>
                  <a:pt x="542" y="0"/>
                </a:moveTo>
                <a:lnTo>
                  <a:pt x="542" y="0"/>
                </a:lnTo>
                <a:lnTo>
                  <a:pt x="412" y="54"/>
                </a:lnTo>
                <a:lnTo>
                  <a:pt x="278" y="104"/>
                </a:lnTo>
                <a:lnTo>
                  <a:pt x="0" y="208"/>
                </a:lnTo>
                <a:lnTo>
                  <a:pt x="328" y="208"/>
                </a:lnTo>
                <a:lnTo>
                  <a:pt x="388" y="154"/>
                </a:lnTo>
                <a:lnTo>
                  <a:pt x="442" y="102"/>
                </a:lnTo>
                <a:lnTo>
                  <a:pt x="494" y="50"/>
                </a:lnTo>
                <a:lnTo>
                  <a:pt x="5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8" name="Freeform 8"/>
          <p:cNvSpPr>
            <a:spLocks/>
          </p:cNvSpPr>
          <p:nvPr userDrawn="1"/>
        </p:nvSpPr>
        <p:spPr bwMode="auto">
          <a:xfrm>
            <a:off x="5588000" y="6856413"/>
            <a:ext cx="1588"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grpSp>
        <p:nvGrpSpPr>
          <p:cNvPr id="9" name="Group 13"/>
          <p:cNvGrpSpPr>
            <a:grpSpLocks/>
          </p:cNvGrpSpPr>
          <p:nvPr userDrawn="1"/>
        </p:nvGrpSpPr>
        <p:grpSpPr bwMode="auto">
          <a:xfrm>
            <a:off x="0" y="4608513"/>
            <a:ext cx="9147175" cy="2254250"/>
            <a:chOff x="0" y="4608512"/>
            <a:chExt cx="9147086" cy="2254147"/>
          </a:xfrm>
        </p:grpSpPr>
        <p:sp>
          <p:nvSpPr>
            <p:cNvPr id="10" name="Rectangle 9"/>
            <p:cNvSpPr/>
            <p:nvPr/>
          </p:nvSpPr>
          <p:spPr bwMode="auto">
            <a:xfrm>
              <a:off x="0" y="4608512"/>
              <a:ext cx="9143911" cy="2249384"/>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11" name="Group 1"/>
            <p:cNvGrpSpPr>
              <a:grpSpLocks/>
            </p:cNvGrpSpPr>
            <p:nvPr/>
          </p:nvGrpSpPr>
          <p:grpSpPr bwMode="auto">
            <a:xfrm>
              <a:off x="7816761" y="5922859"/>
              <a:ext cx="1330325" cy="939800"/>
              <a:chOff x="4737100" y="3632200"/>
              <a:chExt cx="1330325" cy="939800"/>
            </a:xfrm>
          </p:grpSpPr>
          <p:sp>
            <p:nvSpPr>
              <p:cNvPr id="12" name="Freeform 6"/>
              <p:cNvSpPr>
                <a:spLocks noEditPoints="1"/>
              </p:cNvSpPr>
              <p:nvPr/>
            </p:nvSpPr>
            <p:spPr bwMode="auto">
              <a:xfrm>
                <a:off x="4737113" y="4241815"/>
                <a:ext cx="860417" cy="330185"/>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3" name="Freeform 9"/>
              <p:cNvSpPr>
                <a:spLocks noEditPoints="1"/>
              </p:cNvSpPr>
              <p:nvPr/>
            </p:nvSpPr>
            <p:spPr bwMode="auto">
              <a:xfrm>
                <a:off x="5597530" y="3632243"/>
                <a:ext cx="469895" cy="609572"/>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5" name="Freeform 10"/>
              <p:cNvSpPr>
                <a:spLocks/>
              </p:cNvSpPr>
              <p:nvPr/>
            </p:nvSpPr>
            <p:spPr bwMode="auto">
              <a:xfrm>
                <a:off x="5257808" y="4025925"/>
                <a:ext cx="809617" cy="546075"/>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grpSp>
      <p:sp>
        <p:nvSpPr>
          <p:cNvPr id="32" name="Title 31"/>
          <p:cNvSpPr>
            <a:spLocks noGrp="1"/>
          </p:cNvSpPr>
          <p:nvPr>
            <p:ph type="title"/>
          </p:nvPr>
        </p:nvSpPr>
        <p:spPr>
          <a:xfrm>
            <a:off x="455613" y="4754050"/>
            <a:ext cx="8231187" cy="1052261"/>
          </a:xfrm>
        </p:spPr>
        <p:txBody>
          <a:bodyPr anchor="b"/>
          <a:lstStyle/>
          <a:p>
            <a:r>
              <a:rPr lang="en-US" smtClean="0"/>
              <a:t>Click to edit Master title style</a:t>
            </a:r>
            <a:endParaRPr lang="en-US" dirty="0"/>
          </a:p>
        </p:txBody>
      </p:sp>
      <p:sp>
        <p:nvSpPr>
          <p:cNvPr id="34" name="Text Placeholder 33"/>
          <p:cNvSpPr>
            <a:spLocks noGrp="1"/>
          </p:cNvSpPr>
          <p:nvPr>
            <p:ph type="body" sz="quarter" idx="15"/>
          </p:nvPr>
        </p:nvSpPr>
        <p:spPr>
          <a:xfrm>
            <a:off x="455613" y="5867331"/>
            <a:ext cx="8231187"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14" name="Picture Placeholder 15"/>
          <p:cNvSpPr>
            <a:spLocks noGrp="1"/>
          </p:cNvSpPr>
          <p:nvPr>
            <p:ph type="pic" sz="quarter" idx="12"/>
          </p:nvPr>
        </p:nvSpPr>
        <p:spPr>
          <a:xfrm>
            <a:off x="6162675" y="-9524"/>
            <a:ext cx="2981325" cy="45537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Picture Placeholder 15"/>
          <p:cNvSpPr>
            <a:spLocks noGrp="1"/>
          </p:cNvSpPr>
          <p:nvPr>
            <p:ph type="pic" sz="quarter" idx="16"/>
          </p:nvPr>
        </p:nvSpPr>
        <p:spPr>
          <a:xfrm>
            <a:off x="0" y="-9524"/>
            <a:ext cx="2981325" cy="45537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7"/>
          </p:nvPr>
        </p:nvSpPr>
        <p:spPr>
          <a:xfrm>
            <a:off x="3081337" y="-9524"/>
            <a:ext cx="2981325" cy="45537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551884402"/>
      </p:ext>
    </p:extLst>
  </p:cSld>
  <p:clrMapOvr>
    <a:overrideClrMapping bg1="lt1" tx1="dk1" bg2="lt2" tx2="dk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76577-FAA9-46C1-B202-E57EE5C92631}" type="datetime1">
              <a:rPr lang="en-US" smtClean="0"/>
              <a:t>11/1/2015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9396810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hoto Grid H">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2306638"/>
            <a:ext cx="6072188" cy="4551362"/>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9" name="Group 34"/>
          <p:cNvGrpSpPr>
            <a:grpSpLocks/>
          </p:cNvGrpSpPr>
          <p:nvPr userDrawn="1"/>
        </p:nvGrpSpPr>
        <p:grpSpPr bwMode="auto">
          <a:xfrm>
            <a:off x="3414713" y="4979988"/>
            <a:ext cx="2657475" cy="1878012"/>
            <a:chOff x="4727575" y="3613150"/>
            <a:chExt cx="1330325" cy="939800"/>
          </a:xfrm>
        </p:grpSpPr>
        <p:sp>
          <p:nvSpPr>
            <p:cNvPr id="10" name="Freeform 6"/>
            <p:cNvSpPr>
              <a:spLocks noEditPoints="1"/>
            </p:cNvSpPr>
            <p:nvPr/>
          </p:nvSpPr>
          <p:spPr bwMode="auto">
            <a:xfrm>
              <a:off x="4727575" y="4222471"/>
              <a:ext cx="860658"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9"/>
            <p:cNvSpPr>
              <a:spLocks noEditPoints="1"/>
            </p:cNvSpPr>
            <p:nvPr/>
          </p:nvSpPr>
          <p:spPr bwMode="auto">
            <a:xfrm>
              <a:off x="5588233" y="3613150"/>
              <a:ext cx="469667"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2" name="Freeform 10"/>
            <p:cNvSpPr>
              <a:spLocks/>
            </p:cNvSpPr>
            <p:nvPr/>
          </p:nvSpPr>
          <p:spPr bwMode="auto">
            <a:xfrm>
              <a:off x="5248102" y="4007183"/>
              <a:ext cx="809798"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0"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Picture Placeholder 13"/>
          <p:cNvSpPr>
            <a:spLocks noGrp="1"/>
          </p:cNvSpPr>
          <p:nvPr>
            <p:ph type="pic" sz="quarter" idx="11"/>
          </p:nvPr>
        </p:nvSpPr>
        <p:spPr>
          <a:xfrm>
            <a:off x="3081338"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55613" y="2316163"/>
            <a:ext cx="5165959" cy="889824"/>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55613" y="3295582"/>
            <a:ext cx="5173662" cy="2657543"/>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0" name="Picture Placeholder 21"/>
          <p:cNvSpPr>
            <a:spLocks noGrp="1"/>
          </p:cNvSpPr>
          <p:nvPr>
            <p:ph type="pic" sz="quarter" idx="16"/>
          </p:nvPr>
        </p:nvSpPr>
        <p:spPr>
          <a:xfrm>
            <a:off x="6162675" y="2303462"/>
            <a:ext cx="2981325" cy="4554537"/>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352202440"/>
      </p:ext>
    </p:extLst>
  </p:cSld>
  <p:clrMapOvr>
    <a:overrideClrMapping bg1="lt1" tx1="dk1" bg2="lt2" tx2="dk2" accent1="accent1" accent2="accent2" accent3="accent3" accent4="accent4" accent5="accent5" accent6="accent6" hlink="hlink" folHlink="folHlink"/>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hoto Grid I">
    <p:bg>
      <p:bgRef idx="1001">
        <a:schemeClr val="bg1"/>
      </p:bgRef>
    </p:bg>
    <p:spTree>
      <p:nvGrpSpPr>
        <p:cNvPr id="1" name=""/>
        <p:cNvGrpSpPr/>
        <p:nvPr/>
      </p:nvGrpSpPr>
      <p:grpSpPr>
        <a:xfrm>
          <a:off x="0" y="0"/>
          <a:ext cx="0" cy="0"/>
          <a:chOff x="0" y="0"/>
          <a:chExt cx="0" cy="0"/>
        </a:xfrm>
      </p:grpSpPr>
      <p:sp>
        <p:nvSpPr>
          <p:cNvPr id="9" name="Rectangle 8"/>
          <p:cNvSpPr/>
          <p:nvPr userDrawn="1"/>
        </p:nvSpPr>
        <p:spPr bwMode="auto">
          <a:xfrm>
            <a:off x="0" y="2306638"/>
            <a:ext cx="6072188" cy="4551362"/>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10" name="Group 34"/>
          <p:cNvGrpSpPr>
            <a:grpSpLocks/>
          </p:cNvGrpSpPr>
          <p:nvPr userDrawn="1"/>
        </p:nvGrpSpPr>
        <p:grpSpPr bwMode="auto">
          <a:xfrm>
            <a:off x="3414713" y="4979988"/>
            <a:ext cx="2657475" cy="1878012"/>
            <a:chOff x="4727575" y="3613150"/>
            <a:chExt cx="1330325" cy="939800"/>
          </a:xfrm>
        </p:grpSpPr>
        <p:sp>
          <p:nvSpPr>
            <p:cNvPr id="11" name="Freeform 6"/>
            <p:cNvSpPr>
              <a:spLocks noEditPoints="1"/>
            </p:cNvSpPr>
            <p:nvPr/>
          </p:nvSpPr>
          <p:spPr bwMode="auto">
            <a:xfrm>
              <a:off x="4727575" y="4222471"/>
              <a:ext cx="860658" cy="330479"/>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2" name="Freeform 9"/>
            <p:cNvSpPr>
              <a:spLocks noEditPoints="1"/>
            </p:cNvSpPr>
            <p:nvPr/>
          </p:nvSpPr>
          <p:spPr bwMode="auto">
            <a:xfrm>
              <a:off x="5588233" y="3613150"/>
              <a:ext cx="469667" cy="609321"/>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3" name="Freeform 10"/>
            <p:cNvSpPr>
              <a:spLocks/>
            </p:cNvSpPr>
            <p:nvPr/>
          </p:nvSpPr>
          <p:spPr bwMode="auto">
            <a:xfrm>
              <a:off x="5248102" y="4007183"/>
              <a:ext cx="809798" cy="545767"/>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28" name="Picture Placeholder 11"/>
          <p:cNvSpPr>
            <a:spLocks noGrp="1"/>
          </p:cNvSpPr>
          <p:nvPr>
            <p:ph type="pic" sz="quarter" idx="10"/>
          </p:nvPr>
        </p:nvSpPr>
        <p:spPr>
          <a:xfrm>
            <a:off x="0"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32" name="Picture Placeholder 13"/>
          <p:cNvSpPr>
            <a:spLocks noGrp="1"/>
          </p:cNvSpPr>
          <p:nvPr>
            <p:ph type="pic" sz="quarter" idx="11"/>
          </p:nvPr>
        </p:nvSpPr>
        <p:spPr>
          <a:xfrm>
            <a:off x="3081338"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33" name="Picture Placeholder 15"/>
          <p:cNvSpPr>
            <a:spLocks noGrp="1"/>
          </p:cNvSpPr>
          <p:nvPr>
            <p:ph type="pic" sz="quarter" idx="12"/>
          </p:nvPr>
        </p:nvSpPr>
        <p:spPr>
          <a:xfrm>
            <a:off x="6162675" y="0"/>
            <a:ext cx="2980944"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65138" y="2316163"/>
            <a:ext cx="5165959" cy="889824"/>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65138" y="3295582"/>
            <a:ext cx="5183187" cy="2705168"/>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1" name="Picture Placeholder 21"/>
          <p:cNvSpPr>
            <a:spLocks noGrp="1"/>
          </p:cNvSpPr>
          <p:nvPr>
            <p:ph type="pic" sz="quarter" idx="16"/>
          </p:nvPr>
        </p:nvSpPr>
        <p:spPr>
          <a:xfrm>
            <a:off x="6162675" y="2313432"/>
            <a:ext cx="2981325"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2" name="Picture Placeholder 27"/>
          <p:cNvSpPr>
            <a:spLocks noGrp="1"/>
          </p:cNvSpPr>
          <p:nvPr>
            <p:ph type="pic" sz="quarter" idx="18"/>
          </p:nvPr>
        </p:nvSpPr>
        <p:spPr>
          <a:xfrm>
            <a:off x="6162675" y="4626864"/>
            <a:ext cx="2981325" cy="2231136"/>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915580107"/>
      </p:ext>
    </p:extLst>
  </p:cSld>
  <p:clrMapOvr>
    <a:overrideClrMapping bg1="lt1" tx1="dk1" bg2="lt2" tx2="dk2" accent1="accent1" accent2="accent2" accent3="accent3" accent4="accent4" accent5="accent5" accent6="accent6" hlink="hlink" folHlink="folHlink"/>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hoto Grid J">
    <p:bg>
      <p:bgRef idx="1001">
        <a:schemeClr val="bg1"/>
      </p:bgRef>
    </p:bg>
    <p:spTree>
      <p:nvGrpSpPr>
        <p:cNvPr id="1" name=""/>
        <p:cNvGrpSpPr/>
        <p:nvPr/>
      </p:nvGrpSpPr>
      <p:grpSpPr>
        <a:xfrm>
          <a:off x="0" y="0"/>
          <a:ext cx="0" cy="0"/>
          <a:chOff x="0" y="0"/>
          <a:chExt cx="0" cy="0"/>
        </a:xfrm>
      </p:grpSpPr>
      <p:sp>
        <p:nvSpPr>
          <p:cNvPr id="9" name="Rectangle 8"/>
          <p:cNvSpPr/>
          <p:nvPr userDrawn="1"/>
        </p:nvSpPr>
        <p:spPr bwMode="auto">
          <a:xfrm>
            <a:off x="0" y="2312988"/>
            <a:ext cx="6081713" cy="2251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10" name="Group 1"/>
          <p:cNvGrpSpPr>
            <a:grpSpLocks/>
          </p:cNvGrpSpPr>
          <p:nvPr userDrawn="1"/>
        </p:nvGrpSpPr>
        <p:grpSpPr bwMode="auto">
          <a:xfrm>
            <a:off x="4745038" y="3625850"/>
            <a:ext cx="1330325" cy="939800"/>
            <a:chOff x="4732599" y="3613150"/>
            <a:chExt cx="1330325" cy="939800"/>
          </a:xfrm>
        </p:grpSpPr>
        <p:sp>
          <p:nvSpPr>
            <p:cNvPr id="11" name="Freeform 6"/>
            <p:cNvSpPr>
              <a:spLocks noEditPoints="1"/>
            </p:cNvSpPr>
            <p:nvPr/>
          </p:nvSpPr>
          <p:spPr bwMode="auto">
            <a:xfrm>
              <a:off x="4732599"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2" name="Freeform 9"/>
            <p:cNvSpPr>
              <a:spLocks noEditPoints="1"/>
            </p:cNvSpPr>
            <p:nvPr/>
          </p:nvSpPr>
          <p:spPr bwMode="auto">
            <a:xfrm>
              <a:off x="5593024"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3" name="Freeform 10"/>
            <p:cNvSpPr>
              <a:spLocks/>
            </p:cNvSpPr>
            <p:nvPr/>
          </p:nvSpPr>
          <p:spPr bwMode="auto">
            <a:xfrm>
              <a:off x="5253299"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0" y="-9525"/>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Picture Placeholder 13"/>
          <p:cNvSpPr>
            <a:spLocks noGrp="1"/>
          </p:cNvSpPr>
          <p:nvPr>
            <p:ph type="pic" sz="quarter" idx="11"/>
          </p:nvPr>
        </p:nvSpPr>
        <p:spPr>
          <a:xfrm>
            <a:off x="3090862" y="0"/>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685800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65138" y="2304288"/>
            <a:ext cx="5165959" cy="901699"/>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65138" y="3305107"/>
            <a:ext cx="5164137"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1" name="Picture Placeholder 23"/>
          <p:cNvSpPr>
            <a:spLocks noGrp="1"/>
          </p:cNvSpPr>
          <p:nvPr>
            <p:ph type="pic" sz="quarter" idx="17"/>
          </p:nvPr>
        </p:nvSpPr>
        <p:spPr>
          <a:xfrm>
            <a:off x="0"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2" name="Picture Placeholder 25"/>
          <p:cNvSpPr>
            <a:spLocks noGrp="1"/>
          </p:cNvSpPr>
          <p:nvPr>
            <p:ph type="pic" sz="quarter" idx="18"/>
          </p:nvPr>
        </p:nvSpPr>
        <p:spPr>
          <a:xfrm>
            <a:off x="3090862"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122806371"/>
      </p:ext>
    </p:extLst>
  </p:cSld>
  <p:clrMapOvr>
    <a:overrideClrMapping bg1="lt1" tx1="dk1" bg2="lt2" tx2="dk2" accent1="accent1" accent2="accent2" accent3="accent3" accent4="accent4" accent5="accent5" accent6="accent6" hlink="hlink" folHlink="folHlink"/>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_Photo Grid J">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2312988"/>
            <a:ext cx="6081713" cy="2251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8" name="Group 1"/>
          <p:cNvGrpSpPr>
            <a:grpSpLocks/>
          </p:cNvGrpSpPr>
          <p:nvPr userDrawn="1"/>
        </p:nvGrpSpPr>
        <p:grpSpPr bwMode="auto">
          <a:xfrm>
            <a:off x="4745038" y="3625850"/>
            <a:ext cx="1330325" cy="939800"/>
            <a:chOff x="4732599" y="3613150"/>
            <a:chExt cx="1330325" cy="939800"/>
          </a:xfrm>
        </p:grpSpPr>
        <p:sp>
          <p:nvSpPr>
            <p:cNvPr id="9" name="Freeform 6"/>
            <p:cNvSpPr>
              <a:spLocks noEditPoints="1"/>
            </p:cNvSpPr>
            <p:nvPr/>
          </p:nvSpPr>
          <p:spPr bwMode="auto">
            <a:xfrm>
              <a:off x="4732599"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9"/>
            <p:cNvSpPr>
              <a:spLocks noEditPoints="1"/>
            </p:cNvSpPr>
            <p:nvPr/>
          </p:nvSpPr>
          <p:spPr bwMode="auto">
            <a:xfrm>
              <a:off x="5593024"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10"/>
            <p:cNvSpPr>
              <a:spLocks/>
            </p:cNvSpPr>
            <p:nvPr/>
          </p:nvSpPr>
          <p:spPr bwMode="auto">
            <a:xfrm>
              <a:off x="5253299"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1" y="-9525"/>
            <a:ext cx="6081713"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685800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65138" y="2304288"/>
            <a:ext cx="5165959" cy="1931162"/>
          </a:xfrm>
        </p:spPr>
        <p:txBody>
          <a:bodyPr anchor="b"/>
          <a:lstStyle/>
          <a:p>
            <a:r>
              <a:rPr lang="en-US" dirty="0" smtClean="0"/>
              <a:t>Click to edit Master title style</a:t>
            </a:r>
            <a:endParaRPr lang="en-US" dirty="0"/>
          </a:p>
        </p:txBody>
      </p:sp>
      <p:sp>
        <p:nvSpPr>
          <p:cNvPr id="21" name="Picture Placeholder 23"/>
          <p:cNvSpPr>
            <a:spLocks noGrp="1"/>
          </p:cNvSpPr>
          <p:nvPr>
            <p:ph type="pic" sz="quarter" idx="17"/>
          </p:nvPr>
        </p:nvSpPr>
        <p:spPr>
          <a:xfrm>
            <a:off x="0"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2" name="Picture Placeholder 25"/>
          <p:cNvSpPr>
            <a:spLocks noGrp="1"/>
          </p:cNvSpPr>
          <p:nvPr>
            <p:ph type="pic" sz="quarter" idx="18"/>
          </p:nvPr>
        </p:nvSpPr>
        <p:spPr>
          <a:xfrm>
            <a:off x="3090862"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4124322853"/>
      </p:ext>
    </p:extLst>
  </p:cSld>
  <p:clrMapOvr>
    <a:overrideClrMapping bg1="lt1" tx1="dk1" bg2="lt2" tx2="dk2" accent1="accent1" accent2="accent2" accent3="accent3" accent4="accent4" accent5="accent5" accent6="accent6" hlink="hlink" folHlink="folHlink"/>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Photo Grid J">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2312988"/>
            <a:ext cx="6081713" cy="2251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9" name="Group 1"/>
          <p:cNvGrpSpPr>
            <a:grpSpLocks/>
          </p:cNvGrpSpPr>
          <p:nvPr userDrawn="1"/>
        </p:nvGrpSpPr>
        <p:grpSpPr bwMode="auto">
          <a:xfrm>
            <a:off x="4745038" y="3625850"/>
            <a:ext cx="1330325" cy="939800"/>
            <a:chOff x="4732599" y="3613150"/>
            <a:chExt cx="1330325" cy="939800"/>
          </a:xfrm>
        </p:grpSpPr>
        <p:sp>
          <p:nvSpPr>
            <p:cNvPr id="10" name="Freeform 6"/>
            <p:cNvSpPr>
              <a:spLocks noEditPoints="1"/>
            </p:cNvSpPr>
            <p:nvPr/>
          </p:nvSpPr>
          <p:spPr bwMode="auto">
            <a:xfrm>
              <a:off x="4732599"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9"/>
            <p:cNvSpPr>
              <a:spLocks noEditPoints="1"/>
            </p:cNvSpPr>
            <p:nvPr/>
          </p:nvSpPr>
          <p:spPr bwMode="auto">
            <a:xfrm>
              <a:off x="5593024"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2" name="Freeform 10"/>
            <p:cNvSpPr>
              <a:spLocks/>
            </p:cNvSpPr>
            <p:nvPr/>
          </p:nvSpPr>
          <p:spPr bwMode="auto">
            <a:xfrm>
              <a:off x="5253299"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0" y="-9525"/>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6" name="Picture Placeholder 13"/>
          <p:cNvSpPr>
            <a:spLocks noGrp="1"/>
          </p:cNvSpPr>
          <p:nvPr>
            <p:ph type="pic" sz="quarter" idx="11"/>
          </p:nvPr>
        </p:nvSpPr>
        <p:spPr>
          <a:xfrm>
            <a:off x="3090862" y="0"/>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685800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65138" y="2304288"/>
            <a:ext cx="5165959" cy="901699"/>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65138" y="3305107"/>
            <a:ext cx="5164137"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2" name="Picture Placeholder 25"/>
          <p:cNvSpPr>
            <a:spLocks noGrp="1"/>
          </p:cNvSpPr>
          <p:nvPr>
            <p:ph type="pic" sz="quarter" idx="18"/>
          </p:nvPr>
        </p:nvSpPr>
        <p:spPr>
          <a:xfrm>
            <a:off x="0" y="4637088"/>
            <a:ext cx="6071806"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948633829"/>
      </p:ext>
    </p:extLst>
  </p:cSld>
  <p:clrMapOvr>
    <a:overrideClrMapping bg1="lt1" tx1="dk1" bg2="lt2" tx2="dk2" accent1="accent1" accent2="accent2" accent3="accent3" accent4="accent4" accent5="accent5" accent6="accent6" hlink="hlink" folHlink="folHlink"/>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Photo Grid J">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2312988"/>
            <a:ext cx="6081713" cy="2251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9" name="Group 1"/>
          <p:cNvGrpSpPr>
            <a:grpSpLocks/>
          </p:cNvGrpSpPr>
          <p:nvPr userDrawn="1"/>
        </p:nvGrpSpPr>
        <p:grpSpPr bwMode="auto">
          <a:xfrm>
            <a:off x="4745038" y="3625850"/>
            <a:ext cx="1330325" cy="939800"/>
            <a:chOff x="4732599" y="3613150"/>
            <a:chExt cx="1330325" cy="939800"/>
          </a:xfrm>
        </p:grpSpPr>
        <p:sp>
          <p:nvSpPr>
            <p:cNvPr id="10" name="Freeform 6"/>
            <p:cNvSpPr>
              <a:spLocks noEditPoints="1"/>
            </p:cNvSpPr>
            <p:nvPr/>
          </p:nvSpPr>
          <p:spPr bwMode="auto">
            <a:xfrm>
              <a:off x="4732599"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9"/>
            <p:cNvSpPr>
              <a:spLocks noEditPoints="1"/>
            </p:cNvSpPr>
            <p:nvPr/>
          </p:nvSpPr>
          <p:spPr bwMode="auto">
            <a:xfrm>
              <a:off x="5593024"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2" name="Freeform 10"/>
            <p:cNvSpPr>
              <a:spLocks/>
            </p:cNvSpPr>
            <p:nvPr/>
          </p:nvSpPr>
          <p:spPr bwMode="auto">
            <a:xfrm>
              <a:off x="5253299"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1" y="-9525"/>
            <a:ext cx="6075363"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685800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65138" y="2304288"/>
            <a:ext cx="5165959" cy="901699"/>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65138" y="3305107"/>
            <a:ext cx="5164137"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1" name="Picture Placeholder 23"/>
          <p:cNvSpPr>
            <a:spLocks noGrp="1"/>
          </p:cNvSpPr>
          <p:nvPr>
            <p:ph type="pic" sz="quarter" idx="17"/>
          </p:nvPr>
        </p:nvSpPr>
        <p:spPr>
          <a:xfrm>
            <a:off x="0"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2" name="Picture Placeholder 25"/>
          <p:cNvSpPr>
            <a:spLocks noGrp="1"/>
          </p:cNvSpPr>
          <p:nvPr>
            <p:ph type="pic" sz="quarter" idx="18"/>
          </p:nvPr>
        </p:nvSpPr>
        <p:spPr>
          <a:xfrm>
            <a:off x="3090862"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621422177"/>
      </p:ext>
    </p:extLst>
  </p:cSld>
  <p:clrMapOvr>
    <a:overrideClrMapping bg1="lt1" tx1="dk1" bg2="lt2" tx2="dk2" accent1="accent1" accent2="accent2" accent3="accent3" accent4="accent4" accent5="accent5" accent6="accent6" hlink="hlink" folHlink="folHlink"/>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Photo Grid J">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auto">
          <a:xfrm>
            <a:off x="0" y="2312988"/>
            <a:ext cx="6081713" cy="2251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8" name="Group 1"/>
          <p:cNvGrpSpPr>
            <a:grpSpLocks/>
          </p:cNvGrpSpPr>
          <p:nvPr userDrawn="1"/>
        </p:nvGrpSpPr>
        <p:grpSpPr bwMode="auto">
          <a:xfrm>
            <a:off x="4745038" y="3613150"/>
            <a:ext cx="1330325" cy="939800"/>
            <a:chOff x="4732599" y="3613150"/>
            <a:chExt cx="1330325" cy="939800"/>
          </a:xfrm>
        </p:grpSpPr>
        <p:sp>
          <p:nvSpPr>
            <p:cNvPr id="9" name="Freeform 6"/>
            <p:cNvSpPr>
              <a:spLocks noEditPoints="1"/>
            </p:cNvSpPr>
            <p:nvPr/>
          </p:nvSpPr>
          <p:spPr bwMode="auto">
            <a:xfrm>
              <a:off x="4732599"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0" name="Freeform 9"/>
            <p:cNvSpPr>
              <a:spLocks noEditPoints="1"/>
            </p:cNvSpPr>
            <p:nvPr/>
          </p:nvSpPr>
          <p:spPr bwMode="auto">
            <a:xfrm>
              <a:off x="5593024"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1" name="Freeform 10"/>
            <p:cNvSpPr>
              <a:spLocks/>
            </p:cNvSpPr>
            <p:nvPr/>
          </p:nvSpPr>
          <p:spPr bwMode="auto">
            <a:xfrm>
              <a:off x="5253299"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4" name="Picture Placeholder 11"/>
          <p:cNvSpPr>
            <a:spLocks noGrp="1"/>
          </p:cNvSpPr>
          <p:nvPr>
            <p:ph type="pic" sz="quarter" idx="10"/>
          </p:nvPr>
        </p:nvSpPr>
        <p:spPr>
          <a:xfrm>
            <a:off x="-1" y="-9525"/>
            <a:ext cx="6075363"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7" name="Picture Placeholder 15"/>
          <p:cNvSpPr>
            <a:spLocks noGrp="1"/>
          </p:cNvSpPr>
          <p:nvPr>
            <p:ph type="pic" sz="quarter" idx="12"/>
          </p:nvPr>
        </p:nvSpPr>
        <p:spPr>
          <a:xfrm>
            <a:off x="6162675" y="0"/>
            <a:ext cx="2980944" cy="685800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65138" y="2304288"/>
            <a:ext cx="5165959" cy="901699"/>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65138" y="3305107"/>
            <a:ext cx="5164137"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1" name="Picture Placeholder 23"/>
          <p:cNvSpPr>
            <a:spLocks noGrp="1"/>
          </p:cNvSpPr>
          <p:nvPr>
            <p:ph type="pic" sz="quarter" idx="17"/>
          </p:nvPr>
        </p:nvSpPr>
        <p:spPr>
          <a:xfrm>
            <a:off x="-1" y="4637088"/>
            <a:ext cx="6081713"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065960029"/>
      </p:ext>
    </p:extLst>
  </p:cSld>
  <p:clrMapOvr>
    <a:overrideClrMapping bg1="lt1" tx1="dk1" bg2="lt2" tx2="dk2" accent1="accent1" accent2="accent2" accent3="accent3" accent4="accent4" accent5="accent5" accent6="accent6" hlink="hlink" folHlink="folHlink"/>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Photo Grid K">
    <p:bg>
      <p:bgRef idx="1001">
        <a:schemeClr val="bg1"/>
      </p:bgRef>
    </p:bg>
    <p:spTree>
      <p:nvGrpSpPr>
        <p:cNvPr id="1" name=""/>
        <p:cNvGrpSpPr/>
        <p:nvPr/>
      </p:nvGrpSpPr>
      <p:grpSpPr>
        <a:xfrm>
          <a:off x="0" y="0"/>
          <a:ext cx="0" cy="0"/>
          <a:chOff x="0" y="0"/>
          <a:chExt cx="0" cy="0"/>
        </a:xfrm>
      </p:grpSpPr>
      <p:sp>
        <p:nvSpPr>
          <p:cNvPr id="9" name="Rectangle 8"/>
          <p:cNvSpPr/>
          <p:nvPr/>
        </p:nvSpPr>
        <p:spPr bwMode="auto">
          <a:xfrm>
            <a:off x="0" y="2303463"/>
            <a:ext cx="9144000" cy="2249487"/>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10" name="Group 12"/>
          <p:cNvGrpSpPr>
            <a:grpSpLocks/>
          </p:cNvGrpSpPr>
          <p:nvPr userDrawn="1"/>
        </p:nvGrpSpPr>
        <p:grpSpPr bwMode="auto">
          <a:xfrm>
            <a:off x="7813675" y="3606800"/>
            <a:ext cx="1330325" cy="939800"/>
            <a:chOff x="4727575" y="3613150"/>
            <a:chExt cx="1330325" cy="939800"/>
          </a:xfrm>
        </p:grpSpPr>
        <p:sp>
          <p:nvSpPr>
            <p:cNvPr id="11" name="Freeform 6"/>
            <p:cNvSpPr>
              <a:spLocks noEditPoints="1"/>
            </p:cNvSpPr>
            <p:nvPr/>
          </p:nvSpPr>
          <p:spPr bwMode="auto">
            <a:xfrm>
              <a:off x="4727575"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2" name="Freeform 9"/>
            <p:cNvSpPr>
              <a:spLocks noEditPoints="1"/>
            </p:cNvSpPr>
            <p:nvPr/>
          </p:nvSpPr>
          <p:spPr bwMode="auto">
            <a:xfrm>
              <a:off x="5588000"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3" name="Freeform 10"/>
            <p:cNvSpPr>
              <a:spLocks/>
            </p:cNvSpPr>
            <p:nvPr/>
          </p:nvSpPr>
          <p:spPr bwMode="auto">
            <a:xfrm>
              <a:off x="5248275"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18" name="Title 31"/>
          <p:cNvSpPr>
            <a:spLocks noGrp="1"/>
          </p:cNvSpPr>
          <p:nvPr>
            <p:ph type="title"/>
          </p:nvPr>
        </p:nvSpPr>
        <p:spPr>
          <a:xfrm>
            <a:off x="455614" y="2705101"/>
            <a:ext cx="8012112" cy="1446214"/>
          </a:xfrm>
        </p:spPr>
        <p:txBody>
          <a:bodyPr/>
          <a:lstStyle/>
          <a:p>
            <a:r>
              <a:rPr lang="en-US" smtClean="0"/>
              <a:t>Click to edit Master title style</a:t>
            </a:r>
            <a:endParaRPr lang="en-US" dirty="0"/>
          </a:p>
        </p:txBody>
      </p:sp>
      <p:sp>
        <p:nvSpPr>
          <p:cNvPr id="15" name="Picture Placeholder 23"/>
          <p:cNvSpPr>
            <a:spLocks noGrp="1"/>
          </p:cNvSpPr>
          <p:nvPr>
            <p:ph type="pic" sz="quarter" idx="17"/>
          </p:nvPr>
        </p:nvSpPr>
        <p:spPr>
          <a:xfrm>
            <a:off x="0"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9" name="Picture Placeholder 27"/>
          <p:cNvSpPr>
            <a:spLocks noGrp="1"/>
          </p:cNvSpPr>
          <p:nvPr>
            <p:ph type="pic" sz="quarter" idx="20"/>
          </p:nvPr>
        </p:nvSpPr>
        <p:spPr>
          <a:xfrm>
            <a:off x="6162675"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0" name="Picture Placeholder 25"/>
          <p:cNvSpPr>
            <a:spLocks noGrp="1"/>
          </p:cNvSpPr>
          <p:nvPr>
            <p:ph type="pic" sz="quarter" idx="18"/>
          </p:nvPr>
        </p:nvSpPr>
        <p:spPr>
          <a:xfrm>
            <a:off x="3090862"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3" name="Picture Placeholder 11"/>
          <p:cNvSpPr>
            <a:spLocks noGrp="1"/>
          </p:cNvSpPr>
          <p:nvPr>
            <p:ph type="pic" sz="quarter" idx="10"/>
          </p:nvPr>
        </p:nvSpPr>
        <p:spPr>
          <a:xfrm>
            <a:off x="0" y="-9525"/>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7" name="Picture Placeholder 13"/>
          <p:cNvSpPr>
            <a:spLocks noGrp="1"/>
          </p:cNvSpPr>
          <p:nvPr>
            <p:ph type="pic" sz="quarter" idx="11"/>
          </p:nvPr>
        </p:nvSpPr>
        <p:spPr>
          <a:xfrm>
            <a:off x="3090862" y="0"/>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8" name="Picture Placeholder 15"/>
          <p:cNvSpPr>
            <a:spLocks noGrp="1"/>
          </p:cNvSpPr>
          <p:nvPr>
            <p:ph type="pic" sz="quarter" idx="12"/>
          </p:nvPr>
        </p:nvSpPr>
        <p:spPr>
          <a:xfrm>
            <a:off x="6162675" y="0"/>
            <a:ext cx="2980944" cy="224028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549303145"/>
      </p:ext>
    </p:extLst>
  </p:cSld>
  <p:clrMapOvr>
    <a:overrideClrMapping bg1="lt1" tx1="dk1" bg2="lt2" tx2="dk2" accent1="accent1" accent2="accent2" accent3="accent3" accent4="accent4" accent5="accent5" accent6="accent6" hlink="hlink" folHlink="folHlink"/>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Photo Grid L">
    <p:bg>
      <p:bgRef idx="1001">
        <a:schemeClr val="bg1"/>
      </p:bgRef>
    </p:bg>
    <p:spTree>
      <p:nvGrpSpPr>
        <p:cNvPr id="1" name=""/>
        <p:cNvGrpSpPr/>
        <p:nvPr/>
      </p:nvGrpSpPr>
      <p:grpSpPr>
        <a:xfrm>
          <a:off x="0" y="0"/>
          <a:ext cx="0" cy="0"/>
          <a:chOff x="0" y="0"/>
          <a:chExt cx="0" cy="0"/>
        </a:xfrm>
      </p:grpSpPr>
      <p:sp>
        <p:nvSpPr>
          <p:cNvPr id="11" name="Rectangle 10"/>
          <p:cNvSpPr/>
          <p:nvPr userDrawn="1"/>
        </p:nvSpPr>
        <p:spPr bwMode="auto">
          <a:xfrm>
            <a:off x="0" y="2312988"/>
            <a:ext cx="6081713" cy="2251075"/>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grpSp>
        <p:nvGrpSpPr>
          <p:cNvPr id="12" name="Group 1"/>
          <p:cNvGrpSpPr>
            <a:grpSpLocks/>
          </p:cNvGrpSpPr>
          <p:nvPr userDrawn="1"/>
        </p:nvGrpSpPr>
        <p:grpSpPr bwMode="auto">
          <a:xfrm>
            <a:off x="4745038" y="3625850"/>
            <a:ext cx="1330325" cy="939800"/>
            <a:chOff x="4732599" y="3613150"/>
            <a:chExt cx="1330325" cy="939800"/>
          </a:xfrm>
        </p:grpSpPr>
        <p:sp>
          <p:nvSpPr>
            <p:cNvPr id="13" name="Freeform 6"/>
            <p:cNvSpPr>
              <a:spLocks noEditPoints="1"/>
            </p:cNvSpPr>
            <p:nvPr/>
          </p:nvSpPr>
          <p:spPr bwMode="auto">
            <a:xfrm>
              <a:off x="4732599" y="4222750"/>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4" name="Freeform 9"/>
            <p:cNvSpPr>
              <a:spLocks noEditPoints="1"/>
            </p:cNvSpPr>
            <p:nvPr/>
          </p:nvSpPr>
          <p:spPr bwMode="auto">
            <a:xfrm>
              <a:off x="5593024" y="361315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15" name="Freeform 10"/>
            <p:cNvSpPr>
              <a:spLocks/>
            </p:cNvSpPr>
            <p:nvPr/>
          </p:nvSpPr>
          <p:spPr bwMode="auto">
            <a:xfrm>
              <a:off x="5253299" y="4006850"/>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grpSp>
      <p:sp>
        <p:nvSpPr>
          <p:cNvPr id="40" name="Picture Placeholder 21"/>
          <p:cNvSpPr>
            <a:spLocks noGrp="1"/>
          </p:cNvSpPr>
          <p:nvPr>
            <p:ph type="pic" sz="quarter" idx="19"/>
          </p:nvPr>
        </p:nvSpPr>
        <p:spPr>
          <a:xfrm>
            <a:off x="6162675" y="2313781"/>
            <a:ext cx="2981325" cy="224028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18" name="Title 31"/>
          <p:cNvSpPr>
            <a:spLocks noGrp="1"/>
          </p:cNvSpPr>
          <p:nvPr>
            <p:ph type="title"/>
          </p:nvPr>
        </p:nvSpPr>
        <p:spPr>
          <a:xfrm>
            <a:off x="455613" y="2304288"/>
            <a:ext cx="5165959" cy="892174"/>
          </a:xfrm>
        </p:spPr>
        <p:txBody>
          <a:bodyPr anchor="b"/>
          <a:lstStyle/>
          <a:p>
            <a:r>
              <a:rPr lang="en-US" smtClean="0"/>
              <a:t>Click to edit Master title style</a:t>
            </a:r>
            <a:endParaRPr lang="en-US" dirty="0"/>
          </a:p>
        </p:txBody>
      </p:sp>
      <p:sp>
        <p:nvSpPr>
          <p:cNvPr id="19" name="Text Placeholder 33"/>
          <p:cNvSpPr>
            <a:spLocks noGrp="1"/>
          </p:cNvSpPr>
          <p:nvPr>
            <p:ph type="body" sz="quarter" idx="15"/>
          </p:nvPr>
        </p:nvSpPr>
        <p:spPr>
          <a:xfrm>
            <a:off x="455613" y="3295582"/>
            <a:ext cx="5173662" cy="803275"/>
          </a:xfrm>
        </p:spPr>
        <p:txBody>
          <a:bodyPr/>
          <a:lstStyle>
            <a:lvl1pPr>
              <a:defRPr lang="en-US" sz="2000" b="0" kern="0" dirty="0" smtClean="0">
                <a:solidFill>
                  <a:schemeClr val="bg1"/>
                </a:solidFill>
                <a:latin typeface="+mj-lt"/>
                <a:ea typeface="+mj-ea"/>
                <a:cs typeface="+mj-cs"/>
              </a:defRPr>
            </a:lvl1pPr>
          </a:lstStyle>
          <a:p>
            <a:pPr lvl="0"/>
            <a:r>
              <a:rPr lang="en-US" smtClean="0"/>
              <a:t>Click to edit Master text styles</a:t>
            </a:r>
          </a:p>
        </p:txBody>
      </p:sp>
      <p:sp>
        <p:nvSpPr>
          <p:cNvPr id="21" name="Picture Placeholder 23"/>
          <p:cNvSpPr>
            <a:spLocks noGrp="1"/>
          </p:cNvSpPr>
          <p:nvPr>
            <p:ph type="pic" sz="quarter" idx="17"/>
          </p:nvPr>
        </p:nvSpPr>
        <p:spPr>
          <a:xfrm>
            <a:off x="0"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2" name="Picture Placeholder 27"/>
          <p:cNvSpPr>
            <a:spLocks noGrp="1"/>
          </p:cNvSpPr>
          <p:nvPr>
            <p:ph type="pic" sz="quarter" idx="20"/>
          </p:nvPr>
        </p:nvSpPr>
        <p:spPr>
          <a:xfrm>
            <a:off x="6162675"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3" name="Picture Placeholder 25"/>
          <p:cNvSpPr>
            <a:spLocks noGrp="1"/>
          </p:cNvSpPr>
          <p:nvPr>
            <p:ph type="pic" sz="quarter" idx="18"/>
          </p:nvPr>
        </p:nvSpPr>
        <p:spPr>
          <a:xfrm>
            <a:off x="3090862" y="4637088"/>
            <a:ext cx="2980944" cy="2220912"/>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4" name="Picture Placeholder 11"/>
          <p:cNvSpPr>
            <a:spLocks noGrp="1"/>
          </p:cNvSpPr>
          <p:nvPr>
            <p:ph type="pic" sz="quarter" idx="10"/>
          </p:nvPr>
        </p:nvSpPr>
        <p:spPr>
          <a:xfrm>
            <a:off x="0" y="-9525"/>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5" name="Picture Placeholder 13"/>
          <p:cNvSpPr>
            <a:spLocks noGrp="1"/>
          </p:cNvSpPr>
          <p:nvPr>
            <p:ph type="pic" sz="quarter" idx="11"/>
          </p:nvPr>
        </p:nvSpPr>
        <p:spPr>
          <a:xfrm>
            <a:off x="3090862" y="0"/>
            <a:ext cx="2980944" cy="2239963"/>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
        <p:nvSpPr>
          <p:cNvPr id="27" name="Picture Placeholder 15"/>
          <p:cNvSpPr>
            <a:spLocks noGrp="1"/>
          </p:cNvSpPr>
          <p:nvPr>
            <p:ph type="pic" sz="quarter" idx="12"/>
          </p:nvPr>
        </p:nvSpPr>
        <p:spPr>
          <a:xfrm>
            <a:off x="6162675" y="0"/>
            <a:ext cx="2980944" cy="2240280"/>
          </a:xfrm>
          <a:solidFill>
            <a:schemeClr val="accent4"/>
          </a:solidFill>
        </p:spPr>
        <p:txBody>
          <a:bodyPr rtlCol="0" anchor="ctr">
            <a:noAutofit/>
          </a:bodyPr>
          <a:lstStyle>
            <a:lvl1pPr algn="ctr">
              <a:defRPr sz="1200" b="0"/>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2428152154"/>
      </p:ext>
    </p:extLst>
  </p:cSld>
  <p:clrMapOvr>
    <a:overrideClrMapping bg1="lt1" tx1="dk1" bg2="lt2" tx2="dk2" accent1="accent1" accent2="accent2" accent3="accent3" accent4="accent4" accent5="accent5" accent6="accent6" hlink="hlink" folHlink="folHlink"/>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E9F97-B296-4366-BC09-58A865B9C6D5}" type="datetime1">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167384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212B4B-55F4-46BD-AD22-A7FFB18ACFDD}" type="datetime1">
              <a:rPr lang="en-US" smtClean="0"/>
              <a:t>11/1/2015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422298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theme" Target="../theme/theme5.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BEE97-1A5D-41A4-A3FF-77979178594E}" type="datetime1">
              <a:rPr lang="en-US" smtClean="0"/>
              <a:t>11/1/2015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F4E45-6FCB-4BF3-847A-D87AC24A3456}" type="slidenum">
              <a:rPr lang="en-US" smtClean="0"/>
              <a:pPr/>
              <a:t>‹#›</a:t>
            </a:fld>
            <a:endParaRPr lang="en-US" dirty="0"/>
          </a:p>
        </p:txBody>
      </p:sp>
    </p:spTree>
    <p:extLst>
      <p:ext uri="{BB962C8B-B14F-4D97-AF65-F5344CB8AC3E}">
        <p14:creationId xmlns:p14="http://schemas.microsoft.com/office/powerpoint/2010/main" val="4580585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50742-DABB-42EC-8602-1BBE9AD63CB4}" type="datetime1">
              <a:rPr lang="en-US" smtClean="0"/>
              <a:t>11/1/2015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62970-3CB2-42B5-93D8-0AFA0B37AC02}" type="slidenum">
              <a:rPr lang="en-US" smtClean="0"/>
              <a:pPr/>
              <a:t>‹#›</a:t>
            </a:fld>
            <a:endParaRPr lang="en-US" dirty="0"/>
          </a:p>
        </p:txBody>
      </p:sp>
    </p:spTree>
    <p:extLst>
      <p:ext uri="{BB962C8B-B14F-4D97-AF65-F5344CB8AC3E}">
        <p14:creationId xmlns:p14="http://schemas.microsoft.com/office/powerpoint/2010/main" val="3878916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33" y="228600"/>
            <a:ext cx="8839199"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AD550-B8BA-4E56-B7C7-CD804728CDE8}"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8916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C:\Users\yarikan\Desktop\IAFBackground.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805" t="1031" r="15723" b="618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ED074-4336-474F-A2C6-90A3EA6110D0}" type="datetime1">
              <a:rPr lang="en-US" smtClean="0">
                <a:solidFill>
                  <a:prstClr val="black">
                    <a:tint val="75000"/>
                  </a:prstClr>
                </a:solidFill>
              </a:rPr>
              <a:t>11/1/2015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62970-3CB2-42B5-93D8-0AFA0B37AC0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121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10" name="Rectangle 9"/>
          <p:cNvSpPr/>
          <p:nvPr/>
        </p:nvSpPr>
        <p:spPr bwMode="grayWhite">
          <a:xfrm>
            <a:off x="0" y="0"/>
            <a:ext cx="9144000" cy="140017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4099" name="Freeform 7"/>
          <p:cNvSpPr>
            <a:spLocks/>
          </p:cNvSpPr>
          <p:nvPr/>
        </p:nvSpPr>
        <p:spPr bwMode="ltGray">
          <a:xfrm>
            <a:off x="7813675" y="1069975"/>
            <a:ext cx="860425" cy="330200"/>
          </a:xfrm>
          <a:custGeom>
            <a:avLst/>
            <a:gdLst>
              <a:gd name="T0" fmla="*/ 2147483647 w 542"/>
              <a:gd name="T1" fmla="*/ 0 h 208"/>
              <a:gd name="T2" fmla="*/ 2147483647 w 542"/>
              <a:gd name="T3" fmla="*/ 0 h 208"/>
              <a:gd name="T4" fmla="*/ 2147483647 w 542"/>
              <a:gd name="T5" fmla="*/ 2147483647 h 208"/>
              <a:gd name="T6" fmla="*/ 2147483647 w 542"/>
              <a:gd name="T7" fmla="*/ 2147483647 h 208"/>
              <a:gd name="T8" fmla="*/ 2147483647 w 542"/>
              <a:gd name="T9" fmla="*/ 2147483647 h 208"/>
              <a:gd name="T10" fmla="*/ 0 w 542"/>
              <a:gd name="T11" fmla="*/ 2147483647 h 208"/>
              <a:gd name="T12" fmla="*/ 2147483647 w 542"/>
              <a:gd name="T13" fmla="*/ 2147483647 h 208"/>
              <a:gd name="T14" fmla="*/ 2147483647 w 542"/>
              <a:gd name="T15" fmla="*/ 2147483647 h 208"/>
              <a:gd name="T16" fmla="*/ 2147483647 w 542"/>
              <a:gd name="T17" fmla="*/ 2147483647 h 208"/>
              <a:gd name="T18" fmla="*/ 2147483647 w 542"/>
              <a:gd name="T19" fmla="*/ 2147483647 h 208"/>
              <a:gd name="T20" fmla="*/ 2147483647 w 542"/>
              <a:gd name="T21" fmla="*/ 2147483647 h 208"/>
              <a:gd name="T22" fmla="*/ 2147483647 w 542"/>
              <a:gd name="T23" fmla="*/ 0 h 208"/>
              <a:gd name="T24" fmla="*/ 2147483647 w 542"/>
              <a:gd name="T25" fmla="*/ 0 h 2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2" h="208">
                <a:moveTo>
                  <a:pt x="542" y="0"/>
                </a:moveTo>
                <a:lnTo>
                  <a:pt x="542" y="0"/>
                </a:lnTo>
                <a:lnTo>
                  <a:pt x="412" y="54"/>
                </a:lnTo>
                <a:lnTo>
                  <a:pt x="278" y="104"/>
                </a:lnTo>
                <a:lnTo>
                  <a:pt x="0" y="208"/>
                </a:lnTo>
                <a:lnTo>
                  <a:pt x="328" y="208"/>
                </a:lnTo>
                <a:lnTo>
                  <a:pt x="388" y="154"/>
                </a:lnTo>
                <a:lnTo>
                  <a:pt x="442" y="102"/>
                </a:lnTo>
                <a:lnTo>
                  <a:pt x="494" y="50"/>
                </a:lnTo>
                <a:lnTo>
                  <a:pt x="5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
        <p:nvSpPr>
          <p:cNvPr id="3081" name="Freeform 9"/>
          <p:cNvSpPr>
            <a:spLocks noEditPoints="1"/>
          </p:cNvSpPr>
          <p:nvPr/>
        </p:nvSpPr>
        <p:spPr bwMode="ltGray">
          <a:xfrm>
            <a:off x="8674100" y="469900"/>
            <a:ext cx="469900" cy="609600"/>
          </a:xfrm>
          <a:custGeom>
            <a:avLst/>
            <a:gdLst/>
            <a:ahLst/>
            <a:cxnLst>
              <a:cxn ang="0">
                <a:pos x="296" y="0"/>
              </a:cxn>
              <a:cxn ang="0">
                <a:pos x="296" y="0"/>
              </a:cxn>
              <a:cxn ang="0">
                <a:pos x="240" y="86"/>
              </a:cxn>
              <a:cxn ang="0">
                <a:pos x="208" y="132"/>
              </a:cxn>
              <a:cxn ang="0">
                <a:pos x="172" y="180"/>
              </a:cxn>
              <a:cxn ang="0">
                <a:pos x="134" y="228"/>
              </a:cxn>
              <a:cxn ang="0">
                <a:pos x="94" y="278"/>
              </a:cxn>
              <a:cxn ang="0">
                <a:pos x="48" y="330"/>
              </a:cxn>
              <a:cxn ang="0">
                <a:pos x="0" y="384"/>
              </a:cxn>
              <a:cxn ang="0">
                <a:pos x="0" y="384"/>
              </a:cxn>
              <a:cxn ang="0">
                <a:pos x="76" y="352"/>
              </a:cxn>
              <a:cxn ang="0">
                <a:pos x="150" y="318"/>
              </a:cxn>
              <a:cxn ang="0">
                <a:pos x="224" y="282"/>
              </a:cxn>
              <a:cxn ang="0">
                <a:pos x="296" y="248"/>
              </a:cxn>
              <a:cxn ang="0">
                <a:pos x="296" y="0"/>
              </a:cxn>
              <a:cxn ang="0">
                <a:pos x="296" y="0"/>
              </a:cxn>
              <a:cxn ang="0">
                <a:pos x="0" y="384"/>
              </a:cxn>
              <a:cxn ang="0">
                <a:pos x="0" y="384"/>
              </a:cxn>
              <a:cxn ang="0">
                <a:pos x="0" y="384"/>
              </a:cxn>
              <a:cxn ang="0">
                <a:pos x="0" y="384"/>
              </a:cxn>
              <a:cxn ang="0">
                <a:pos x="0" y="384"/>
              </a:cxn>
              <a:cxn ang="0">
                <a:pos x="0" y="384"/>
              </a:cxn>
              <a:cxn ang="0">
                <a:pos x="0" y="384"/>
              </a:cxn>
            </a:cxnLst>
            <a:rect l="0" t="0" r="r" b="b"/>
            <a:pathLst>
              <a:path w="296" h="384">
                <a:moveTo>
                  <a:pt x="296" y="0"/>
                </a:moveTo>
                <a:lnTo>
                  <a:pt x="296" y="0"/>
                </a:lnTo>
                <a:lnTo>
                  <a:pt x="240" y="86"/>
                </a:lnTo>
                <a:lnTo>
                  <a:pt x="208" y="132"/>
                </a:lnTo>
                <a:lnTo>
                  <a:pt x="172" y="180"/>
                </a:lnTo>
                <a:lnTo>
                  <a:pt x="134" y="228"/>
                </a:lnTo>
                <a:lnTo>
                  <a:pt x="94" y="278"/>
                </a:lnTo>
                <a:lnTo>
                  <a:pt x="48" y="330"/>
                </a:lnTo>
                <a:lnTo>
                  <a:pt x="0" y="384"/>
                </a:lnTo>
                <a:lnTo>
                  <a:pt x="0" y="384"/>
                </a:lnTo>
                <a:lnTo>
                  <a:pt x="76" y="352"/>
                </a:lnTo>
                <a:lnTo>
                  <a:pt x="150" y="318"/>
                </a:lnTo>
                <a:lnTo>
                  <a:pt x="224" y="282"/>
                </a:lnTo>
                <a:lnTo>
                  <a:pt x="296" y="248"/>
                </a:lnTo>
                <a:lnTo>
                  <a:pt x="296" y="0"/>
                </a:lnTo>
                <a:lnTo>
                  <a:pt x="296" y="0"/>
                </a:lnTo>
                <a:close/>
                <a:moveTo>
                  <a:pt x="0" y="384"/>
                </a:moveTo>
                <a:lnTo>
                  <a:pt x="0" y="384"/>
                </a:lnTo>
                <a:lnTo>
                  <a:pt x="0" y="384"/>
                </a:lnTo>
                <a:lnTo>
                  <a:pt x="0" y="384"/>
                </a:lnTo>
                <a:lnTo>
                  <a:pt x="0" y="384"/>
                </a:lnTo>
                <a:lnTo>
                  <a:pt x="0" y="384"/>
                </a:lnTo>
                <a:lnTo>
                  <a:pt x="0" y="384"/>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3082" name="Freeform 10"/>
          <p:cNvSpPr>
            <a:spLocks/>
          </p:cNvSpPr>
          <p:nvPr/>
        </p:nvSpPr>
        <p:spPr bwMode="ltGray">
          <a:xfrm>
            <a:off x="8334375" y="854075"/>
            <a:ext cx="809625" cy="546100"/>
          </a:xfrm>
          <a:custGeom>
            <a:avLst/>
            <a:gdLst/>
            <a:ahLst/>
            <a:cxnLst>
              <a:cxn ang="0">
                <a:pos x="0" y="344"/>
              </a:cxn>
              <a:cxn ang="0">
                <a:pos x="510" y="344"/>
              </a:cxn>
              <a:cxn ang="0">
                <a:pos x="510" y="0"/>
              </a:cxn>
              <a:cxn ang="0">
                <a:pos x="510" y="0"/>
              </a:cxn>
              <a:cxn ang="0">
                <a:pos x="438" y="34"/>
              </a:cxn>
              <a:cxn ang="0">
                <a:pos x="364" y="70"/>
              </a:cxn>
              <a:cxn ang="0">
                <a:pos x="290" y="104"/>
              </a:cxn>
              <a:cxn ang="0">
                <a:pos x="214" y="136"/>
              </a:cxn>
              <a:cxn ang="0">
                <a:pos x="214" y="136"/>
              </a:cxn>
              <a:cxn ang="0">
                <a:pos x="166" y="186"/>
              </a:cxn>
              <a:cxn ang="0">
                <a:pos x="114" y="238"/>
              </a:cxn>
              <a:cxn ang="0">
                <a:pos x="60" y="290"/>
              </a:cxn>
              <a:cxn ang="0">
                <a:pos x="0" y="344"/>
              </a:cxn>
              <a:cxn ang="0">
                <a:pos x="0" y="344"/>
              </a:cxn>
            </a:cxnLst>
            <a:rect l="0" t="0" r="r" b="b"/>
            <a:pathLst>
              <a:path w="510" h="344">
                <a:moveTo>
                  <a:pt x="0" y="344"/>
                </a:moveTo>
                <a:lnTo>
                  <a:pt x="510" y="344"/>
                </a:lnTo>
                <a:lnTo>
                  <a:pt x="510" y="0"/>
                </a:lnTo>
                <a:lnTo>
                  <a:pt x="510" y="0"/>
                </a:lnTo>
                <a:lnTo>
                  <a:pt x="438" y="34"/>
                </a:lnTo>
                <a:lnTo>
                  <a:pt x="364" y="70"/>
                </a:lnTo>
                <a:lnTo>
                  <a:pt x="290" y="104"/>
                </a:lnTo>
                <a:lnTo>
                  <a:pt x="214" y="136"/>
                </a:lnTo>
                <a:lnTo>
                  <a:pt x="214" y="136"/>
                </a:lnTo>
                <a:lnTo>
                  <a:pt x="166" y="186"/>
                </a:lnTo>
                <a:lnTo>
                  <a:pt x="114" y="238"/>
                </a:lnTo>
                <a:lnTo>
                  <a:pt x="60" y="290"/>
                </a:lnTo>
                <a:lnTo>
                  <a:pt x="0" y="344"/>
                </a:lnTo>
                <a:lnTo>
                  <a:pt x="0" y="344"/>
                </a:lnTo>
                <a:close/>
              </a:path>
            </a:pathLst>
          </a:custGeom>
          <a:solidFill>
            <a:schemeClr val="accent6"/>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pic>
        <p:nvPicPr>
          <p:cNvPr id="4102" name="Picture 19" descr="RWJF_wings.jp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7918450" y="5908675"/>
            <a:ext cx="908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3"/>
          <p:cNvSpPr>
            <a:spLocks noGrp="1" noChangeArrowheads="1"/>
          </p:cNvSpPr>
          <p:nvPr>
            <p:ph type="title"/>
          </p:nvPr>
        </p:nvSpPr>
        <p:spPr bwMode="black">
          <a:xfrm>
            <a:off x="455613" y="106363"/>
            <a:ext cx="82264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4" name="Rectangle 7"/>
          <p:cNvSpPr>
            <a:spLocks noGrp="1" noChangeArrowheads="1"/>
          </p:cNvSpPr>
          <p:nvPr>
            <p:ph type="sldNum" sz="quarter" idx="4"/>
          </p:nvPr>
        </p:nvSpPr>
        <p:spPr bwMode="auto">
          <a:xfrm>
            <a:off x="457200" y="6348413"/>
            <a:ext cx="203200" cy="3286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lang="en-US" sz="1200" kern="1200">
                <a:solidFill>
                  <a:schemeClr val="tx1"/>
                </a:solidFill>
                <a:latin typeface="+mn-lt"/>
                <a:ea typeface="+mn-ea"/>
                <a:cs typeface="+mn-cs"/>
              </a:defRPr>
            </a:lvl1pPr>
          </a:lstStyle>
          <a:p>
            <a:pPr>
              <a:defRPr/>
            </a:pPr>
            <a:fld id="{5265C280-43EE-4858-AA83-CE2487EF409A}" type="slidenum">
              <a:rPr>
                <a:solidFill>
                  <a:srgbClr val="06080A"/>
                </a:solidFill>
              </a:rPr>
              <a:pPr>
                <a:defRPr/>
              </a:pPr>
              <a:t>‹#›</a:t>
            </a:fld>
            <a:endParaRPr dirty="0">
              <a:solidFill>
                <a:srgbClr val="06080A"/>
              </a:solidFill>
            </a:endParaRPr>
          </a:p>
        </p:txBody>
      </p:sp>
      <p:sp>
        <p:nvSpPr>
          <p:cNvPr id="4105" name="Text Placeholder 8"/>
          <p:cNvSpPr>
            <a:spLocks noGrp="1"/>
          </p:cNvSpPr>
          <p:nvPr>
            <p:ph type="body" idx="1"/>
          </p:nvPr>
        </p:nvSpPr>
        <p:spPr bwMode="auto">
          <a:xfrm>
            <a:off x="457200" y="1905000"/>
            <a:ext cx="82296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Freeform 6"/>
          <p:cNvSpPr>
            <a:spLocks noEditPoints="1"/>
          </p:cNvSpPr>
          <p:nvPr/>
        </p:nvSpPr>
        <p:spPr bwMode="ltGray">
          <a:xfrm>
            <a:off x="7813675" y="1069975"/>
            <a:ext cx="860425" cy="330200"/>
          </a:xfrm>
          <a:custGeom>
            <a:avLst/>
            <a:gdLst/>
            <a:ahLst/>
            <a:cxnLst>
              <a:cxn ang="0">
                <a:pos x="542" y="0"/>
              </a:cxn>
              <a:cxn ang="0">
                <a:pos x="542" y="0"/>
              </a:cxn>
              <a:cxn ang="0">
                <a:pos x="412" y="54"/>
              </a:cxn>
              <a:cxn ang="0">
                <a:pos x="278" y="104"/>
              </a:cxn>
              <a:cxn ang="0">
                <a:pos x="278" y="104"/>
              </a:cxn>
              <a:cxn ang="0">
                <a:pos x="0" y="208"/>
              </a:cxn>
              <a:cxn ang="0">
                <a:pos x="328" y="208"/>
              </a:cxn>
              <a:cxn ang="0">
                <a:pos x="328" y="208"/>
              </a:cxn>
              <a:cxn ang="0">
                <a:pos x="388" y="154"/>
              </a:cxn>
              <a:cxn ang="0">
                <a:pos x="442" y="102"/>
              </a:cxn>
              <a:cxn ang="0">
                <a:pos x="494" y="50"/>
              </a:cxn>
              <a:cxn ang="0">
                <a:pos x="542" y="0"/>
              </a:cxn>
              <a:cxn ang="0">
                <a:pos x="542" y="0"/>
              </a:cxn>
              <a:cxn ang="0">
                <a:pos x="542" y="0"/>
              </a:cxn>
              <a:cxn ang="0">
                <a:pos x="542" y="0"/>
              </a:cxn>
              <a:cxn ang="0">
                <a:pos x="542" y="0"/>
              </a:cxn>
            </a:cxnLst>
            <a:rect l="0" t="0" r="r" b="b"/>
            <a:pathLst>
              <a:path w="542" h="208">
                <a:moveTo>
                  <a:pt x="542" y="0"/>
                </a:moveTo>
                <a:lnTo>
                  <a:pt x="542" y="0"/>
                </a:lnTo>
                <a:lnTo>
                  <a:pt x="412" y="54"/>
                </a:lnTo>
                <a:lnTo>
                  <a:pt x="278" y="104"/>
                </a:lnTo>
                <a:lnTo>
                  <a:pt x="278" y="104"/>
                </a:lnTo>
                <a:lnTo>
                  <a:pt x="0" y="208"/>
                </a:lnTo>
                <a:lnTo>
                  <a:pt x="328" y="208"/>
                </a:lnTo>
                <a:lnTo>
                  <a:pt x="328" y="208"/>
                </a:lnTo>
                <a:lnTo>
                  <a:pt x="388" y="154"/>
                </a:lnTo>
                <a:lnTo>
                  <a:pt x="442" y="102"/>
                </a:lnTo>
                <a:lnTo>
                  <a:pt x="494" y="50"/>
                </a:lnTo>
                <a:lnTo>
                  <a:pt x="542" y="0"/>
                </a:lnTo>
                <a:lnTo>
                  <a:pt x="542" y="0"/>
                </a:lnTo>
                <a:close/>
                <a:moveTo>
                  <a:pt x="542" y="0"/>
                </a:moveTo>
                <a:lnTo>
                  <a:pt x="542" y="0"/>
                </a:lnTo>
                <a:lnTo>
                  <a:pt x="542" y="0"/>
                </a:lnTo>
                <a:close/>
              </a:path>
            </a:pathLst>
          </a:custGeom>
          <a:solidFill>
            <a:schemeClr val="accent5"/>
          </a:solidFill>
          <a:ln w="9525">
            <a:noFill/>
            <a:round/>
            <a:headEnd/>
            <a:tailEnd/>
          </a:ln>
        </p:spPr>
        <p:txBody>
          <a:bodyPr/>
          <a:lstStyle/>
          <a:p>
            <a:pPr eaLnBrk="0" fontAlgn="base" hangingPunct="0">
              <a:spcBef>
                <a:spcPct val="0"/>
              </a:spcBef>
              <a:spcAft>
                <a:spcPct val="0"/>
              </a:spcAft>
              <a:defRPr/>
            </a:pPr>
            <a:endParaRPr lang="en-US" sz="2400" dirty="0">
              <a:solidFill>
                <a:srgbClr val="06080A"/>
              </a:solidFill>
            </a:endParaRPr>
          </a:p>
        </p:txBody>
      </p:sp>
      <p:sp>
        <p:nvSpPr>
          <p:cNvPr id="4107" name="Freeform 8"/>
          <p:cNvSpPr>
            <a:spLocks/>
          </p:cNvSpPr>
          <p:nvPr/>
        </p:nvSpPr>
        <p:spPr bwMode="ltGray">
          <a:xfrm>
            <a:off x="8674100" y="1398588"/>
            <a:ext cx="1588"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dirty="0">
              <a:solidFill>
                <a:srgbClr val="06080A"/>
              </a:solidFill>
              <a:latin typeface="Verdana" pitchFamily="34" charset="0"/>
              <a:cs typeface="Arial" charset="0"/>
            </a:endParaRPr>
          </a:p>
        </p:txBody>
      </p:sp>
    </p:spTree>
    <p:extLst>
      <p:ext uri="{BB962C8B-B14F-4D97-AF65-F5344CB8AC3E}">
        <p14:creationId xmlns:p14="http://schemas.microsoft.com/office/powerpoint/2010/main" val="34420133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Lst>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200" b="1">
          <a:solidFill>
            <a:schemeClr val="bg1"/>
          </a:solidFill>
          <a:latin typeface="+mj-lt"/>
          <a:ea typeface="+mj-ea"/>
          <a:cs typeface="+mj-cs"/>
        </a:defRPr>
      </a:lvl1pPr>
      <a:lvl2pPr algn="l" rtl="0" eaLnBrk="0" fontAlgn="base" hangingPunct="0">
        <a:lnSpc>
          <a:spcPct val="90000"/>
        </a:lnSpc>
        <a:spcBef>
          <a:spcPct val="0"/>
        </a:spcBef>
        <a:spcAft>
          <a:spcPct val="0"/>
        </a:spcAft>
        <a:defRPr sz="3200" b="1">
          <a:solidFill>
            <a:schemeClr val="bg1"/>
          </a:solidFill>
          <a:latin typeface="Arial" pitchFamily="34" charset="0"/>
        </a:defRPr>
      </a:lvl2pPr>
      <a:lvl3pPr algn="l" rtl="0" eaLnBrk="0" fontAlgn="base" hangingPunct="0">
        <a:lnSpc>
          <a:spcPct val="90000"/>
        </a:lnSpc>
        <a:spcBef>
          <a:spcPct val="0"/>
        </a:spcBef>
        <a:spcAft>
          <a:spcPct val="0"/>
        </a:spcAft>
        <a:defRPr sz="3200" b="1">
          <a:solidFill>
            <a:schemeClr val="bg1"/>
          </a:solidFill>
          <a:latin typeface="Arial" pitchFamily="34" charset="0"/>
        </a:defRPr>
      </a:lvl3pPr>
      <a:lvl4pPr algn="l" rtl="0" eaLnBrk="0" fontAlgn="base" hangingPunct="0">
        <a:lnSpc>
          <a:spcPct val="90000"/>
        </a:lnSpc>
        <a:spcBef>
          <a:spcPct val="0"/>
        </a:spcBef>
        <a:spcAft>
          <a:spcPct val="0"/>
        </a:spcAft>
        <a:defRPr sz="3200" b="1">
          <a:solidFill>
            <a:schemeClr val="bg1"/>
          </a:solidFill>
          <a:latin typeface="Arial" pitchFamily="34" charset="0"/>
        </a:defRPr>
      </a:lvl4pPr>
      <a:lvl5pPr algn="l" rtl="0" eaLnBrk="0" fontAlgn="base" hangingPunct="0">
        <a:lnSpc>
          <a:spcPct val="90000"/>
        </a:lnSpc>
        <a:spcBef>
          <a:spcPct val="0"/>
        </a:spcBef>
        <a:spcAft>
          <a:spcPct val="0"/>
        </a:spcAft>
        <a:defRPr sz="3200" b="1">
          <a:solidFill>
            <a:schemeClr val="bg1"/>
          </a:solidFill>
          <a:latin typeface="Arial" pitchFamily="34" charset="0"/>
        </a:defRPr>
      </a:lvl5pPr>
      <a:lvl6pPr marL="457200" algn="l" rtl="0" eaLnBrk="1" fontAlgn="base" hangingPunct="1">
        <a:spcBef>
          <a:spcPct val="0"/>
        </a:spcBef>
        <a:spcAft>
          <a:spcPct val="0"/>
        </a:spcAft>
        <a:defRPr sz="2400">
          <a:solidFill>
            <a:schemeClr val="tx2"/>
          </a:solidFill>
          <a:latin typeface="Verdana" pitchFamily="34" charset="0"/>
        </a:defRPr>
      </a:lvl6pPr>
      <a:lvl7pPr marL="914400" algn="l" rtl="0" eaLnBrk="1" fontAlgn="base" hangingPunct="1">
        <a:spcBef>
          <a:spcPct val="0"/>
        </a:spcBef>
        <a:spcAft>
          <a:spcPct val="0"/>
        </a:spcAft>
        <a:defRPr sz="2400">
          <a:solidFill>
            <a:schemeClr val="tx2"/>
          </a:solidFill>
          <a:latin typeface="Verdana" pitchFamily="34" charset="0"/>
        </a:defRPr>
      </a:lvl7pPr>
      <a:lvl8pPr marL="1371600" algn="l" rtl="0" eaLnBrk="1" fontAlgn="base" hangingPunct="1">
        <a:spcBef>
          <a:spcPct val="0"/>
        </a:spcBef>
        <a:spcAft>
          <a:spcPct val="0"/>
        </a:spcAft>
        <a:defRPr sz="2400">
          <a:solidFill>
            <a:schemeClr val="tx2"/>
          </a:solidFill>
          <a:latin typeface="Verdana" pitchFamily="34" charset="0"/>
        </a:defRPr>
      </a:lvl8pPr>
      <a:lvl9pPr marL="1828800" algn="l" rtl="0" eaLnBrk="1" fontAlgn="base" hangingPunct="1">
        <a:spcBef>
          <a:spcPct val="0"/>
        </a:spcBef>
        <a:spcAft>
          <a:spcPct val="0"/>
        </a:spcAft>
        <a:defRPr sz="2400">
          <a:solidFill>
            <a:schemeClr val="tx2"/>
          </a:solidFill>
          <a:latin typeface="Verdana" pitchFamily="34" charset="0"/>
        </a:defRPr>
      </a:lvl9pPr>
    </p:titleStyle>
    <p:bodyStyle>
      <a:lvl1pPr marL="287338" indent="-287338" algn="l" rtl="0" eaLnBrk="0" fontAlgn="base" hangingPunct="0">
        <a:spcBef>
          <a:spcPts val="1200"/>
        </a:spcBef>
        <a:spcAft>
          <a:spcPts val="600"/>
        </a:spcAft>
        <a:buSzPct val="115000"/>
        <a:buFont typeface="Arial" charset="0"/>
        <a:buChar char="•"/>
        <a:defRPr lang="en-US" sz="2200" b="1" dirty="0">
          <a:solidFill>
            <a:schemeClr val="tx1"/>
          </a:solidFill>
          <a:latin typeface="+mn-lt"/>
          <a:ea typeface="+mn-ea"/>
          <a:cs typeface="+mn-cs"/>
        </a:defRPr>
      </a:lvl1pPr>
      <a:lvl2pPr marL="301625" indent="-301625" algn="l" rtl="0" eaLnBrk="0" fontAlgn="base" hangingPunct="0">
        <a:spcBef>
          <a:spcPts val="600"/>
        </a:spcBef>
        <a:spcAft>
          <a:spcPct val="0"/>
        </a:spcAft>
        <a:buClr>
          <a:srgbClr val="A1006B"/>
        </a:buClr>
        <a:buSzPct val="110000"/>
        <a:buFont typeface="Arial" charset="0"/>
        <a:buChar char="■"/>
        <a:tabLst>
          <a:tab pos="301625" algn="l"/>
        </a:tabLst>
        <a:defRPr sz="2000">
          <a:solidFill>
            <a:schemeClr val="tx1"/>
          </a:solidFill>
          <a:latin typeface="+mn-lt"/>
        </a:defRPr>
      </a:lvl2pPr>
      <a:lvl3pPr marL="571500" indent="-228600" algn="l" rtl="0" eaLnBrk="0" fontAlgn="base" hangingPunct="0">
        <a:spcBef>
          <a:spcPct val="30000"/>
        </a:spcBef>
        <a:spcAft>
          <a:spcPct val="0"/>
        </a:spcAft>
        <a:buClr>
          <a:schemeClr val="tx1"/>
        </a:buClr>
        <a:buSzPct val="115000"/>
        <a:buFont typeface="Arial" charset="0"/>
        <a:buChar char="•"/>
        <a:defRPr sz="1600">
          <a:solidFill>
            <a:schemeClr val="tx1"/>
          </a:solidFill>
          <a:latin typeface="+mn-lt"/>
        </a:defRPr>
      </a:lvl3pPr>
      <a:lvl4pPr marL="857250" indent="-228600" algn="l" rtl="0" eaLnBrk="0" fontAlgn="base" hangingPunct="0">
        <a:spcBef>
          <a:spcPct val="30000"/>
        </a:spcBef>
        <a:spcAft>
          <a:spcPct val="0"/>
        </a:spcAft>
        <a:buClr>
          <a:schemeClr val="tx1"/>
        </a:buClr>
        <a:buSzPct val="115000"/>
        <a:buFont typeface="Arial" charset="0"/>
        <a:buChar char="–"/>
        <a:defRPr sz="1400">
          <a:solidFill>
            <a:schemeClr val="tx1"/>
          </a:solidFill>
          <a:latin typeface="+mn-lt"/>
        </a:defRPr>
      </a:lvl4pPr>
      <a:lvl5pPr marL="1023938" indent="-169863" algn="l" rtl="0" eaLnBrk="0" fontAlgn="base" hangingPunct="0">
        <a:spcBef>
          <a:spcPct val="30000"/>
        </a:spcBef>
        <a:spcAft>
          <a:spcPct val="0"/>
        </a:spcAft>
        <a:buClr>
          <a:schemeClr val="tx1"/>
        </a:buClr>
        <a:buSzPct val="115000"/>
        <a:buFont typeface="Arial" charset="0"/>
        <a:buChar char="•"/>
        <a:defRPr sz="1400">
          <a:solidFill>
            <a:schemeClr val="tx1"/>
          </a:solidFill>
          <a:latin typeface="+mn-lt"/>
        </a:defRPr>
      </a:lvl5pPr>
      <a:lvl6pPr marL="2057400" indent="-228600" algn="l" rtl="0" eaLnBrk="1" fontAlgn="base" hangingPunct="1">
        <a:spcBef>
          <a:spcPct val="30000"/>
        </a:spcBef>
        <a:spcAft>
          <a:spcPct val="0"/>
        </a:spcAft>
        <a:buClr>
          <a:schemeClr val="tx1"/>
        </a:buClr>
        <a:buFont typeface="Verdana" pitchFamily="34" charset="0"/>
        <a:buChar char="◦"/>
        <a:defRPr sz="1400">
          <a:solidFill>
            <a:schemeClr val="tx1"/>
          </a:solidFill>
          <a:latin typeface="+mn-lt"/>
        </a:defRPr>
      </a:lvl6pPr>
      <a:lvl7pPr marL="2514600" indent="-228600" algn="l" rtl="0" eaLnBrk="1" fontAlgn="base" hangingPunct="1">
        <a:spcBef>
          <a:spcPct val="30000"/>
        </a:spcBef>
        <a:spcAft>
          <a:spcPct val="0"/>
        </a:spcAft>
        <a:buClr>
          <a:schemeClr val="tx1"/>
        </a:buClr>
        <a:buFont typeface="Verdana" pitchFamily="34" charset="0"/>
        <a:buChar char="◦"/>
        <a:defRPr sz="1400">
          <a:solidFill>
            <a:schemeClr val="tx1"/>
          </a:solidFill>
          <a:latin typeface="+mn-lt"/>
        </a:defRPr>
      </a:lvl7pPr>
      <a:lvl8pPr marL="2971800" indent="-228600" algn="l" rtl="0" eaLnBrk="1" fontAlgn="base" hangingPunct="1">
        <a:spcBef>
          <a:spcPct val="30000"/>
        </a:spcBef>
        <a:spcAft>
          <a:spcPct val="0"/>
        </a:spcAft>
        <a:buClr>
          <a:schemeClr val="tx1"/>
        </a:buClr>
        <a:buFont typeface="Verdana" pitchFamily="34" charset="0"/>
        <a:buChar char="◦"/>
        <a:defRPr sz="1400">
          <a:solidFill>
            <a:schemeClr val="tx1"/>
          </a:solidFill>
          <a:latin typeface="+mn-lt"/>
        </a:defRPr>
      </a:lvl8pPr>
      <a:lvl9pPr marL="3429000" indent="-228600" algn="l" rtl="0" eaLnBrk="1" fontAlgn="base" hangingPunct="1">
        <a:spcBef>
          <a:spcPct val="30000"/>
        </a:spcBef>
        <a:spcAft>
          <a:spcPct val="0"/>
        </a:spcAft>
        <a:buClr>
          <a:schemeClr val="tx1"/>
        </a:buClr>
        <a:buFont typeface="Verdana"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1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tags" Target="../tags/tag1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4.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4.xml"/><Relationship Id="rId1" Type="http://schemas.openxmlformats.org/officeDocument/2006/relationships/tags" Target="../tags/tag20.xml"/><Relationship Id="rId5" Type="http://schemas.openxmlformats.org/officeDocument/2006/relationships/hyperlink" Target="http://www.altfutures.org/leveragingsdh"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5.xml"/><Relationship Id="rId1" Type="http://schemas.openxmlformats.org/officeDocument/2006/relationships/tags" Target="../tags/tag22.xml"/><Relationship Id="rId5" Type="http://schemas.openxmlformats.org/officeDocument/2006/relationships/image" Target="../media/image15.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notesSlide" Target="../notesSlides/notesSlide23.xml"/><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slideLayout" Target="../slideLayouts/slideLayout35.xml"/><Relationship Id="rId1" Type="http://schemas.openxmlformats.org/officeDocument/2006/relationships/tags" Target="../tags/tag2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5.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5.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tags" Target="../tags/tag26.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5.xml"/><Relationship Id="rId1" Type="http://schemas.openxmlformats.org/officeDocument/2006/relationships/tags" Target="../tags/tag2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5.xml"/><Relationship Id="rId1" Type="http://schemas.openxmlformats.org/officeDocument/2006/relationships/tags" Target="../tags/tag2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5.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7.xml"/><Relationship Id="rId1" Type="http://schemas.openxmlformats.org/officeDocument/2006/relationships/tags" Target="../tags/tag30.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31.xml"/><Relationship Id="rId7" Type="http://schemas.openxmlformats.org/officeDocument/2006/relationships/image" Target="../media/image38.jpeg"/><Relationship Id="rId2" Type="http://schemas.openxmlformats.org/officeDocument/2006/relationships/slideLayout" Target="../slideLayouts/slideLayout35.xml"/><Relationship Id="rId1" Type="http://schemas.openxmlformats.org/officeDocument/2006/relationships/tags" Target="../tags/tag3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41.jpeg"/><Relationship Id="rId2" Type="http://schemas.openxmlformats.org/officeDocument/2006/relationships/tags" Target="../tags/tag32.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oleObject" Target="../embeddings/oleObject1.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xml"/><Relationship Id="rId1" Type="http://schemas.openxmlformats.org/officeDocument/2006/relationships/tags" Target="../tags/tag33.xml"/><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tags" Target="../tags/tag34.xml"/><Relationship Id="rId5" Type="http://schemas.openxmlformats.org/officeDocument/2006/relationships/image" Target="../media/image45.png"/><Relationship Id="rId4" Type="http://schemas.openxmlformats.org/officeDocument/2006/relationships/image" Target="../media/image44.wmf"/></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5.xml"/><Relationship Id="rId7" Type="http://schemas.openxmlformats.org/officeDocument/2006/relationships/image" Target="../media/image48.png"/><Relationship Id="rId2" Type="http://schemas.openxmlformats.org/officeDocument/2006/relationships/slideLayout" Target="../slideLayouts/slideLayout35.xml"/><Relationship Id="rId1" Type="http://schemas.openxmlformats.org/officeDocument/2006/relationships/tags" Target="../tags/tag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50.jpe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6.xml"/><Relationship Id="rId7" Type="http://schemas.openxmlformats.org/officeDocument/2006/relationships/image" Target="../media/image54.png"/><Relationship Id="rId2" Type="http://schemas.openxmlformats.org/officeDocument/2006/relationships/slideLayout" Target="../slideLayouts/slideLayout35.xml"/><Relationship Id="rId1" Type="http://schemas.openxmlformats.org/officeDocument/2006/relationships/tags" Target="../tags/tag36.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notesSlide" Target="../notesSlides/notesSlide37.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39.xml"/><Relationship Id="rId1" Type="http://schemas.openxmlformats.org/officeDocument/2006/relationships/tags" Target="../tags/tag37.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5.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5.xml"/><Relationship Id="rId1" Type="http://schemas.openxmlformats.org/officeDocument/2006/relationships/tags" Target="../tags/tag39.xml"/><Relationship Id="rId5" Type="http://schemas.openxmlformats.org/officeDocument/2006/relationships/image" Target="../media/image69.jpe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xml"/><Relationship Id="rId1" Type="http://schemas.openxmlformats.org/officeDocument/2006/relationships/tags" Target="../tags/tag40.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74.jpeg"/><Relationship Id="rId3" Type="http://schemas.openxmlformats.org/officeDocument/2006/relationships/notesSlide" Target="../notesSlides/notesSlide41.xml"/><Relationship Id="rId7" Type="http://schemas.openxmlformats.org/officeDocument/2006/relationships/diagramColors" Target="../diagrams/colors1.xml"/><Relationship Id="rId12" Type="http://schemas.openxmlformats.org/officeDocument/2006/relationships/image" Target="../media/image73.png"/><Relationship Id="rId2" Type="http://schemas.openxmlformats.org/officeDocument/2006/relationships/slideLayout" Target="../slideLayouts/slideLayout35.xml"/><Relationship Id="rId1" Type="http://schemas.openxmlformats.org/officeDocument/2006/relationships/tags" Target="../tags/tag41.xml"/><Relationship Id="rId6" Type="http://schemas.openxmlformats.org/officeDocument/2006/relationships/diagramQuickStyle" Target="../diagrams/quickStyle1.xml"/><Relationship Id="rId11" Type="http://schemas.openxmlformats.org/officeDocument/2006/relationships/image" Target="../media/image72.jpeg"/><Relationship Id="rId5" Type="http://schemas.openxmlformats.org/officeDocument/2006/relationships/diagramLayout" Target="../diagrams/layout1.xml"/><Relationship Id="rId15" Type="http://schemas.openxmlformats.org/officeDocument/2006/relationships/image" Target="../media/image76.png"/><Relationship Id="rId10" Type="http://schemas.openxmlformats.org/officeDocument/2006/relationships/image" Target="../media/image70.png"/><Relationship Id="rId4" Type="http://schemas.openxmlformats.org/officeDocument/2006/relationships/diagramData" Target="../diagrams/data1.xml"/><Relationship Id="rId9" Type="http://schemas.openxmlformats.org/officeDocument/2006/relationships/image" Target="../media/image71.jpeg"/><Relationship Id="rId1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7.xml"/><Relationship Id="rId1" Type="http://schemas.openxmlformats.org/officeDocument/2006/relationships/tags" Target="../tags/tag42.xml"/><Relationship Id="rId6" Type="http://schemas.openxmlformats.org/officeDocument/2006/relationships/image" Target="../media/image70.png"/><Relationship Id="rId5" Type="http://schemas.openxmlformats.org/officeDocument/2006/relationships/image" Target="../media/image77.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43.xml"/><Relationship Id="rId7" Type="http://schemas.openxmlformats.org/officeDocument/2006/relationships/image" Target="../media/image48.png"/><Relationship Id="rId2" Type="http://schemas.openxmlformats.org/officeDocument/2006/relationships/slideLayout" Target="../slideLayouts/slideLayout35.xml"/><Relationship Id="rId1" Type="http://schemas.openxmlformats.org/officeDocument/2006/relationships/tags" Target="../tags/tag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5.xml"/><Relationship Id="rId1" Type="http://schemas.openxmlformats.org/officeDocument/2006/relationships/tags" Target="../tags/tag44.xml"/><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5.xml"/><Relationship Id="rId1" Type="http://schemas.openxmlformats.org/officeDocument/2006/relationships/tags" Target="../tags/tag45.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5.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5.xml"/><Relationship Id="rId1" Type="http://schemas.openxmlformats.org/officeDocument/2006/relationships/tags" Target="../tags/tag47.xml"/><Relationship Id="rId5" Type="http://schemas.openxmlformats.org/officeDocument/2006/relationships/image" Target="../media/image82.gif"/><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7.xml"/><Relationship Id="rId1" Type="http://schemas.openxmlformats.org/officeDocument/2006/relationships/tags" Target="../tags/tag48.xml"/><Relationship Id="rId6" Type="http://schemas.openxmlformats.org/officeDocument/2006/relationships/image" Target="../media/image84.png"/><Relationship Id="rId5" Type="http://schemas.openxmlformats.org/officeDocument/2006/relationships/image" Target="../media/image49.pn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88.jpeg"/><Relationship Id="rId2" Type="http://schemas.openxmlformats.org/officeDocument/2006/relationships/slideLayout" Target="../slideLayouts/slideLayout37.xml"/><Relationship Id="rId1" Type="http://schemas.openxmlformats.org/officeDocument/2006/relationships/tags" Target="../tags/tag4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6.xml"/><Relationship Id="rId1" Type="http://schemas.openxmlformats.org/officeDocument/2006/relationships/tags" Target="../tags/tag50.xml"/><Relationship Id="rId4" Type="http://schemas.openxmlformats.org/officeDocument/2006/relationships/image" Target="../media/image89.ti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5.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5.xml"/><Relationship Id="rId1" Type="http://schemas.openxmlformats.org/officeDocument/2006/relationships/tags" Target="../tags/tag52.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5.xml"/><Relationship Id="rId1" Type="http://schemas.openxmlformats.org/officeDocument/2006/relationships/tags" Target="../tags/tag53.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7.xml"/><Relationship Id="rId1" Type="http://schemas.openxmlformats.org/officeDocument/2006/relationships/tags" Target="../tags/tag54.xml"/><Relationship Id="rId6" Type="http://schemas.openxmlformats.org/officeDocument/2006/relationships/image" Target="../media/image95.jpeg"/><Relationship Id="rId5" Type="http://schemas.openxmlformats.org/officeDocument/2006/relationships/image" Target="../media/image93.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99.jpeg"/><Relationship Id="rId2" Type="http://schemas.openxmlformats.org/officeDocument/2006/relationships/slideLayout" Target="../slideLayouts/slideLayout35.xml"/><Relationship Id="rId1" Type="http://schemas.openxmlformats.org/officeDocument/2006/relationships/tags" Target="../tags/tag5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6.xml"/><Relationship Id="rId7" Type="http://schemas.openxmlformats.org/officeDocument/2006/relationships/diagramColors" Target="../diagrams/colors2.xml"/><Relationship Id="rId2" Type="http://schemas.openxmlformats.org/officeDocument/2006/relationships/slideLayout" Target="../slideLayouts/slideLayout35.xml"/><Relationship Id="rId1" Type="http://schemas.openxmlformats.org/officeDocument/2006/relationships/tags" Target="../tags/tag56.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01.jpeg"/><Relationship Id="rId4" Type="http://schemas.openxmlformats.org/officeDocument/2006/relationships/diagramData" Target="../diagrams/data2.xml"/><Relationship Id="rId9"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5.xml"/><Relationship Id="rId1" Type="http://schemas.openxmlformats.org/officeDocument/2006/relationships/tags" Target="../tags/tag57.xml"/><Relationship Id="rId5" Type="http://schemas.openxmlformats.org/officeDocument/2006/relationships/image" Target="../media/image103.jpeg"/><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07.jpeg"/><Relationship Id="rId2" Type="http://schemas.openxmlformats.org/officeDocument/2006/relationships/slideLayout" Target="../slideLayouts/slideLayout35.xml"/><Relationship Id="rId1" Type="http://schemas.openxmlformats.org/officeDocument/2006/relationships/tags" Target="../tags/tag5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5.xml"/><Relationship Id="rId1" Type="http://schemas.openxmlformats.org/officeDocument/2006/relationships/tags" Target="../tags/tag59.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5.xml"/><Relationship Id="rId1" Type="http://schemas.openxmlformats.org/officeDocument/2006/relationships/tags" Target="../tags/tag60.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7.xml"/><Relationship Id="rId1" Type="http://schemas.openxmlformats.org/officeDocument/2006/relationships/tags" Target="../tags/tag61.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6.xml"/><Relationship Id="rId1" Type="http://schemas.openxmlformats.org/officeDocument/2006/relationships/tags" Target="../tags/tag62.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5.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5.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5.xml"/><Relationship Id="rId1" Type="http://schemas.openxmlformats.org/officeDocument/2006/relationships/tags" Target="../tags/tag65.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5.xml"/><Relationship Id="rId1" Type="http://schemas.openxmlformats.org/officeDocument/2006/relationships/tags" Target="../tags/tag6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5.xml"/><Relationship Id="rId1" Type="http://schemas.openxmlformats.org/officeDocument/2006/relationships/tags" Target="../tags/tag67.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8.xml"/><Relationship Id="rId7" Type="http://schemas.openxmlformats.org/officeDocument/2006/relationships/diagramColors" Target="../diagrams/colors3.xml"/><Relationship Id="rId2" Type="http://schemas.openxmlformats.org/officeDocument/2006/relationships/slideLayout" Target="../slideLayouts/slideLayout35.xml"/><Relationship Id="rId1" Type="http://schemas.openxmlformats.org/officeDocument/2006/relationships/tags" Target="../tags/tag68.xml"/><Relationship Id="rId6" Type="http://schemas.openxmlformats.org/officeDocument/2006/relationships/diagramQuickStyle" Target="../diagrams/quickStyle3.xml"/><Relationship Id="rId11" Type="http://schemas.openxmlformats.org/officeDocument/2006/relationships/image" Target="../media/image15.jpeg"/><Relationship Id="rId5" Type="http://schemas.openxmlformats.org/officeDocument/2006/relationships/diagramLayout" Target="../diagrams/layout3.xml"/><Relationship Id="rId10" Type="http://schemas.openxmlformats.org/officeDocument/2006/relationships/image" Target="../media/image125.png"/><Relationship Id="rId4" Type="http://schemas.openxmlformats.org/officeDocument/2006/relationships/diagramData" Target="../diagrams/data3.xml"/><Relationship Id="rId9"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5.xml"/><Relationship Id="rId1" Type="http://schemas.openxmlformats.org/officeDocument/2006/relationships/tags" Target="../tags/tag69.xml"/><Relationship Id="rId5" Type="http://schemas.openxmlformats.org/officeDocument/2006/relationships/image" Target="../media/image126.jpeg"/><Relationship Id="rId4" Type="http://schemas.openxmlformats.org/officeDocument/2006/relationships/hyperlink" Target="http://www.azdhs.gov/phs/azchaa/"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5.xml"/><Relationship Id="rId1" Type="http://schemas.openxmlformats.org/officeDocument/2006/relationships/tags" Target="../tags/tag70.xml"/><Relationship Id="rId6" Type="http://schemas.openxmlformats.org/officeDocument/2006/relationships/image" Target="../media/image77.png"/><Relationship Id="rId5" Type="http://schemas.openxmlformats.org/officeDocument/2006/relationships/image" Target="../media/image128.jpeg"/><Relationship Id="rId4" Type="http://schemas.openxmlformats.org/officeDocument/2006/relationships/image" Target="../media/image12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5.xml"/><Relationship Id="rId1" Type="http://schemas.openxmlformats.org/officeDocument/2006/relationships/tags" Target="../tags/tag71.xml"/><Relationship Id="rId5" Type="http://schemas.openxmlformats.org/officeDocument/2006/relationships/image" Target="../media/image129.jpeg"/><Relationship Id="rId4" Type="http://schemas.openxmlformats.org/officeDocument/2006/relationships/hyperlink" Target="http://www.avomeen.com/services/product-development/common-ingredients-how-to-formulate-a-product"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5.xml"/><Relationship Id="rId1" Type="http://schemas.openxmlformats.org/officeDocument/2006/relationships/tags" Target="../tags/tag72.xml"/><Relationship Id="rId5" Type="http://schemas.openxmlformats.org/officeDocument/2006/relationships/image" Target="../media/image131.png"/><Relationship Id="rId4" Type="http://schemas.openxmlformats.org/officeDocument/2006/relationships/image" Target="../media/image130.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6.xml"/><Relationship Id="rId1" Type="http://schemas.openxmlformats.org/officeDocument/2006/relationships/tags" Target="../tags/tag73.xml"/><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5.xml"/><Relationship Id="rId1" Type="http://schemas.openxmlformats.org/officeDocument/2006/relationships/tags" Target="../tags/tag7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5.xml"/><Relationship Id="rId1" Type="http://schemas.openxmlformats.org/officeDocument/2006/relationships/tags" Target="../tags/tag7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36.jpeg"/><Relationship Id="rId2" Type="http://schemas.openxmlformats.org/officeDocument/2006/relationships/slideLayout" Target="../slideLayouts/slideLayout35.xml"/><Relationship Id="rId1" Type="http://schemas.openxmlformats.org/officeDocument/2006/relationships/tags" Target="../tags/tag7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5.xml"/><Relationship Id="rId1" Type="http://schemas.openxmlformats.org/officeDocument/2006/relationships/tags" Target="../tags/tag77.xml"/><Relationship Id="rId5" Type="http://schemas.openxmlformats.org/officeDocument/2006/relationships/image" Target="../media/image138.jpeg"/><Relationship Id="rId4" Type="http://schemas.openxmlformats.org/officeDocument/2006/relationships/image" Target="../media/image137.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5.xml"/><Relationship Id="rId1" Type="http://schemas.openxmlformats.org/officeDocument/2006/relationships/tags" Target="../tags/tag78.xml"/><Relationship Id="rId5" Type="http://schemas.openxmlformats.org/officeDocument/2006/relationships/image" Target="../media/image140.png"/><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79.xml"/><Relationship Id="rId7" Type="http://schemas.openxmlformats.org/officeDocument/2006/relationships/image" Target="../media/image144.png"/><Relationship Id="rId2" Type="http://schemas.openxmlformats.org/officeDocument/2006/relationships/slideLayout" Target="../slideLayouts/slideLayout35.xml"/><Relationship Id="rId1" Type="http://schemas.openxmlformats.org/officeDocument/2006/relationships/tags" Target="../tags/tag79.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149.jpeg"/><Relationship Id="rId2" Type="http://schemas.openxmlformats.org/officeDocument/2006/relationships/slideLayout" Target="../slideLayouts/slideLayout35.xml"/><Relationship Id="rId1" Type="http://schemas.openxmlformats.org/officeDocument/2006/relationships/tags" Target="../tags/tag80.xml"/><Relationship Id="rId6" Type="http://schemas.openxmlformats.org/officeDocument/2006/relationships/image" Target="../media/image148.gif"/><Relationship Id="rId5" Type="http://schemas.openxmlformats.org/officeDocument/2006/relationships/image" Target="../media/image147.jpeg"/><Relationship Id="rId4" Type="http://schemas.openxmlformats.org/officeDocument/2006/relationships/image" Target="../media/image14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5.xml"/><Relationship Id="rId1" Type="http://schemas.openxmlformats.org/officeDocument/2006/relationships/tags" Target="../tags/tag81.xml"/><Relationship Id="rId5" Type="http://schemas.openxmlformats.org/officeDocument/2006/relationships/image" Target="../media/image151.png"/><Relationship Id="rId4" Type="http://schemas.openxmlformats.org/officeDocument/2006/relationships/image" Target="../media/image150.jpeg"/></Relationships>
</file>

<file path=ppt/slides/_rels/slide82.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55.png"/><Relationship Id="rId3" Type="http://schemas.openxmlformats.org/officeDocument/2006/relationships/notesSlide" Target="../notesSlides/notesSlide82.xml"/><Relationship Id="rId7" Type="http://schemas.openxmlformats.org/officeDocument/2006/relationships/diagramColors" Target="../diagrams/colors4.xml"/><Relationship Id="rId12" Type="http://schemas.openxmlformats.org/officeDocument/2006/relationships/image" Target="../media/image54.png"/><Relationship Id="rId2" Type="http://schemas.openxmlformats.org/officeDocument/2006/relationships/slideLayout" Target="../slideLayouts/slideLayout35.xml"/><Relationship Id="rId16" Type="http://schemas.openxmlformats.org/officeDocument/2006/relationships/image" Target="../media/image57.png"/><Relationship Id="rId1" Type="http://schemas.openxmlformats.org/officeDocument/2006/relationships/tags" Target="../tags/tag82.xml"/><Relationship Id="rId6" Type="http://schemas.openxmlformats.org/officeDocument/2006/relationships/diagramQuickStyle" Target="../diagrams/quickStyle4.xml"/><Relationship Id="rId11" Type="http://schemas.openxmlformats.org/officeDocument/2006/relationships/image" Target="../media/image152.png"/><Relationship Id="rId5" Type="http://schemas.openxmlformats.org/officeDocument/2006/relationships/diagramLayout" Target="../diagrams/layout4.xml"/><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diagramData" Target="../diagrams/data4.xml"/><Relationship Id="rId9" Type="http://schemas.openxmlformats.org/officeDocument/2006/relationships/image" Target="../media/image51.jpeg"/><Relationship Id="rId14" Type="http://schemas.openxmlformats.org/officeDocument/2006/relationships/image" Target="../media/image50.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5.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7.xml"/><Relationship Id="rId1" Type="http://schemas.openxmlformats.org/officeDocument/2006/relationships/tags" Target="../tags/tag84.xml"/><Relationship Id="rId4" Type="http://schemas.openxmlformats.org/officeDocument/2006/relationships/image" Target="../media/image15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7.xml"/><Relationship Id="rId1" Type="http://schemas.openxmlformats.org/officeDocument/2006/relationships/tags" Target="../tags/tag85.xml"/><Relationship Id="rId4" Type="http://schemas.openxmlformats.org/officeDocument/2006/relationships/image" Target="../media/image15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7.xml"/><Relationship Id="rId1" Type="http://schemas.openxmlformats.org/officeDocument/2006/relationships/tags" Target="../tags/tag86.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7.xml"/><Relationship Id="rId1" Type="http://schemas.openxmlformats.org/officeDocument/2006/relationships/tags" Target="../tags/tag87.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7.xml"/><Relationship Id="rId1" Type="http://schemas.openxmlformats.org/officeDocument/2006/relationships/tags" Target="../tags/tag88.xml"/><Relationship Id="rId5" Type="http://schemas.openxmlformats.org/officeDocument/2006/relationships/image" Target="../media/image162.jpeg"/><Relationship Id="rId4" Type="http://schemas.openxmlformats.org/officeDocument/2006/relationships/image" Target="../media/image161.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7.xml"/><Relationship Id="rId1" Type="http://schemas.openxmlformats.org/officeDocument/2006/relationships/tags" Target="../tags/tag89.xml"/><Relationship Id="rId5" Type="http://schemas.openxmlformats.org/officeDocument/2006/relationships/image" Target="../media/image164.png"/><Relationship Id="rId4" Type="http://schemas.openxmlformats.org/officeDocument/2006/relationships/image" Target="../media/image16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6.xml"/><Relationship Id="rId1" Type="http://schemas.openxmlformats.org/officeDocument/2006/relationships/tags" Target="../tags/tag90.xml"/><Relationship Id="rId4" Type="http://schemas.openxmlformats.org/officeDocument/2006/relationships/image" Target="../media/image16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40.xml"/><Relationship Id="rId1" Type="http://schemas.openxmlformats.org/officeDocument/2006/relationships/tags" Target="../tags/tag9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5.xml"/><Relationship Id="rId1" Type="http://schemas.openxmlformats.org/officeDocument/2006/relationships/tags" Target="../tags/tag9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7.xml"/><Relationship Id="rId1" Type="http://schemas.openxmlformats.org/officeDocument/2006/relationships/tags" Target="../tags/tag9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7.xml"/><Relationship Id="rId1" Type="http://schemas.openxmlformats.org/officeDocument/2006/relationships/tags" Target="../tags/tag94.xml"/></Relationships>
</file>

<file path=ppt/slides/_rels/slide9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notesSlide" Target="../notesSlides/notesSlide95.xml"/><Relationship Id="rId7" Type="http://schemas.openxmlformats.org/officeDocument/2006/relationships/image" Target="../media/image166.jpeg"/><Relationship Id="rId2" Type="http://schemas.openxmlformats.org/officeDocument/2006/relationships/slideLayout" Target="../slideLayouts/slideLayout34.xml"/><Relationship Id="rId1" Type="http://schemas.openxmlformats.org/officeDocument/2006/relationships/tags" Target="../tags/tag95.xml"/><Relationship Id="rId6" Type="http://schemas.openxmlformats.org/officeDocument/2006/relationships/hyperlink" Target="http://www.altfutures.org/vulnerability2030" TargetMode="External"/><Relationship Id="rId5" Type="http://schemas.openxmlformats.org/officeDocument/2006/relationships/hyperlink" Target="http://www.altfutures.org/primarycare2025" TargetMode="External"/><Relationship Id="rId4" Type="http://schemas.openxmlformats.org/officeDocument/2006/relationships/hyperlink" Target="http://www.altfutures.org/publichealth2030" TargetMode="Externa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0"/>
            <a:ext cx="9144000" cy="2895600"/>
          </a:xfrm>
        </p:spPr>
        <p:txBody>
          <a:bodyPr anchor="t">
            <a:noAutofit/>
          </a:bodyPr>
          <a:lstStyle/>
          <a:p>
            <a:r>
              <a:rPr lang="en-US" sz="3200" b="1" dirty="0" smtClean="0"/>
              <a:t>Primary Care &amp; Public Health Futures</a:t>
            </a:r>
            <a:br>
              <a:rPr lang="en-US" sz="3200" b="1" dirty="0" smtClean="0"/>
            </a:br>
            <a:r>
              <a:rPr lang="en-US" sz="3200" dirty="0" smtClean="0"/>
              <a:t/>
            </a:r>
            <a:br>
              <a:rPr lang="en-US" sz="3200" dirty="0" smtClean="0"/>
            </a:br>
            <a:r>
              <a:rPr lang="en-US" sz="3200" dirty="0" smtClean="0"/>
              <a:t>Iowa Public Health Conference</a:t>
            </a:r>
            <a:br>
              <a:rPr lang="en-US" sz="3200" dirty="0" smtClean="0"/>
            </a:br>
            <a:r>
              <a:rPr lang="en-US" sz="3200" dirty="0" smtClean="0"/>
              <a:t>Iowa City</a:t>
            </a:r>
            <a:br>
              <a:rPr lang="en-US" sz="3200" dirty="0" smtClean="0"/>
            </a:br>
            <a:r>
              <a:rPr lang="en-US" sz="3200" dirty="0" smtClean="0"/>
              <a:t>November 17, 2015</a:t>
            </a:r>
            <a:r>
              <a:rPr lang="en-US" sz="3200" dirty="0"/>
              <a:t/>
            </a:r>
            <a:br>
              <a:rPr lang="en-US" sz="3200" dirty="0"/>
            </a:br>
            <a:r>
              <a:rPr lang="en-US" sz="3200" dirty="0" smtClean="0"/>
              <a:t/>
            </a:r>
            <a:br>
              <a:rPr lang="en-US" sz="3200" dirty="0" smtClean="0"/>
            </a:br>
            <a:r>
              <a:rPr lang="en-US" sz="2800" b="1" dirty="0" smtClean="0"/>
              <a:t>Clem Bezold</a:t>
            </a:r>
            <a:br>
              <a:rPr lang="en-US" sz="2800" b="1" dirty="0" smtClean="0"/>
            </a:br>
            <a:r>
              <a:rPr lang="en-US" sz="2800" b="1" dirty="0" smtClean="0"/>
              <a:t>Institute for Alternative Futures</a:t>
            </a:r>
            <a:r>
              <a:rPr lang="en-US" sz="3600" b="1" dirty="0"/>
              <a:t/>
            </a:r>
            <a:br>
              <a:rPr lang="en-US" sz="3600" b="1" dirty="0"/>
            </a:br>
            <a:endParaRPr lang="en-US" sz="4000" b="1" dirty="0"/>
          </a:p>
        </p:txBody>
      </p:sp>
      <p:pic>
        <p:nvPicPr>
          <p:cNvPr id="16" name="Picture 2" descr="C:\Users\yarikan\Desktop\IAF-Logo-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2590800" cy="1385662"/>
          </a:xfrm>
          <a:prstGeom prst="rect">
            <a:avLst/>
          </a:prstGeom>
          <a:noFill/>
          <a:extLst>
            <a:ext uri="{909E8E84-426E-40DD-AFC4-6F175D3DCCD1}">
              <a14:hiddenFill xmlns:a14="http://schemas.microsoft.com/office/drawing/2010/main">
                <a:solidFill>
                  <a:srgbClr val="FFFFFF"/>
                </a:solidFill>
              </a14:hiddenFill>
            </a:ext>
          </a:extLst>
        </p:spPr>
      </p:pic>
      <p:sp>
        <p:nvSpPr>
          <p:cNvPr id="52"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53"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54" name="SessionResponseData" hidden="1"/>
          <p:cNvSpPr txBox="1"/>
          <p:nvPr/>
        </p:nvSpPr>
        <p:spPr>
          <a:xfrm>
            <a:off x="0" y="0"/>
            <a:ext cx="0" cy="0"/>
          </a:xfrm>
          <a:prstGeom prst="rect">
            <a:avLst/>
          </a:prstGeom>
          <a:noFill/>
        </p:spPr>
        <p:txBody>
          <a:bodyPr vert="horz" rtlCol="0">
            <a:spAutoFit/>
          </a:bodyPr>
          <a:lstStyle/>
          <a:p>
            <a:endParaRPr lang="en-US"/>
          </a:p>
        </p:txBody>
      </p:sp>
      <p:sp>
        <p:nvSpPr>
          <p:cNvPr id="55"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Tree>
    <p:custDataLst>
      <p:tags r:id="rId1"/>
    </p:custDataLst>
    <p:extLst>
      <p:ext uri="{BB962C8B-B14F-4D97-AF65-F5344CB8AC3E}">
        <p14:creationId xmlns:p14="http://schemas.microsoft.com/office/powerpoint/2010/main" val="2624364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839200" cy="1143000"/>
          </a:xfrm>
        </p:spPr>
        <p:txBody>
          <a:bodyPr>
            <a:normAutofit fontScale="90000"/>
          </a:bodyPr>
          <a:lstStyle/>
          <a:p>
            <a:pPr marL="57150" indent="0"/>
            <a:r>
              <a:rPr lang="en-US" b="1" dirty="0" smtClean="0"/>
              <a:t>Public Health 2030</a:t>
            </a:r>
            <a:br>
              <a:rPr lang="en-US" b="1" dirty="0" smtClean="0"/>
            </a:br>
            <a:r>
              <a:rPr lang="en-US" b="1" dirty="0" smtClean="0"/>
              <a:t>Advisory Committee</a:t>
            </a:r>
          </a:p>
        </p:txBody>
      </p:sp>
      <p:sp>
        <p:nvSpPr>
          <p:cNvPr id="3" name="Content Placeholder 2"/>
          <p:cNvSpPr>
            <a:spLocks noGrp="1"/>
          </p:cNvSpPr>
          <p:nvPr>
            <p:ph idx="1"/>
          </p:nvPr>
        </p:nvSpPr>
        <p:spPr>
          <a:xfrm>
            <a:off x="228600" y="1798637"/>
            <a:ext cx="8610600" cy="4678363"/>
          </a:xfrm>
        </p:spPr>
        <p:txBody>
          <a:bodyPr numCol="2">
            <a:normAutofit/>
          </a:bodyPr>
          <a:lstStyle/>
          <a:p>
            <a:pPr marL="514350" indent="-457200"/>
            <a:r>
              <a:rPr lang="en-US" dirty="0" smtClean="0"/>
              <a:t>Georges Benjamin</a:t>
            </a:r>
          </a:p>
          <a:p>
            <a:pPr marL="514350" indent="-457200"/>
            <a:r>
              <a:rPr lang="en-US" dirty="0" smtClean="0"/>
              <a:t>Jo Ivey Boufford</a:t>
            </a:r>
          </a:p>
          <a:p>
            <a:pPr marL="514350" indent="-457200"/>
            <a:r>
              <a:rPr lang="en-US" dirty="0" smtClean="0"/>
              <a:t>Renee Canady</a:t>
            </a:r>
          </a:p>
          <a:p>
            <a:pPr marL="514350" indent="-457200"/>
            <a:r>
              <a:rPr lang="en-US" dirty="0" smtClean="0"/>
              <a:t>Larry Cohen</a:t>
            </a:r>
          </a:p>
          <a:p>
            <a:pPr marL="514350" indent="-457200"/>
            <a:r>
              <a:rPr lang="en-US" dirty="0" smtClean="0"/>
              <a:t>Joyce Essien</a:t>
            </a:r>
          </a:p>
          <a:p>
            <a:pPr marL="514350" indent="-457200"/>
            <a:r>
              <a:rPr lang="en-US" dirty="0" smtClean="0"/>
              <a:t>Jonathan Fielding</a:t>
            </a:r>
          </a:p>
          <a:p>
            <a:pPr marL="514350" indent="-457200"/>
            <a:r>
              <a:rPr lang="en-US" dirty="0" smtClean="0"/>
              <a:t>David Fleming</a:t>
            </a:r>
          </a:p>
          <a:p>
            <a:pPr marL="57150" indent="0">
              <a:buNone/>
            </a:pPr>
            <a:endParaRPr lang="en-US" dirty="0" smtClean="0"/>
          </a:p>
          <a:p>
            <a:pPr marL="514350" indent="-457200"/>
            <a:r>
              <a:rPr lang="en-US" dirty="0" smtClean="0"/>
              <a:t>Denise Holmes</a:t>
            </a:r>
          </a:p>
          <a:p>
            <a:pPr marL="514350" indent="-457200"/>
            <a:r>
              <a:rPr lang="en-US" dirty="0" smtClean="0"/>
              <a:t>Anthony </a:t>
            </a:r>
            <a:r>
              <a:rPr lang="en-US" dirty="0" err="1" smtClean="0"/>
              <a:t>Iton</a:t>
            </a:r>
            <a:endParaRPr lang="en-US" dirty="0" smtClean="0"/>
          </a:p>
          <a:p>
            <a:pPr marL="514350" indent="-457200"/>
            <a:r>
              <a:rPr lang="en-US" dirty="0" smtClean="0"/>
              <a:t>Paul Jarris</a:t>
            </a:r>
          </a:p>
          <a:p>
            <a:pPr marL="514350" indent="-457200"/>
            <a:r>
              <a:rPr lang="en-US" dirty="0" smtClean="0"/>
              <a:t>Jeffrey Levi</a:t>
            </a:r>
          </a:p>
          <a:p>
            <a:pPr marL="514350" indent="-457200"/>
            <a:r>
              <a:rPr lang="en-US" dirty="0" smtClean="0"/>
              <a:t>Marry Mincer Hansen</a:t>
            </a:r>
          </a:p>
          <a:p>
            <a:pPr marL="514350" indent="-457200"/>
            <a:r>
              <a:rPr lang="en-US" dirty="0" smtClean="0"/>
              <a:t>Bobby Pestronk</a:t>
            </a:r>
          </a:p>
          <a:p>
            <a:pPr marL="514350" indent="-457200"/>
            <a:endParaRPr lang="en-US"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10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79929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State &amp; Local PH2030 Scenarios</a:t>
            </a:r>
            <a:endParaRPr lang="en-US" sz="4000" b="1" dirty="0"/>
          </a:p>
        </p:txBody>
      </p:sp>
      <p:sp>
        <p:nvSpPr>
          <p:cNvPr id="3" name="Content Placeholder 2"/>
          <p:cNvSpPr>
            <a:spLocks noGrp="1"/>
          </p:cNvSpPr>
          <p:nvPr>
            <p:ph idx="1"/>
          </p:nvPr>
        </p:nvSpPr>
        <p:spPr>
          <a:xfrm>
            <a:off x="457200" y="1600200"/>
            <a:ext cx="8382000" cy="4495800"/>
          </a:xfrm>
        </p:spPr>
        <p:txBody>
          <a:bodyPr>
            <a:normAutofit/>
          </a:bodyPr>
          <a:lstStyle/>
          <a:p>
            <a:pPr marL="0" indent="0">
              <a:spcBef>
                <a:spcPts val="2400"/>
              </a:spcBef>
              <a:buNone/>
            </a:pPr>
            <a:r>
              <a:rPr lang="en-US" sz="4000" dirty="0" smtClean="0"/>
              <a:t>Fargo Cass Public Health (ND)</a:t>
            </a:r>
          </a:p>
          <a:p>
            <a:pPr marL="0" indent="0">
              <a:spcBef>
                <a:spcPts val="2400"/>
              </a:spcBef>
              <a:buNone/>
            </a:pPr>
            <a:r>
              <a:rPr lang="en-US" sz="4000" dirty="0" smtClean="0"/>
              <a:t>Boston Public Health Commission (MA)</a:t>
            </a:r>
          </a:p>
          <a:p>
            <a:pPr marL="0" indent="0">
              <a:spcBef>
                <a:spcPts val="2400"/>
              </a:spcBef>
              <a:buNone/>
            </a:pPr>
            <a:r>
              <a:rPr lang="en-US" sz="4000" dirty="0" smtClean="0"/>
              <a:t>Cuyahoga </a:t>
            </a:r>
            <a:r>
              <a:rPr lang="en-US" sz="4000" dirty="0"/>
              <a:t>County Board of Health (OH</a:t>
            </a:r>
            <a:r>
              <a:rPr lang="en-US" sz="4000" dirty="0" smtClean="0"/>
              <a:t>)</a:t>
            </a:r>
            <a:endParaRPr lang="en-US" sz="4000" dirty="0"/>
          </a:p>
          <a:p>
            <a:pPr marL="0" indent="0">
              <a:spcBef>
                <a:spcPts val="2400"/>
              </a:spcBef>
              <a:buNone/>
            </a:pPr>
            <a:r>
              <a:rPr lang="en-US" sz="4000" dirty="0"/>
              <a:t>Virginia Department of Health </a:t>
            </a:r>
          </a:p>
          <a:p>
            <a:endParaRPr lang="en-US" sz="4000"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11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241849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9" name="Picture 9"/>
          <p:cNvPicPr>
            <a:picLocks noChangeAspect="1" noChangeArrowheads="1"/>
          </p:cNvPicPr>
          <p:nvPr/>
        </p:nvPicPr>
        <p:blipFill>
          <a:blip r:embed="rId4"/>
          <a:srcRect/>
          <a:stretch>
            <a:fillRect/>
          </a:stretch>
        </p:blipFill>
        <p:spPr bwMode="auto">
          <a:xfrm>
            <a:off x="1" y="1066800"/>
            <a:ext cx="9131486" cy="5562600"/>
          </a:xfrm>
          <a:prstGeom prst="rect">
            <a:avLst/>
          </a:prstGeom>
          <a:noFill/>
          <a:ln w="9525">
            <a:noFill/>
            <a:miter lim="800000"/>
            <a:headEnd/>
            <a:tailEnd/>
          </a:ln>
          <a:effectLst>
            <a:prstShdw prst="shdw18" dist="17961" dir="13500000">
              <a:schemeClr val="accent1">
                <a:gamma/>
                <a:shade val="60000"/>
                <a:invGamma/>
              </a:schemeClr>
            </a:prstShdw>
          </a:effectLst>
        </p:spPr>
      </p:pic>
      <p:sp>
        <p:nvSpPr>
          <p:cNvPr id="89091" name="Rectangle 4"/>
          <p:cNvSpPr>
            <a:spLocks noGrp="1" noChangeArrowheads="1"/>
          </p:cNvSpPr>
          <p:nvPr>
            <p:ph type="title"/>
          </p:nvPr>
        </p:nvSpPr>
        <p:spPr>
          <a:xfrm>
            <a:off x="-11373" y="76199"/>
            <a:ext cx="8910898" cy="1146175"/>
          </a:xfrm>
        </p:spPr>
        <p:txBody>
          <a:bodyPr>
            <a:noAutofit/>
          </a:bodyPr>
          <a:lstStyle/>
          <a:p>
            <a:pPr eaLnBrk="1" hangingPunct="1"/>
            <a:r>
              <a:rPr lang="en-US" sz="4000" b="1" dirty="0" smtClean="0"/>
              <a:t>Aspirational Futures: Scenario Zones</a:t>
            </a:r>
          </a:p>
        </p:txBody>
      </p:sp>
      <p:sp>
        <p:nvSpPr>
          <p:cNvPr id="89092" name="TextBox 8"/>
          <p:cNvSpPr txBox="1">
            <a:spLocks noChangeArrowheads="1"/>
          </p:cNvSpPr>
          <p:nvPr/>
        </p:nvSpPr>
        <p:spPr bwMode="auto">
          <a:xfrm>
            <a:off x="871538" y="1222375"/>
            <a:ext cx="1116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sp>
        <p:nvSpPr>
          <p:cNvPr id="10" name="TextBox 9"/>
          <p:cNvSpPr txBox="1"/>
          <p:nvPr/>
        </p:nvSpPr>
        <p:spPr>
          <a:xfrm>
            <a:off x="533400" y="1988195"/>
            <a:ext cx="4800600" cy="954107"/>
          </a:xfrm>
          <a:prstGeom prst="rect">
            <a:avLst/>
          </a:prstGeom>
          <a:noFill/>
        </p:spPr>
        <p:txBody>
          <a:bodyPr wrap="square">
            <a:spAutoFit/>
          </a:bodyPr>
          <a:lstStyle/>
          <a:p>
            <a:pPr>
              <a:defRPr/>
            </a:pPr>
            <a:r>
              <a:rPr lang="en-US" sz="2800" dirty="0" smtClean="0"/>
              <a:t>Visionary/Surprisingly Successful</a:t>
            </a:r>
            <a:endParaRPr lang="en-US" sz="2800" dirty="0"/>
          </a:p>
        </p:txBody>
      </p:sp>
      <p:sp>
        <p:nvSpPr>
          <p:cNvPr id="11" name="TextBox 10"/>
          <p:cNvSpPr txBox="1"/>
          <p:nvPr/>
        </p:nvSpPr>
        <p:spPr>
          <a:xfrm>
            <a:off x="533400" y="3439180"/>
            <a:ext cx="3276600" cy="523220"/>
          </a:xfrm>
          <a:prstGeom prst="rect">
            <a:avLst/>
          </a:prstGeom>
          <a:noFill/>
        </p:spPr>
        <p:txBody>
          <a:bodyPr wrap="square">
            <a:spAutoFit/>
          </a:bodyPr>
          <a:lstStyle/>
          <a:p>
            <a:pPr>
              <a:defRPr/>
            </a:pPr>
            <a:r>
              <a:rPr lang="en-US" sz="2800" dirty="0" smtClean="0"/>
              <a:t>Expectable</a:t>
            </a:r>
            <a:endParaRPr lang="en-US" sz="2800" dirty="0"/>
          </a:p>
        </p:txBody>
      </p:sp>
      <p:sp>
        <p:nvSpPr>
          <p:cNvPr id="15" name="TextBox 14"/>
          <p:cNvSpPr txBox="1"/>
          <p:nvPr/>
        </p:nvSpPr>
        <p:spPr>
          <a:xfrm>
            <a:off x="533400" y="4948534"/>
            <a:ext cx="1866900" cy="523220"/>
          </a:xfrm>
          <a:prstGeom prst="rect">
            <a:avLst/>
          </a:prstGeom>
          <a:noFill/>
        </p:spPr>
        <p:txBody>
          <a:bodyPr wrap="square">
            <a:spAutoFit/>
          </a:bodyPr>
          <a:lstStyle/>
          <a:p>
            <a:pPr>
              <a:defRPr/>
            </a:pPr>
            <a:r>
              <a:rPr lang="en-US" sz="2800" dirty="0" smtClean="0"/>
              <a:t>Challenging</a:t>
            </a:r>
            <a:endParaRPr lang="en-US" sz="2800" dirty="0"/>
          </a:p>
        </p:txBody>
      </p:sp>
      <p:sp>
        <p:nvSpPr>
          <p:cNvPr id="6"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7"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8" name="SessionResponseData" hidden="1"/>
          <p:cNvSpPr txBox="1"/>
          <p:nvPr/>
        </p:nvSpPr>
        <p:spPr>
          <a:xfrm>
            <a:off x="0" y="0"/>
            <a:ext cx="0" cy="0"/>
          </a:xfrm>
          <a:prstGeom prst="rect">
            <a:avLst/>
          </a:prstGeom>
          <a:noFill/>
        </p:spPr>
        <p:txBody>
          <a:bodyPr vert="horz" rtlCol="0">
            <a:spAutoFit/>
          </a:bodyPr>
          <a:lstStyle/>
          <a:p>
            <a:endParaRPr lang="en-US"/>
          </a:p>
        </p:txBody>
      </p:sp>
      <p:sp>
        <p:nvSpPr>
          <p:cNvPr id="9"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12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48814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4000" b="1" dirty="0" smtClean="0"/>
              <a:t>Public </a:t>
            </a:r>
            <a:r>
              <a:rPr lang="en-US" sz="4000" b="1" dirty="0" smtClean="0"/>
              <a:t>Health </a:t>
            </a:r>
            <a:r>
              <a:rPr lang="en-US" sz="4000" b="1" dirty="0" smtClean="0"/>
              <a:t>&amp; Primary Care </a:t>
            </a:r>
            <a:r>
              <a:rPr lang="en-US" sz="4000" b="1" dirty="0" smtClean="0"/>
              <a:t>Scenarios  </a:t>
            </a:r>
            <a:endParaRPr lang="en-US" sz="4000" b="1" dirty="0"/>
          </a:p>
        </p:txBody>
      </p:sp>
      <p:sp>
        <p:nvSpPr>
          <p:cNvPr id="3" name="Content Placeholder 2"/>
          <p:cNvSpPr>
            <a:spLocks noGrp="1"/>
          </p:cNvSpPr>
          <p:nvPr>
            <p:ph idx="1"/>
          </p:nvPr>
        </p:nvSpPr>
        <p:spPr>
          <a:xfrm>
            <a:off x="152400" y="1295400"/>
            <a:ext cx="8686800" cy="5257800"/>
          </a:xfrm>
        </p:spPr>
        <p:txBody>
          <a:bodyPr>
            <a:normAutofit lnSpcReduction="10000"/>
          </a:bodyPr>
          <a:lstStyle/>
          <a:p>
            <a:pPr marL="342900" lvl="1" indent="-342900">
              <a:buFont typeface="Arial" pitchFamily="34" charset="0"/>
              <a:buChar char="•"/>
            </a:pPr>
            <a:r>
              <a:rPr lang="en-US" sz="3000" b="1" dirty="0"/>
              <a:t>Scenario 1: One Step Forward, Half a Step </a:t>
            </a:r>
            <a:r>
              <a:rPr lang="en-US" sz="3000" b="1" dirty="0" smtClean="0"/>
              <a:t>Back for Public Health/Many Needs, Many Models for Primary Care</a:t>
            </a:r>
            <a:endParaRPr lang="en-US" sz="2400" dirty="0" smtClean="0"/>
          </a:p>
          <a:p>
            <a:r>
              <a:rPr lang="en-US" sz="3000" b="1" dirty="0"/>
              <a:t>Scenario 2: </a:t>
            </a:r>
            <a:r>
              <a:rPr lang="en-US" sz="3000" b="1" dirty="0" smtClean="0"/>
              <a:t> Public Health is Overwhelmed</a:t>
            </a:r>
            <a:r>
              <a:rPr lang="en-US" sz="3000" b="1" dirty="0"/>
              <a:t>, </a:t>
            </a:r>
            <a:r>
              <a:rPr lang="en-US" sz="3000" b="1" dirty="0" smtClean="0"/>
              <a:t>Under-Resourced/ Primary Care sees a Lost Decade, Lost Health</a:t>
            </a:r>
            <a:endParaRPr lang="en-US" sz="3000" b="1" dirty="0"/>
          </a:p>
          <a:p>
            <a:r>
              <a:rPr lang="en-US" sz="3000" b="1" dirty="0" smtClean="0"/>
              <a:t>Scenario </a:t>
            </a:r>
            <a:r>
              <a:rPr lang="en-US" sz="3000" b="1" dirty="0"/>
              <a:t>3: </a:t>
            </a:r>
            <a:r>
              <a:rPr lang="en-US" sz="3000" b="1" dirty="0" smtClean="0"/>
              <a:t>Public Health leads Sea </a:t>
            </a:r>
            <a:r>
              <a:rPr lang="en-US" sz="3000" b="1" dirty="0"/>
              <a:t>Change for Health </a:t>
            </a:r>
            <a:r>
              <a:rPr lang="en-US" sz="3000" b="1" dirty="0" smtClean="0"/>
              <a:t>Equity/ Primary Care that Works for All</a:t>
            </a:r>
            <a:endParaRPr lang="en-US" sz="3000" b="1" dirty="0" smtClean="0"/>
          </a:p>
          <a:p>
            <a:r>
              <a:rPr lang="en-US" sz="3000" b="1" dirty="0" smtClean="0"/>
              <a:t>Scenario </a:t>
            </a:r>
            <a:r>
              <a:rPr lang="en-US" sz="3000" b="1" dirty="0"/>
              <a:t>4: Community-Driven </a:t>
            </a:r>
            <a:r>
              <a:rPr lang="en-US" sz="3000" b="1" dirty="0" smtClean="0"/>
              <a:t>Health </a:t>
            </a:r>
            <a:r>
              <a:rPr lang="en-US" sz="3000" b="1" dirty="0"/>
              <a:t>and </a:t>
            </a:r>
            <a:r>
              <a:rPr lang="en-US" sz="3000" b="1" dirty="0" smtClean="0"/>
              <a:t>Equity for Public Health/ I Am My Own Medical Home for Primary Care</a:t>
            </a:r>
            <a:endParaRPr lang="en-US" sz="3000" b="1"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13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924468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r>
              <a:rPr lang="en-US" sz="3600" b="1" dirty="0" smtClean="0"/>
              <a:t>Scenario Likelihood and Preferability Poll</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2323306492"/>
              </p:ext>
            </p:extLst>
          </p:nvPr>
        </p:nvGraphicFramePr>
        <p:xfrm>
          <a:off x="228600" y="914400"/>
          <a:ext cx="8458200" cy="5701603"/>
        </p:xfrm>
        <a:graphic>
          <a:graphicData uri="http://schemas.openxmlformats.org/drawingml/2006/table">
            <a:tbl>
              <a:tblPr firstRow="1" firstCol="1" bandRow="1">
                <a:tableStyleId>{073A0DAA-6AF3-43AB-8588-CEC1D06C72B9}</a:tableStyleId>
              </a:tblPr>
              <a:tblGrid>
                <a:gridCol w="4953000"/>
                <a:gridCol w="1752600"/>
                <a:gridCol w="1752600"/>
              </a:tblGrid>
              <a:tr h="466511">
                <a:tc>
                  <a:txBody>
                    <a:bodyPr/>
                    <a:lstStyle/>
                    <a:p>
                      <a:pPr marL="0" marR="0">
                        <a:lnSpc>
                          <a:spcPct val="115000"/>
                        </a:lnSpc>
                        <a:spcBef>
                          <a:spcPts val="0"/>
                        </a:spcBef>
                        <a:spcAft>
                          <a:spcPts val="0"/>
                        </a:spcAft>
                      </a:pPr>
                      <a:r>
                        <a:rPr lang="en-US" sz="2400" baseline="0" dirty="0">
                          <a:effectLst/>
                        </a:rPr>
                        <a:t> </a:t>
                      </a:r>
                      <a:r>
                        <a:rPr lang="en-US" sz="2400" baseline="0" dirty="0" smtClean="0">
                          <a:effectLst/>
                        </a:rPr>
                        <a:t>Public Health </a:t>
                      </a:r>
                      <a:r>
                        <a:rPr lang="en-US" sz="2400" baseline="0" dirty="0" smtClean="0">
                          <a:effectLst/>
                        </a:rPr>
                        <a:t>&amp; Primary Care Scenarios</a:t>
                      </a:r>
                      <a:endParaRPr lang="en-US" sz="2000" baseline="0" dirty="0">
                        <a:effectLst/>
                        <a:latin typeface="Calibri"/>
                        <a:ea typeface="MS Mincho"/>
                        <a:cs typeface="Times New Roman"/>
                      </a:endParaRPr>
                    </a:p>
                  </a:txBody>
                  <a:tcPr marL="68580" marR="68580" marT="0" marB="0"/>
                </a:tc>
                <a:tc>
                  <a:txBody>
                    <a:bodyPr/>
                    <a:lstStyle/>
                    <a:p>
                      <a:pPr marL="0" marR="0" algn="ctr">
                        <a:lnSpc>
                          <a:spcPct val="115000"/>
                        </a:lnSpc>
                        <a:spcBef>
                          <a:spcPts val="0"/>
                        </a:spcBef>
                        <a:spcAft>
                          <a:spcPts val="0"/>
                        </a:spcAft>
                      </a:pPr>
                      <a:r>
                        <a:rPr lang="en-US" sz="2400" baseline="0">
                          <a:effectLst/>
                        </a:rPr>
                        <a:t>Likelihood</a:t>
                      </a:r>
                      <a:endParaRPr lang="en-US" sz="2400" baseline="0">
                        <a:effectLst/>
                        <a:latin typeface="Calibri"/>
                        <a:ea typeface="MS Mincho"/>
                        <a:cs typeface="Times New Roman"/>
                      </a:endParaRPr>
                    </a:p>
                  </a:txBody>
                  <a:tcPr marL="68580" marR="68580" marT="0" marB="0"/>
                </a:tc>
                <a:tc>
                  <a:txBody>
                    <a:bodyPr/>
                    <a:lstStyle/>
                    <a:p>
                      <a:pPr marL="0" marR="0" algn="ctr">
                        <a:lnSpc>
                          <a:spcPct val="115000"/>
                        </a:lnSpc>
                        <a:spcBef>
                          <a:spcPts val="0"/>
                        </a:spcBef>
                        <a:spcAft>
                          <a:spcPts val="0"/>
                        </a:spcAft>
                      </a:pPr>
                      <a:r>
                        <a:rPr lang="en-US" sz="2400" baseline="0">
                          <a:effectLst/>
                        </a:rPr>
                        <a:t>Preferability</a:t>
                      </a:r>
                      <a:endParaRPr lang="en-US" sz="2400" baseline="0">
                        <a:effectLst/>
                        <a:latin typeface="Calibri"/>
                        <a:ea typeface="MS Mincho"/>
                        <a:cs typeface="Times New Roman"/>
                      </a:endParaRPr>
                    </a:p>
                  </a:txBody>
                  <a:tcPr marL="68580" marR="68580" marT="0" marB="0"/>
                </a:tc>
              </a:tr>
              <a:tr h="1140672">
                <a:tc>
                  <a:txBody>
                    <a:bodyPr/>
                    <a:lstStyle/>
                    <a:p>
                      <a:pPr marL="0" lvl="1" indent="0">
                        <a:buFont typeface="Arial" pitchFamily="34" charset="0"/>
                        <a:buNone/>
                      </a:pPr>
                      <a:r>
                        <a:rPr lang="en-US" sz="2400" b="1" dirty="0" smtClean="0"/>
                        <a:t>Scenario 1: One Step Forward, Half a Step Back for Public Health/Many Needs, Many Models for Primary Care</a:t>
                      </a:r>
                      <a:endParaRPr lang="en-US" sz="1800"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r>
              <a:tr h="1140672">
                <a:tc>
                  <a:txBody>
                    <a:bodyPr/>
                    <a:lstStyle/>
                    <a:p>
                      <a:r>
                        <a:rPr lang="en-US" sz="2400" b="1" dirty="0" smtClean="0"/>
                        <a:t>Scenario 2:  Public Health is Overwhelmed, Under-Resourced/ Primary Care sees a Lost Decade, Lost Health</a:t>
                      </a:r>
                      <a:endParaRPr lang="en-US" sz="2400" b="1"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r>
              <a:tr h="1140672">
                <a:tc>
                  <a:txBody>
                    <a:bodyPr/>
                    <a:lstStyle/>
                    <a:p>
                      <a:r>
                        <a:rPr lang="en-US" sz="2400" b="1" dirty="0" smtClean="0"/>
                        <a:t>Scenario 3: Public Health leads Sea Change for Health Equity/ Primary Care that Works for All</a:t>
                      </a:r>
                      <a:endParaRPr lang="en-US" sz="2400" b="1"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r>
              <a:tr h="1140672">
                <a:tc>
                  <a:txBody>
                    <a:bodyPr/>
                    <a:lstStyle/>
                    <a:p>
                      <a:r>
                        <a:rPr lang="en-US" sz="2400" b="1" dirty="0" smtClean="0"/>
                        <a:t>Scenario 4: Community-Driven Health and Equity for Public Health/ I Am My Own Medical Home for Primary Care</a:t>
                      </a:r>
                      <a:endParaRPr lang="en-US" sz="2400" b="1"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dirty="0">
                          <a:effectLst/>
                        </a:rPr>
                        <a:t>0-100</a:t>
                      </a:r>
                      <a:endParaRPr lang="en-US" sz="2400" baseline="0" dirty="0">
                        <a:effectLst/>
                        <a:latin typeface="Calibri"/>
                        <a:ea typeface="MS Mincho"/>
                        <a:cs typeface="Times New Roman"/>
                      </a:endParaRPr>
                    </a:p>
                  </a:txBody>
                  <a:tcPr marL="68580" marR="68580" marT="0" marB="0" anchor="ctr"/>
                </a:tc>
              </a:tr>
            </a:tbl>
          </a:graphicData>
        </a:graphic>
      </p:graphicFrame>
      <p:sp>
        <p:nvSpPr>
          <p:cNvPr id="5" name="Slide Number Placeholder 4"/>
          <p:cNvSpPr>
            <a:spLocks noGrp="1"/>
          </p:cNvSpPr>
          <p:nvPr>
            <p:ph type="sldNum" sz="quarter" idx="12"/>
          </p:nvPr>
        </p:nvSpPr>
        <p:spPr/>
        <p:txBody>
          <a:bodyPr/>
          <a:lstStyle/>
          <a:p>
            <a:fld id="{25362970-3CB2-42B5-93D8-0AFA0B37AC02}" type="slidenum">
              <a:rPr lang="en-US" smtClean="0">
                <a:solidFill>
                  <a:prstClr val="black">
                    <a:tint val="75000"/>
                  </a:prstClr>
                </a:solidFill>
              </a:rPr>
              <a:pPr/>
              <a:t>14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580493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7025" y="1828800"/>
            <a:ext cx="8478838" cy="4524315"/>
          </a:xfrm>
          <a:prstGeom prst="rect">
            <a:avLst/>
          </a:prstGeom>
          <a:noFill/>
        </p:spPr>
        <p:txBody>
          <a:bodyPr>
            <a:spAutoFit/>
          </a:bodyPr>
          <a:lstStyle/>
          <a:p>
            <a:pPr algn="ctr">
              <a:defRPr/>
            </a:pPr>
            <a:r>
              <a:rPr lang="en-US" sz="7200" b="1" dirty="0">
                <a:latin typeface="+mj-lt"/>
                <a:cs typeface="+mn-cs"/>
              </a:rPr>
              <a:t>Disruptive </a:t>
            </a:r>
            <a:r>
              <a:rPr lang="en-US" sz="7200" b="1" dirty="0" smtClean="0">
                <a:latin typeface="+mj-lt"/>
                <a:cs typeface="+mn-cs"/>
              </a:rPr>
              <a:t>Innovations Shaping Health Care</a:t>
            </a:r>
            <a:endParaRPr lang="en-US" sz="7200" b="1" dirty="0">
              <a:latin typeface="+mj-lt"/>
              <a:cs typeface="+mn-cs"/>
            </a:endParaRPr>
          </a:p>
        </p:txBody>
      </p:sp>
    </p:spTree>
    <p:custDataLst>
      <p:tags r:id="rId1"/>
    </p:custDataLst>
    <p:extLst>
      <p:ext uri="{BB962C8B-B14F-4D97-AF65-F5344CB8AC3E}">
        <p14:creationId xmlns:p14="http://schemas.microsoft.com/office/powerpoint/2010/main" val="3964657263"/>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74638"/>
            <a:ext cx="9144000" cy="792162"/>
          </a:xfrm>
        </p:spPr>
        <p:txBody>
          <a:bodyPr>
            <a:normAutofit fontScale="90000"/>
          </a:bodyPr>
          <a:lstStyle/>
          <a:p>
            <a:r>
              <a:rPr lang="en-US" dirty="0" smtClean="0"/>
              <a:t>Primary Care: Disruptive Innovations</a:t>
            </a:r>
          </a:p>
        </p:txBody>
      </p:sp>
      <p:sp>
        <p:nvSpPr>
          <p:cNvPr id="33795" name="Content Placeholder 2"/>
          <p:cNvSpPr>
            <a:spLocks noGrp="1"/>
          </p:cNvSpPr>
          <p:nvPr>
            <p:ph idx="1"/>
          </p:nvPr>
        </p:nvSpPr>
        <p:spPr>
          <a:xfrm>
            <a:off x="457200" y="1044575"/>
            <a:ext cx="8534400" cy="5813425"/>
          </a:xfrm>
        </p:spPr>
        <p:txBody>
          <a:bodyPr>
            <a:normAutofit fontScale="92500" lnSpcReduction="20000"/>
          </a:bodyPr>
          <a:lstStyle/>
          <a:p>
            <a:pPr>
              <a:buFontTx/>
              <a:buNone/>
            </a:pPr>
            <a:r>
              <a:rPr lang="en-US" sz="2800" b="1" dirty="0" smtClean="0"/>
              <a:t>Business Model Innovations</a:t>
            </a:r>
          </a:p>
          <a:p>
            <a:r>
              <a:rPr lang="en-US" dirty="0"/>
              <a:t>Quality - Triple </a:t>
            </a:r>
            <a:r>
              <a:rPr lang="en-US" dirty="0" smtClean="0"/>
              <a:t>Aim</a:t>
            </a:r>
          </a:p>
          <a:p>
            <a:r>
              <a:rPr lang="en-US" dirty="0" smtClean="0"/>
              <a:t>Integrated payments </a:t>
            </a:r>
          </a:p>
          <a:p>
            <a:r>
              <a:rPr lang="en-US" dirty="0" smtClean="0"/>
              <a:t>The Primary Care Team</a:t>
            </a:r>
          </a:p>
          <a:p>
            <a:r>
              <a:rPr lang="en-US" dirty="0" smtClean="0"/>
              <a:t>Which Home – PCMH to CCHH</a:t>
            </a:r>
          </a:p>
          <a:p>
            <a:r>
              <a:rPr lang="en-US" dirty="0" smtClean="0"/>
              <a:t>Transparency of costs </a:t>
            </a:r>
          </a:p>
          <a:p>
            <a:r>
              <a:rPr lang="en-US" dirty="0" smtClean="0"/>
              <a:t>Retail clinics</a:t>
            </a:r>
          </a:p>
          <a:p>
            <a:pPr>
              <a:buFontTx/>
              <a:buNone/>
            </a:pPr>
            <a:r>
              <a:rPr lang="en-US" sz="2800" b="1" dirty="0" smtClean="0"/>
              <a:t>Emerging Technologies</a:t>
            </a:r>
          </a:p>
          <a:p>
            <a:r>
              <a:rPr lang="en-US" dirty="0" smtClean="0"/>
              <a:t>Personalized medicine &amp; care</a:t>
            </a:r>
          </a:p>
          <a:p>
            <a:r>
              <a:rPr lang="en-US" dirty="0" smtClean="0"/>
              <a:t>EMR &amp;PHR</a:t>
            </a:r>
          </a:p>
          <a:p>
            <a:r>
              <a:rPr lang="en-US" dirty="0" smtClean="0"/>
              <a:t>Digital coach/navigator </a:t>
            </a:r>
          </a:p>
          <a:p>
            <a:r>
              <a:rPr lang="en-US" dirty="0" smtClean="0"/>
              <a:t>Self Care</a:t>
            </a:r>
          </a:p>
        </p:txBody>
      </p:sp>
      <p:pic>
        <p:nvPicPr>
          <p:cNvPr id="33796" name="Picture 6" descr="http://www.bia2.com/ramona/wp-content/uploads/2008/04/goals2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938" y="1676400"/>
            <a:ext cx="2439987" cy="1619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srcRect/>
          <a:stretch>
            <a:fillRect/>
          </a:stretch>
        </p:blipFill>
        <p:spPr bwMode="auto">
          <a:xfrm>
            <a:off x="6357256" y="3755572"/>
            <a:ext cx="2079745" cy="2286000"/>
          </a:xfrm>
          <a:prstGeom prst="rect">
            <a:avLst/>
          </a:prstGeom>
          <a:ln>
            <a:noFill/>
          </a:ln>
          <a:effectLst>
            <a:softEdge rad="112500"/>
          </a:effectLst>
        </p:spPr>
      </p:pic>
      <p:sp>
        <p:nvSpPr>
          <p:cNvPr id="6" name="Slide Number Placeholder 1"/>
          <p:cNvSpPr>
            <a:spLocks noGrp="1"/>
          </p:cNvSpPr>
          <p:nvPr>
            <p:ph type="sldNum" sz="quarter" idx="12"/>
          </p:nvPr>
        </p:nvSpPr>
        <p:spPr bwMode="auto">
          <a:xfrm>
            <a:off x="8382000" y="6477000"/>
            <a:ext cx="631825" cy="29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A0DC938-A970-4EDD-AE8F-165A89A2CAA1}" type="slidenum">
              <a:rPr lang="en-US" sz="2000">
                <a:latin typeface="+mn-lt"/>
              </a:rPr>
              <a:pPr eaLnBrk="1" hangingPunct="1"/>
              <a:t>16</a:t>
            </a:fld>
            <a:endParaRPr lang="en-US" sz="2000" dirty="0">
              <a:latin typeface="+mn-lt"/>
            </a:endParaRPr>
          </a:p>
        </p:txBody>
      </p:sp>
    </p:spTree>
    <p:custDataLst>
      <p:tags r:id="rId1"/>
    </p:custDataLst>
    <p:extLst>
      <p:ext uri="{BB962C8B-B14F-4D97-AF65-F5344CB8AC3E}">
        <p14:creationId xmlns:p14="http://schemas.microsoft.com/office/powerpoint/2010/main" val="368648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92125" y="0"/>
            <a:ext cx="7175500" cy="901700"/>
          </a:xfrm>
          <a:prstGeom prst="rect">
            <a:avLst/>
          </a:prstGeom>
          <a:noFill/>
          <a:ln w="9525">
            <a:noFill/>
            <a:miter lim="800000"/>
            <a:headEnd/>
            <a:tailEnd/>
          </a:ln>
        </p:spPr>
        <p:txBody>
          <a:bodyPr anchor="ctr"/>
          <a:lstStyle/>
          <a:p>
            <a:pPr eaLnBrk="0" hangingPunct="0">
              <a:defRPr/>
            </a:pPr>
            <a:r>
              <a:rPr lang="en-US" sz="3400" b="1" kern="0" dirty="0" smtClean="0">
                <a:solidFill>
                  <a:schemeClr val="tx2"/>
                </a:solidFill>
                <a:effectLst>
                  <a:outerShdw blurRad="38100" dist="38100" dir="2700000" algn="tl">
                    <a:srgbClr val="000000">
                      <a:alpha val="43137"/>
                    </a:srgbClr>
                  </a:outerShdw>
                </a:effectLst>
                <a:latin typeface="+mj-lt"/>
                <a:ea typeface="+mj-ea"/>
                <a:cs typeface="+mj-cs"/>
              </a:rPr>
              <a:t>The Triple Aim</a:t>
            </a:r>
            <a:endParaRPr lang="en-US" sz="3400" b="1" kern="0" dirty="0">
              <a:solidFill>
                <a:schemeClr val="tx2"/>
              </a:solidFill>
              <a:effectLst>
                <a:outerShdw blurRad="38100" dist="38100" dir="2700000" algn="tl">
                  <a:srgbClr val="000000">
                    <a:alpha val="43137"/>
                  </a:srgbClr>
                </a:outerShdw>
              </a:effectLst>
              <a:latin typeface="+mj-lt"/>
              <a:ea typeface="+mj-ea"/>
              <a:cs typeface="+mj-cs"/>
            </a:endParaRPr>
          </a:p>
        </p:txBody>
      </p:sp>
      <p:pic>
        <p:nvPicPr>
          <p:cNvPr id="12" name="Picture 2" descr="http://www.hnhblhin.on.ca/uploadedImages/Public_Community/Planning_and_Integration/Approach_to_Health_System_Improvement/Triple%20aim%20triangle%20with%20bullsey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762000"/>
            <a:ext cx="7848600" cy="57971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p:cNvSpPr>
            <a:spLocks noGrp="1"/>
          </p:cNvSpPr>
          <p:nvPr>
            <p:ph type="sldNum" sz="quarter" idx="12"/>
          </p:nvPr>
        </p:nvSpPr>
        <p:spPr bwMode="auto">
          <a:xfrm>
            <a:off x="8382000" y="6477000"/>
            <a:ext cx="631825" cy="29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A0DC938-A970-4EDD-AE8F-165A89A2CAA1}" type="slidenum">
              <a:rPr lang="en-US" sz="2000">
                <a:latin typeface="+mn-lt"/>
              </a:rPr>
              <a:pPr eaLnBrk="1" hangingPunct="1"/>
              <a:t>17</a:t>
            </a:fld>
            <a:endParaRPr lang="en-US" sz="2000" dirty="0">
              <a:latin typeface="+mn-lt"/>
            </a:endParaRPr>
          </a:p>
        </p:txBody>
      </p:sp>
    </p:spTree>
    <p:custDataLst>
      <p:tags r:id="rId1"/>
    </p:custDataLst>
    <p:extLst>
      <p:ext uri="{BB962C8B-B14F-4D97-AF65-F5344CB8AC3E}">
        <p14:creationId xmlns:p14="http://schemas.microsoft.com/office/powerpoint/2010/main" val="59065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088312" cy="685800"/>
          </a:xfrm>
        </p:spPr>
        <p:txBody>
          <a:bodyPr anchor="t"/>
          <a:lstStyle/>
          <a:p>
            <a:pPr algn="ctr">
              <a:defRPr/>
            </a:pPr>
            <a:r>
              <a:rPr lang="en-US" sz="3700" dirty="0" smtClean="0"/>
              <a:t>Major Factors Shaping Health</a:t>
            </a:r>
          </a:p>
        </p:txBody>
      </p:sp>
      <p:graphicFrame>
        <p:nvGraphicFramePr>
          <p:cNvPr id="235524" name="Group 4"/>
          <p:cNvGraphicFramePr>
            <a:graphicFrameLocks noGrp="1"/>
          </p:cNvGraphicFramePr>
          <p:nvPr>
            <p:ph type="tbl" idx="1"/>
            <p:extLst>
              <p:ext uri="{D42A27DB-BD31-4B8C-83A1-F6EECF244321}">
                <p14:modId xmlns:p14="http://schemas.microsoft.com/office/powerpoint/2010/main" val="196749439"/>
              </p:ext>
            </p:extLst>
          </p:nvPr>
        </p:nvGraphicFramePr>
        <p:xfrm>
          <a:off x="409575" y="930275"/>
          <a:ext cx="8134350" cy="4814891"/>
        </p:xfrm>
        <a:graphic>
          <a:graphicData uri="http://schemas.openxmlformats.org/drawingml/2006/table">
            <a:tbl>
              <a:tblPr/>
              <a:tblGrid>
                <a:gridCol w="2443711"/>
                <a:gridCol w="1481991"/>
                <a:gridCol w="1434694"/>
                <a:gridCol w="1450461"/>
                <a:gridCol w="1323493"/>
              </a:tblGrid>
              <a:tr h="502895">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endParaRPr kumimoji="0" lang="en-US" sz="2000" b="1" i="0" u="none" strike="noStrike" cap="none" normalizeH="0" baseline="0" dirty="0" smtClean="0">
                        <a:ln>
                          <a:noFill/>
                        </a:ln>
                        <a:solidFill>
                          <a:schemeClr val="tx1"/>
                        </a:solidFill>
                        <a:effectLst/>
                        <a:latin typeface="Arial Black" pitchFamily="34" charset="0"/>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M1993</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M2002</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HPC</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CHR</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502896">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Behavior</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50%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40%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30%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211257">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Socioeconomic conditions</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50%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40%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6259">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Environment</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smtClean="0">
                          <a:ln>
                            <a:noFill/>
                          </a:ln>
                          <a:solidFill>
                            <a:schemeClr val="tx1"/>
                          </a:solidFill>
                          <a:effectLst/>
                          <a:latin typeface="+mn-lt"/>
                        </a:rPr>
                        <a:t>20%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10%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2896">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   Social</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15%</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2896">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   Physical</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smtClean="0">
                          <a:ln>
                            <a:noFill/>
                          </a:ln>
                          <a:solidFill>
                            <a:schemeClr val="tx1"/>
                          </a:solidFill>
                          <a:effectLst/>
                          <a:latin typeface="+mn-lt"/>
                        </a:rPr>
                        <a:t>5%</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10%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2896">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smtClean="0">
                          <a:ln>
                            <a:noFill/>
                          </a:ln>
                          <a:solidFill>
                            <a:schemeClr val="tx1"/>
                          </a:solidFill>
                          <a:effectLst/>
                          <a:latin typeface="Arial Black" pitchFamily="34" charset="0"/>
                        </a:rPr>
                        <a:t>Genes</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smtClean="0">
                          <a:ln>
                            <a:noFill/>
                          </a:ln>
                          <a:solidFill>
                            <a:schemeClr val="tx1"/>
                          </a:solidFill>
                          <a:effectLst/>
                          <a:latin typeface="+mn-lt"/>
                        </a:rPr>
                        <a:t>20%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30%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15%</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endParaRPr kumimoji="0" lang="en-US" sz="2700" b="0" i="0" u="none" strike="noStrike" cap="none" normalizeH="0" baseline="0" dirty="0" smtClean="0">
                        <a:ln>
                          <a:noFill/>
                        </a:ln>
                        <a:solidFill>
                          <a:schemeClr val="tx1"/>
                        </a:solidFill>
                        <a:effectLst/>
                        <a:latin typeface="+mn-lt"/>
                      </a:endParaRP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2896">
                <a:tc>
                  <a:txBody>
                    <a:bodyPr/>
                    <a:lstStyle/>
                    <a:p>
                      <a:pPr marL="0" marR="0" lvl="0" indent="0" algn="l" defTabSz="914400" rtl="0" eaLnBrk="1" fontAlgn="base" latinLnBrk="0" hangingPunct="1">
                        <a:lnSpc>
                          <a:spcPct val="100000"/>
                        </a:lnSpc>
                        <a:spcBef>
                          <a:spcPct val="20000"/>
                        </a:spcBef>
                        <a:spcAft>
                          <a:spcPct val="0"/>
                        </a:spcAft>
                        <a:buClr>
                          <a:srgbClr val="2D5A5F"/>
                        </a:buClr>
                        <a:buSzTx/>
                        <a:buFontTx/>
                        <a:buNone/>
                        <a:tabLst/>
                      </a:pPr>
                      <a:r>
                        <a:rPr kumimoji="0" lang="en-US" sz="2000" b="1" i="0" u="none" strike="noStrike" cap="none" normalizeH="0" baseline="0" dirty="0" smtClean="0">
                          <a:ln>
                            <a:noFill/>
                          </a:ln>
                          <a:solidFill>
                            <a:schemeClr val="tx1"/>
                          </a:solidFill>
                          <a:effectLst/>
                          <a:latin typeface="Arial Black" pitchFamily="34" charset="0"/>
                        </a:rPr>
                        <a:t>Healthcare</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smtClean="0">
                          <a:ln>
                            <a:noFill/>
                          </a:ln>
                          <a:solidFill>
                            <a:schemeClr val="tx1"/>
                          </a:solidFill>
                          <a:effectLst/>
                          <a:latin typeface="+mn-lt"/>
                        </a:rPr>
                        <a:t>10%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10%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25%</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rgbClr val="2D5A5F"/>
                        </a:buClr>
                        <a:buSzTx/>
                        <a:buFontTx/>
                        <a:buNone/>
                        <a:tabLst/>
                      </a:pPr>
                      <a:r>
                        <a:rPr kumimoji="0" lang="en-US" sz="2700" b="0" i="0" u="none" strike="noStrike" cap="none" normalizeH="0" baseline="0" dirty="0" smtClean="0">
                          <a:ln>
                            <a:noFill/>
                          </a:ln>
                          <a:solidFill>
                            <a:schemeClr val="tx1"/>
                          </a:solidFill>
                          <a:effectLst/>
                          <a:latin typeface="+mn-lt"/>
                        </a:rPr>
                        <a:t>20%</a:t>
                      </a:r>
                    </a:p>
                  </a:txBody>
                  <a:tcPr marL="91442" marR="91442"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7707" name="Text Box 38"/>
          <p:cNvSpPr txBox="1">
            <a:spLocks noChangeArrowheads="1"/>
          </p:cNvSpPr>
          <p:nvPr/>
        </p:nvSpPr>
        <p:spPr bwMode="auto">
          <a:xfrm>
            <a:off x="381000" y="5935663"/>
            <a:ext cx="815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b="1"/>
              <a:t>Source: 1993 – M  =  McGinnis and Foege, JAMA, 1993, 270, 2207-2212;    2002 - McGinnis, Russo, Knickman, 2002, Health Affairs, 21,3,83;  HPC – “Healthy, Productive Canada, </a:t>
            </a:r>
            <a:r>
              <a:rPr lang="en-US" sz="1200"/>
              <a:t>Final Report of the Senate Subcommittee on Population Health. June 2009; CHR = County Health Rankiings, 2010  </a:t>
            </a:r>
            <a:r>
              <a:rPr lang="en-US" sz="1200" i="1"/>
              <a:t>www.</a:t>
            </a:r>
            <a:r>
              <a:rPr lang="en-US" sz="1200" b="1" i="1"/>
              <a:t>countyhealthrankings</a:t>
            </a:r>
            <a:r>
              <a:rPr lang="en-US" sz="1200" i="1"/>
              <a:t>.org/</a:t>
            </a:r>
            <a:endParaRPr lang="en-US" sz="1200"/>
          </a:p>
        </p:txBody>
      </p:sp>
      <p:sp>
        <p:nvSpPr>
          <p:cNvPr id="5" name="Slide Number Placeholder 1"/>
          <p:cNvSpPr txBox="1">
            <a:spLocks/>
          </p:cNvSpPr>
          <p:nvPr/>
        </p:nvSpPr>
        <p:spPr bwMode="auto">
          <a:xfrm>
            <a:off x="8382000" y="6477000"/>
            <a:ext cx="631825" cy="296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742950" indent="-28575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1143000" indent="-228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600200" indent="-228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2057400" indent="-228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itchFamily="34" charset="0"/>
                <a:ea typeface="+mn-ea"/>
                <a:cs typeface="Arial" pitchFamily="34" charset="0"/>
              </a:defRPr>
            </a:lvl9pPr>
          </a:lstStyle>
          <a:p>
            <a:pPr eaLnBrk="1" hangingPunct="1"/>
            <a:fld id="{7A0DC938-A970-4EDD-AE8F-165A89A2CAA1}" type="slidenum">
              <a:rPr lang="en-US" sz="2000" smtClean="0">
                <a:latin typeface="+mn-lt"/>
              </a:rPr>
              <a:pPr eaLnBrk="1" hangingPunct="1"/>
              <a:t>18</a:t>
            </a:fld>
            <a:endParaRPr lang="en-US" sz="2000" dirty="0">
              <a:latin typeface="+mn-lt"/>
            </a:endParaRPr>
          </a:p>
        </p:txBody>
      </p:sp>
    </p:spTree>
    <p:custDataLst>
      <p:tags r:id="rId1"/>
    </p:custDataLst>
    <p:extLst>
      <p:ext uri="{BB962C8B-B14F-4D97-AF65-F5344CB8AC3E}">
        <p14:creationId xmlns:p14="http://schemas.microsoft.com/office/powerpoint/2010/main" val="2792261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90600"/>
            <a:ext cx="8305800" cy="4191000"/>
          </a:xfrm>
        </p:spPr>
        <p:txBody>
          <a:bodyPr anchor="t">
            <a:noAutofit/>
          </a:bodyPr>
          <a:lstStyle/>
          <a:p>
            <a:pPr algn="l"/>
            <a:r>
              <a:rPr lang="en-US" sz="3200" b="0" dirty="0" smtClean="0">
                <a:solidFill>
                  <a:schemeClr val="tx1"/>
                </a:solidFill>
                <a:effectLst/>
              </a:rPr>
              <a:t>Health Care is discovering what it means to focus on the social determinants of health, something </a:t>
            </a:r>
            <a:r>
              <a:rPr lang="en-US" sz="3200" dirty="0" smtClean="0"/>
              <a:t>community health centers (</a:t>
            </a:r>
            <a:r>
              <a:rPr lang="en-US" sz="3200" b="0" dirty="0" smtClean="0">
                <a:solidFill>
                  <a:schemeClr val="tx1"/>
                </a:solidFill>
                <a:effectLst/>
              </a:rPr>
              <a:t>CHCs) have done since their origins due to their mandate and structure</a:t>
            </a:r>
            <a:endParaRPr lang="en-US" sz="2800" dirty="0">
              <a:effectLst/>
            </a:endParaRPr>
          </a:p>
        </p:txBody>
      </p:sp>
      <p:sp>
        <p:nvSpPr>
          <p:cNvPr id="11268" name="Subtitle 2"/>
          <p:cNvSpPr>
            <a:spLocks noGrp="1"/>
          </p:cNvSpPr>
          <p:nvPr>
            <p:ph type="subTitle" idx="1"/>
          </p:nvPr>
        </p:nvSpPr>
        <p:spPr>
          <a:xfrm>
            <a:off x="2362200" y="5943600"/>
            <a:ext cx="6400800" cy="533400"/>
          </a:xfrm>
        </p:spPr>
        <p:txBody>
          <a:bodyPr/>
          <a:lstStyle/>
          <a:p>
            <a:pPr marR="0" eaLnBrk="1" hangingPunct="1">
              <a:lnSpc>
                <a:spcPct val="80000"/>
              </a:lnSpc>
            </a:pPr>
            <a:endParaRPr lang="en-US" sz="700" dirty="0" smtClean="0"/>
          </a:p>
          <a:p>
            <a:pPr marR="0" eaLnBrk="1" hangingPunct="1">
              <a:lnSpc>
                <a:spcPct val="80000"/>
              </a:lnSpc>
            </a:pPr>
            <a:endParaRPr lang="en-US" sz="700" dirty="0" smtClean="0"/>
          </a:p>
          <a:p>
            <a:pPr marR="0" eaLnBrk="1" hangingPunct="1">
              <a:lnSpc>
                <a:spcPct val="80000"/>
              </a:lnSpc>
            </a:pPr>
            <a:endParaRPr lang="en-US" sz="2000" dirty="0" smtClean="0">
              <a:solidFill>
                <a:schemeClr val="bg1"/>
              </a:solidFill>
            </a:endParaRPr>
          </a:p>
        </p:txBody>
      </p:sp>
      <p:sp>
        <p:nvSpPr>
          <p:cNvPr id="8" name="Slide Number Placeholder 7"/>
          <p:cNvSpPr>
            <a:spLocks noGrp="1"/>
          </p:cNvSpPr>
          <p:nvPr>
            <p:ph type="sldNum" sz="quarter" idx="12"/>
          </p:nvPr>
        </p:nvSpPr>
        <p:spPr/>
        <p:txBody>
          <a:bodyPr/>
          <a:lstStyle/>
          <a:p>
            <a:pPr>
              <a:defRPr/>
            </a:pPr>
            <a:fld id="{F8791096-4E64-4009-A3DC-427054178DB1}" type="slidenum">
              <a:rPr lang="en-US" smtClean="0"/>
              <a:pPr>
                <a:defRPr/>
              </a:pPr>
              <a:t>19</a:t>
            </a:fld>
            <a:endParaRPr lang="en-US" dirty="0"/>
          </a:p>
        </p:txBody>
      </p:sp>
      <p:sp>
        <p:nvSpPr>
          <p:cNvPr id="4"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5"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6" name="SessionResponseData" hidden="1"/>
          <p:cNvSpPr txBox="1"/>
          <p:nvPr/>
        </p:nvSpPr>
        <p:spPr>
          <a:xfrm>
            <a:off x="0" y="0"/>
            <a:ext cx="0" cy="369332"/>
          </a:xfrm>
          <a:prstGeom prst="rect">
            <a:avLst/>
          </a:prstGeom>
          <a:noFill/>
        </p:spPr>
        <p:txBody>
          <a:bodyPr vert="horz" rtlCol="0">
            <a:spAutoFit/>
          </a:bodyPr>
          <a:lstStyle/>
          <a:p>
            <a:endParaRPr lang="en-US"/>
          </a:p>
        </p:txBody>
      </p:sp>
      <p:sp>
        <p:nvSpPr>
          <p:cNvPr id="7"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Tree>
    <p:custDataLst>
      <p:tags r:id="rId1"/>
    </p:custDataLst>
    <p:extLst>
      <p:ext uri="{BB962C8B-B14F-4D97-AF65-F5344CB8AC3E}">
        <p14:creationId xmlns:p14="http://schemas.microsoft.com/office/powerpoint/2010/main" val="54033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Introduction</a:t>
            </a:r>
            <a:endParaRPr lang="en-US" sz="4000" b="1" dirty="0"/>
          </a:p>
        </p:txBody>
      </p:sp>
      <p:sp>
        <p:nvSpPr>
          <p:cNvPr id="3" name="Content Placeholder 2"/>
          <p:cNvSpPr>
            <a:spLocks noGrp="1"/>
          </p:cNvSpPr>
          <p:nvPr>
            <p:ph idx="1"/>
          </p:nvPr>
        </p:nvSpPr>
        <p:spPr>
          <a:xfrm>
            <a:off x="228600" y="1295400"/>
            <a:ext cx="8686800" cy="5105400"/>
          </a:xfrm>
        </p:spPr>
        <p:txBody>
          <a:bodyPr>
            <a:normAutofit/>
          </a:bodyPr>
          <a:lstStyle/>
          <a:p>
            <a:pPr>
              <a:spcBef>
                <a:spcPts val="2400"/>
              </a:spcBef>
            </a:pPr>
            <a:r>
              <a:rPr lang="en-US" dirty="0" smtClean="0"/>
              <a:t>What’s a futurist?</a:t>
            </a:r>
          </a:p>
          <a:p>
            <a:pPr>
              <a:spcBef>
                <a:spcPts val="2400"/>
              </a:spcBef>
            </a:pPr>
            <a:r>
              <a:rPr lang="en-US" dirty="0" smtClean="0"/>
              <a:t>Why Scenarios?</a:t>
            </a:r>
          </a:p>
          <a:p>
            <a:pPr>
              <a:spcBef>
                <a:spcPts val="2400"/>
              </a:spcBef>
            </a:pPr>
            <a:r>
              <a:rPr lang="en-US" dirty="0" smtClean="0"/>
              <a:t>Foresight, including using scenarios is essential for </a:t>
            </a:r>
          </a:p>
          <a:p>
            <a:pPr lvl="1">
              <a:spcBef>
                <a:spcPts val="2400"/>
              </a:spcBef>
            </a:pPr>
            <a:r>
              <a:rPr lang="en-US" sz="3200" dirty="0" smtClean="0"/>
              <a:t>Enhancing health, public health and health care</a:t>
            </a:r>
          </a:p>
          <a:p>
            <a:pPr>
              <a:spcBef>
                <a:spcPts val="2400"/>
              </a:spcBef>
            </a:pPr>
            <a:endParaRPr lang="en-US"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233782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4038600" cy="4876800"/>
          </a:xfrm>
        </p:spPr>
        <p:txBody>
          <a:bodyPr anchor="t">
            <a:noAutofit/>
          </a:bodyPr>
          <a:lstStyle/>
          <a:p>
            <a:pPr algn="l"/>
            <a:r>
              <a:rPr lang="en-US" sz="3200" b="0" dirty="0" smtClean="0">
                <a:solidFill>
                  <a:schemeClr val="tx1"/>
                </a:solidFill>
                <a:effectLst/>
              </a:rPr>
              <a:t>IAF &amp; NACHC, with funding from the Kresge Foundation, created the first data base &amp; analysis of CHCs Leveraging The Social </a:t>
            </a:r>
            <a:r>
              <a:rPr lang="en-US" sz="3200" b="0" dirty="0" smtClean="0">
                <a:solidFill>
                  <a:schemeClr val="tx1"/>
                </a:solidFill>
                <a:effectLst/>
              </a:rPr>
              <a:t>Determinants </a:t>
            </a:r>
            <a:r>
              <a:rPr lang="en-US" sz="3200" b="0" dirty="0" smtClean="0">
                <a:solidFill>
                  <a:schemeClr val="tx1"/>
                </a:solidFill>
                <a:effectLst/>
              </a:rPr>
              <a:t>of Health</a:t>
            </a:r>
            <a:br>
              <a:rPr lang="en-US" sz="3200" b="0" dirty="0" smtClean="0">
                <a:solidFill>
                  <a:schemeClr val="tx1"/>
                </a:solidFill>
                <a:effectLst/>
              </a:rPr>
            </a:br>
            <a:r>
              <a:rPr lang="en-US" sz="3200" b="0" dirty="0" smtClean="0">
                <a:solidFill>
                  <a:schemeClr val="tx1"/>
                </a:solidFill>
                <a:effectLst/>
              </a:rPr>
              <a:t> </a:t>
            </a:r>
            <a:endParaRPr lang="en-US" sz="2800" dirty="0">
              <a:effectLst/>
            </a:endParaRPr>
          </a:p>
        </p:txBody>
      </p:sp>
      <p:sp>
        <p:nvSpPr>
          <p:cNvPr id="11268" name="Subtitle 2"/>
          <p:cNvSpPr>
            <a:spLocks noGrp="1"/>
          </p:cNvSpPr>
          <p:nvPr>
            <p:ph type="subTitle" idx="1"/>
          </p:nvPr>
        </p:nvSpPr>
        <p:spPr>
          <a:xfrm>
            <a:off x="2362200" y="5943600"/>
            <a:ext cx="6400800" cy="533400"/>
          </a:xfrm>
        </p:spPr>
        <p:txBody>
          <a:bodyPr/>
          <a:lstStyle/>
          <a:p>
            <a:pPr marR="0" eaLnBrk="1" hangingPunct="1">
              <a:lnSpc>
                <a:spcPct val="80000"/>
              </a:lnSpc>
            </a:pPr>
            <a:endParaRPr lang="en-US" sz="700" dirty="0" smtClean="0"/>
          </a:p>
          <a:p>
            <a:pPr marR="0" eaLnBrk="1" hangingPunct="1">
              <a:lnSpc>
                <a:spcPct val="80000"/>
              </a:lnSpc>
            </a:pPr>
            <a:endParaRPr lang="en-US" sz="700" dirty="0" smtClean="0"/>
          </a:p>
          <a:p>
            <a:pPr marR="0" eaLnBrk="1" hangingPunct="1">
              <a:lnSpc>
                <a:spcPct val="80000"/>
              </a:lnSpc>
            </a:pPr>
            <a:endParaRPr lang="en-US" sz="2000" dirty="0" smtClean="0">
              <a:solidFill>
                <a:schemeClr val="bg1"/>
              </a:solidFill>
            </a:endParaRPr>
          </a:p>
        </p:txBody>
      </p:sp>
      <p:sp>
        <p:nvSpPr>
          <p:cNvPr id="8" name="Slide Number Placeholder 7"/>
          <p:cNvSpPr>
            <a:spLocks noGrp="1"/>
          </p:cNvSpPr>
          <p:nvPr>
            <p:ph type="sldNum" sz="quarter" idx="12"/>
          </p:nvPr>
        </p:nvSpPr>
        <p:spPr/>
        <p:txBody>
          <a:bodyPr/>
          <a:lstStyle/>
          <a:p>
            <a:pPr>
              <a:defRPr/>
            </a:pPr>
            <a:fld id="{F8791096-4E64-4009-A3DC-427054178DB1}" type="slidenum">
              <a:rPr lang="en-US" smtClean="0"/>
              <a:pPr>
                <a:defRPr/>
              </a:pPr>
              <a:t>20</a:t>
            </a:fld>
            <a:endParaRPr 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28600"/>
            <a:ext cx="4358810" cy="564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5"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6" name="SessionResponseData" hidden="1"/>
          <p:cNvSpPr txBox="1"/>
          <p:nvPr/>
        </p:nvSpPr>
        <p:spPr>
          <a:xfrm>
            <a:off x="0" y="0"/>
            <a:ext cx="0" cy="369332"/>
          </a:xfrm>
          <a:prstGeom prst="rect">
            <a:avLst/>
          </a:prstGeom>
          <a:noFill/>
        </p:spPr>
        <p:txBody>
          <a:bodyPr vert="horz" rtlCol="0">
            <a:spAutoFit/>
          </a:bodyPr>
          <a:lstStyle/>
          <a:p>
            <a:endParaRPr lang="en-US"/>
          </a:p>
        </p:txBody>
      </p:sp>
      <p:sp>
        <p:nvSpPr>
          <p:cNvPr id="7"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
        <p:nvSpPr>
          <p:cNvPr id="3" name="Rectangle 2"/>
          <p:cNvSpPr/>
          <p:nvPr/>
        </p:nvSpPr>
        <p:spPr>
          <a:xfrm>
            <a:off x="990600" y="5943600"/>
            <a:ext cx="7391399" cy="584775"/>
          </a:xfrm>
          <a:prstGeom prst="rect">
            <a:avLst/>
          </a:prstGeom>
        </p:spPr>
        <p:txBody>
          <a:bodyPr wrap="square">
            <a:spAutoFit/>
          </a:bodyPr>
          <a:lstStyle/>
          <a:p>
            <a:r>
              <a:rPr lang="en-US" sz="3200" dirty="0">
                <a:hlinkClick r:id="rId5"/>
              </a:rPr>
              <a:t>www.altfutures.org/leveragingsdh</a:t>
            </a:r>
            <a:r>
              <a:rPr lang="en-US" sz="3200" dirty="0"/>
              <a:t> </a:t>
            </a:r>
          </a:p>
        </p:txBody>
      </p:sp>
    </p:spTree>
    <p:custDataLst>
      <p:tags r:id="rId1"/>
    </p:custDataLst>
    <p:extLst>
      <p:ext uri="{BB962C8B-B14F-4D97-AF65-F5344CB8AC3E}">
        <p14:creationId xmlns:p14="http://schemas.microsoft.com/office/powerpoint/2010/main" val="2302510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609600"/>
          </a:xfrm>
        </p:spPr>
        <p:txBody>
          <a:bodyPr>
            <a:normAutofit fontScale="90000"/>
          </a:bodyPr>
          <a:lstStyle/>
          <a:p>
            <a:pPr algn="ctr">
              <a:defRPr/>
            </a:pPr>
            <a:r>
              <a:rPr lang="en-US" sz="3600" dirty="0">
                <a:solidFill>
                  <a:srgbClr val="002060"/>
                </a:solidFill>
                <a:effectLst/>
              </a:rPr>
              <a:t>Most  Frequent Types of Efforts </a:t>
            </a:r>
            <a:r>
              <a:rPr lang="en-US" sz="3600" dirty="0" smtClean="0">
                <a:solidFill>
                  <a:srgbClr val="002060"/>
                </a:solidFill>
                <a:effectLst/>
              </a:rPr>
              <a:t>in IAF Database</a:t>
            </a:r>
            <a:r>
              <a:rPr lang="en-US" sz="3200" dirty="0" smtClean="0">
                <a:solidFill>
                  <a:srgbClr val="002060"/>
                </a:solidFill>
                <a:effectLst/>
              </a:rPr>
              <a:t/>
            </a:r>
            <a:br>
              <a:rPr lang="en-US" sz="3200" dirty="0" smtClean="0">
                <a:solidFill>
                  <a:srgbClr val="002060"/>
                </a:solidFill>
                <a:effectLst/>
              </a:rPr>
            </a:br>
            <a:r>
              <a:rPr lang="en-US" sz="2200" b="0" dirty="0">
                <a:effectLst/>
              </a:rPr>
              <a:t>(17 or more </a:t>
            </a:r>
            <a:r>
              <a:rPr lang="en-US" sz="2200" b="0" dirty="0" smtClean="0">
                <a:effectLst/>
              </a:rPr>
              <a:t>out of 176 efforts, among 52 CHCs)</a:t>
            </a:r>
            <a:endParaRPr lang="en-US" sz="2200" b="0" dirty="0">
              <a:solidFill>
                <a:srgbClr val="002060"/>
              </a:solidFill>
              <a:effectLst>
                <a:outerShdw blurRad="38100" dist="38100" dir="2700000" algn="tl">
                  <a:srgbClr val="000000">
                    <a:alpha val="43137"/>
                  </a:srgbClr>
                </a:outerShdw>
              </a:effectLst>
            </a:endParaRPr>
          </a:p>
        </p:txBody>
      </p:sp>
      <p:sp>
        <p:nvSpPr>
          <p:cNvPr id="29699" name="Content Placeholder 1"/>
          <p:cNvSpPr>
            <a:spLocks noGrp="1"/>
          </p:cNvSpPr>
          <p:nvPr>
            <p:ph idx="1"/>
          </p:nvPr>
        </p:nvSpPr>
        <p:spPr>
          <a:xfrm>
            <a:off x="152400" y="1066800"/>
            <a:ext cx="8918575" cy="4953000"/>
          </a:xfrm>
        </p:spPr>
        <p:txBody>
          <a:bodyPr>
            <a:normAutofit lnSpcReduction="10000"/>
          </a:bodyPr>
          <a:lstStyle/>
          <a:p>
            <a:pPr>
              <a:spcBef>
                <a:spcPct val="0"/>
              </a:spcBef>
              <a:spcAft>
                <a:spcPts val="300"/>
              </a:spcAft>
            </a:pPr>
            <a:r>
              <a:rPr lang="en-US" sz="2400" b="1" dirty="0" smtClean="0"/>
              <a:t>Youth development programs </a:t>
            </a:r>
            <a:r>
              <a:rPr lang="en-US" sz="1800" dirty="0" smtClean="0"/>
              <a:t>(28% of efforts; 50% of CHCs)</a:t>
            </a:r>
          </a:p>
          <a:p>
            <a:pPr>
              <a:spcBef>
                <a:spcPct val="0"/>
              </a:spcBef>
              <a:spcAft>
                <a:spcPts val="300"/>
              </a:spcAft>
            </a:pPr>
            <a:r>
              <a:rPr lang="en-US" sz="2400" b="1" dirty="0" smtClean="0"/>
              <a:t>Family and social support </a:t>
            </a:r>
            <a:r>
              <a:rPr lang="en-US" sz="1800" dirty="0" smtClean="0"/>
              <a:t>(25% of efforts; 31% of CHCs)</a:t>
            </a:r>
          </a:p>
          <a:p>
            <a:pPr>
              <a:spcBef>
                <a:spcPct val="0"/>
              </a:spcBef>
              <a:spcAft>
                <a:spcPts val="300"/>
              </a:spcAft>
            </a:pPr>
            <a:r>
              <a:rPr lang="en-US" sz="2400" b="1" dirty="0" smtClean="0"/>
              <a:t>Access to healthy foods </a:t>
            </a:r>
            <a:r>
              <a:rPr lang="en-US" sz="1800" dirty="0" smtClean="0"/>
              <a:t>(23% of efforts; 60% of CHCs)  </a:t>
            </a:r>
            <a:endParaRPr lang="en-US" sz="2300" dirty="0" smtClean="0"/>
          </a:p>
          <a:p>
            <a:pPr>
              <a:spcBef>
                <a:spcPct val="0"/>
              </a:spcBef>
              <a:spcAft>
                <a:spcPts val="300"/>
              </a:spcAft>
            </a:pPr>
            <a:r>
              <a:rPr lang="en-US" sz="2400" b="1" dirty="0" smtClean="0"/>
              <a:t>Job skills, employment, and workforce development </a:t>
            </a:r>
            <a:r>
              <a:rPr lang="en-US" sz="1800" dirty="0" smtClean="0"/>
              <a:t>(22% of efforts; 40% of CHCs)  </a:t>
            </a:r>
            <a:endParaRPr lang="en-US" sz="1600" dirty="0" smtClean="0"/>
          </a:p>
          <a:p>
            <a:pPr>
              <a:spcBef>
                <a:spcPct val="0"/>
              </a:spcBef>
              <a:spcAft>
                <a:spcPts val="300"/>
              </a:spcAft>
            </a:pPr>
            <a:r>
              <a:rPr lang="en-US" sz="2400" b="1" dirty="0" smtClean="0"/>
              <a:t>Health education </a:t>
            </a:r>
            <a:r>
              <a:rPr lang="en-US" sz="1800" dirty="0" smtClean="0"/>
              <a:t>(21% of efforts; 50% of CHCs)</a:t>
            </a:r>
            <a:r>
              <a:rPr lang="en-US" sz="1600" dirty="0" smtClean="0"/>
              <a:t>  </a:t>
            </a:r>
          </a:p>
          <a:p>
            <a:pPr>
              <a:spcBef>
                <a:spcPct val="0"/>
              </a:spcBef>
              <a:spcAft>
                <a:spcPts val="300"/>
              </a:spcAft>
            </a:pPr>
            <a:r>
              <a:rPr lang="en-US" sz="2400" b="1" dirty="0" smtClean="0"/>
              <a:t>Physical Activity and Exercise </a:t>
            </a:r>
            <a:r>
              <a:rPr lang="en-US" sz="2000" dirty="0" smtClean="0"/>
              <a:t>(19% of efforts; 48% of CHCs)  </a:t>
            </a:r>
            <a:endParaRPr lang="en-US" sz="1800" dirty="0" smtClean="0"/>
          </a:p>
          <a:p>
            <a:pPr>
              <a:spcBef>
                <a:spcPct val="0"/>
              </a:spcBef>
              <a:spcAft>
                <a:spcPts val="300"/>
              </a:spcAft>
            </a:pPr>
            <a:r>
              <a:rPr lang="en-US" sz="2400" b="1" dirty="0" smtClean="0"/>
              <a:t>Community safety, wellbeing, and involvement </a:t>
            </a:r>
            <a:r>
              <a:rPr lang="en-US" sz="1800" dirty="0" smtClean="0"/>
              <a:t>(19% of efforts; 44% of CHCs)   </a:t>
            </a:r>
            <a:endParaRPr lang="en-US" sz="1600" dirty="0" smtClean="0"/>
          </a:p>
          <a:p>
            <a:pPr>
              <a:spcBef>
                <a:spcPct val="0"/>
              </a:spcBef>
              <a:spcAft>
                <a:spcPts val="300"/>
              </a:spcAft>
            </a:pPr>
            <a:r>
              <a:rPr lang="en-US" sz="2400" b="1" dirty="0" smtClean="0"/>
              <a:t>Nutrition education </a:t>
            </a:r>
            <a:r>
              <a:rPr lang="en-US" sz="1800" dirty="0" smtClean="0"/>
              <a:t>(16% of efforts; 44% of CHCs)  </a:t>
            </a:r>
            <a:endParaRPr lang="en-US" sz="2300" dirty="0" smtClean="0"/>
          </a:p>
          <a:p>
            <a:pPr>
              <a:spcBef>
                <a:spcPct val="0"/>
              </a:spcBef>
              <a:spcAft>
                <a:spcPts val="300"/>
              </a:spcAft>
            </a:pPr>
            <a:r>
              <a:rPr lang="en-US" sz="2400" b="1" dirty="0" smtClean="0"/>
              <a:t>Healthy, safe, and affordable housing </a:t>
            </a:r>
            <a:r>
              <a:rPr lang="en-US" sz="1800" dirty="0" smtClean="0"/>
              <a:t>(16% of efforts; 33% of CHCs) </a:t>
            </a:r>
            <a:r>
              <a:rPr lang="en-US" sz="2400" dirty="0" smtClean="0"/>
              <a:t> </a:t>
            </a:r>
            <a:endParaRPr lang="en-US" sz="2300" dirty="0" smtClean="0"/>
          </a:p>
          <a:p>
            <a:pPr>
              <a:spcBef>
                <a:spcPct val="0"/>
              </a:spcBef>
              <a:spcAft>
                <a:spcPts val="300"/>
              </a:spcAft>
            </a:pPr>
            <a:r>
              <a:rPr lang="en-US" sz="2400" b="1" dirty="0" smtClean="0"/>
              <a:t>Recreational spaces and improved air and water quality in the community </a:t>
            </a:r>
            <a:r>
              <a:rPr lang="en-US" sz="1800" dirty="0" smtClean="0"/>
              <a:t>(11% of efforts; 25% of CHCs)</a:t>
            </a:r>
            <a:endParaRPr lang="en-US" sz="2300" b="1" dirty="0" smtClean="0"/>
          </a:p>
          <a:p>
            <a:pPr>
              <a:spcBef>
                <a:spcPct val="0"/>
              </a:spcBef>
              <a:spcAft>
                <a:spcPts val="300"/>
              </a:spcAft>
            </a:pPr>
            <a:r>
              <a:rPr lang="en-US" sz="2400" b="1" dirty="0" smtClean="0"/>
              <a:t>Adult education</a:t>
            </a:r>
            <a:r>
              <a:rPr lang="en-US" sz="2400" dirty="0" smtClean="0"/>
              <a:t> </a:t>
            </a:r>
            <a:r>
              <a:rPr lang="en-US" sz="1800" dirty="0" smtClean="0"/>
              <a:t>(10% of efforts; 21% of CHCs)</a:t>
            </a:r>
            <a:endParaRPr lang="en-US" sz="2300" dirty="0" smtClean="0"/>
          </a:p>
        </p:txBody>
      </p:sp>
      <p:sp>
        <p:nvSpPr>
          <p:cNvPr id="4" name="Slide Number Placeholder 3"/>
          <p:cNvSpPr>
            <a:spLocks noGrp="1"/>
          </p:cNvSpPr>
          <p:nvPr>
            <p:ph type="sldNum" sz="quarter" idx="12"/>
          </p:nvPr>
        </p:nvSpPr>
        <p:spPr/>
        <p:txBody>
          <a:bodyPr/>
          <a:lstStyle/>
          <a:p>
            <a:pPr>
              <a:defRPr/>
            </a:pPr>
            <a:fld id="{A192750B-8EA3-41DA-B78F-1AE620CCB25E}" type="slidenum">
              <a:rPr lang="en-US" smtClean="0"/>
              <a:pPr>
                <a:defRPr/>
              </a:pPr>
              <a:t>21</a:t>
            </a:fld>
            <a:endParaRPr lang="en-US" dirty="0"/>
          </a:p>
        </p:txBody>
      </p:sp>
    </p:spTree>
    <p:custDataLst>
      <p:tags r:id="rId1"/>
    </p:custDataLst>
    <p:extLst>
      <p:ext uri="{BB962C8B-B14F-4D97-AF65-F5344CB8AC3E}">
        <p14:creationId xmlns:p14="http://schemas.microsoft.com/office/powerpoint/2010/main" val="111707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5839077" y="4343400"/>
            <a:ext cx="2627728" cy="217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ontent Placeholder 1"/>
          <p:cNvSpPr>
            <a:spLocks noGrp="1"/>
          </p:cNvSpPr>
          <p:nvPr>
            <p:ph idx="1"/>
          </p:nvPr>
        </p:nvSpPr>
        <p:spPr>
          <a:xfrm>
            <a:off x="304799" y="1219200"/>
            <a:ext cx="5181601" cy="4800600"/>
          </a:xfrm>
        </p:spPr>
        <p:txBody>
          <a:bodyPr>
            <a:normAutofit lnSpcReduction="10000"/>
          </a:bodyPr>
          <a:lstStyle/>
          <a:p>
            <a:r>
              <a:rPr lang="en-US" sz="3200" b="1" dirty="0" smtClean="0"/>
              <a:t>Health </a:t>
            </a:r>
            <a:r>
              <a:rPr lang="en-US" sz="3200" b="1" dirty="0"/>
              <a:t>care </a:t>
            </a:r>
            <a:r>
              <a:rPr lang="en-US" sz="3200" b="1" dirty="0" smtClean="0"/>
              <a:t>personnel and teams </a:t>
            </a:r>
            <a:r>
              <a:rPr lang="en-US" sz="3200" b="1" dirty="0"/>
              <a:t>– </a:t>
            </a:r>
            <a:r>
              <a:rPr lang="en-US" sz="3200" b="1" dirty="0" smtClean="0"/>
              <a:t>all practicing at top of licenses</a:t>
            </a:r>
          </a:p>
          <a:p>
            <a:r>
              <a:rPr lang="en-US" sz="3200" b="1" dirty="0" smtClean="0"/>
              <a:t>MD/DOs; NPs, PAs; DCs, DPTs; RNs; </a:t>
            </a:r>
            <a:r>
              <a:rPr lang="en-US" sz="3200" b="1" dirty="0" err="1" smtClean="0"/>
              <a:t>PharmDs</a:t>
            </a:r>
            <a:r>
              <a:rPr lang="en-US" sz="3200" b="1" dirty="0" smtClean="0"/>
              <a:t>, Behavioral; MAs and CHWs</a:t>
            </a:r>
            <a:endParaRPr lang="en-US" sz="3200" b="1" dirty="0"/>
          </a:p>
          <a:p>
            <a:pPr marL="392113" lvl="1" indent="0">
              <a:buNone/>
            </a:pPr>
            <a:r>
              <a:rPr lang="en-US" sz="2800" dirty="0" smtClean="0"/>
              <a:t>Incl. Community Health Workers  going </a:t>
            </a:r>
            <a:r>
              <a:rPr lang="en-US" sz="2800" dirty="0"/>
              <a:t>into homes with </a:t>
            </a:r>
            <a:r>
              <a:rPr lang="en-US" sz="2800" dirty="0" smtClean="0"/>
              <a:t>the intelligence and caring </a:t>
            </a:r>
            <a:r>
              <a:rPr lang="en-US" sz="2800" dirty="0"/>
              <a:t>of the </a:t>
            </a:r>
            <a:r>
              <a:rPr lang="en-US" sz="2800" dirty="0" smtClean="0"/>
              <a:t>system</a:t>
            </a:r>
            <a:endParaRPr lang="en-US" sz="2800" dirty="0"/>
          </a:p>
        </p:txBody>
      </p:sp>
      <p:sp>
        <p:nvSpPr>
          <p:cNvPr id="3" name="Title 2"/>
          <p:cNvSpPr>
            <a:spLocks noGrp="1"/>
          </p:cNvSpPr>
          <p:nvPr>
            <p:ph type="title"/>
          </p:nvPr>
        </p:nvSpPr>
        <p:spPr>
          <a:xfrm>
            <a:off x="457200" y="152400"/>
            <a:ext cx="8229600" cy="838200"/>
          </a:xfrm>
        </p:spPr>
        <p:txBody>
          <a:bodyPr>
            <a:normAutofit/>
          </a:bodyPr>
          <a:lstStyle/>
          <a:p>
            <a:pPr>
              <a:defRPr/>
            </a:pPr>
            <a:r>
              <a:rPr lang="en-US" dirty="0" smtClean="0"/>
              <a:t>The Primary Care Team</a:t>
            </a:r>
            <a:endParaRPr lang="en-US" dirty="0"/>
          </a:p>
        </p:txBody>
      </p:sp>
      <p:sp>
        <p:nvSpPr>
          <p:cNvPr id="16389" name="Slide Number Placeholder 1"/>
          <p:cNvSpPr>
            <a:spLocks noGrp="1"/>
          </p:cNvSpPr>
          <p:nvPr>
            <p:ph type="sldNum" sz="quarter" idx="12"/>
          </p:nvPr>
        </p:nvSpPr>
        <p:spPr bwMode="auto">
          <a:noFill/>
          <a:ln>
            <a:miter lim="800000"/>
            <a:headEnd/>
            <a:tailEnd/>
          </a:ln>
        </p:spPr>
        <p:txBody>
          <a:bodyPr/>
          <a:lstStyle/>
          <a:p>
            <a:fld id="{BC87CF07-B459-45FB-BF84-C6C5F90E0BE2}" type="slidenum">
              <a:rPr lang="en-US" smtClean="0"/>
              <a:pPr/>
              <a:t>22</a:t>
            </a:fld>
            <a:endParaRPr lang="en-US" smtClean="0"/>
          </a:p>
        </p:txBody>
      </p:sp>
      <p:pic>
        <p:nvPicPr>
          <p:cNvPr id="8" name="Picture 21"/>
          <p:cNvPicPr>
            <a:picLocks noChangeAspect="1" noChangeArrowheads="1"/>
          </p:cNvPicPr>
          <p:nvPr/>
        </p:nvPicPr>
        <p:blipFill>
          <a:blip r:embed="rId5">
            <a:extLst>
              <a:ext uri="{28A0092B-C50C-407E-A947-70E740481C1C}">
                <a14:useLocalDpi xmlns:a14="http://schemas.microsoft.com/office/drawing/2010/main" val="0"/>
              </a:ext>
            </a:extLst>
          </a:blip>
          <a:srcRect b="14630"/>
          <a:stretch>
            <a:fillRect/>
          </a:stretch>
        </p:blipFill>
        <p:spPr bwMode="auto">
          <a:xfrm>
            <a:off x="5932261" y="990600"/>
            <a:ext cx="244135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70152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417638"/>
          </a:xfrm>
        </p:spPr>
        <p:txBody>
          <a:bodyPr>
            <a:normAutofit/>
          </a:bodyPr>
          <a:lstStyle/>
          <a:p>
            <a:r>
              <a:rPr lang="en-US" dirty="0" smtClean="0"/>
              <a:t>Patient Centered Medical Home</a:t>
            </a:r>
            <a:endParaRPr lang="en-US" dirty="0"/>
          </a:p>
        </p:txBody>
      </p:sp>
      <p:grpSp>
        <p:nvGrpSpPr>
          <p:cNvPr id="2" name="Group 18"/>
          <p:cNvGrpSpPr>
            <a:grpSpLocks/>
          </p:cNvGrpSpPr>
          <p:nvPr/>
        </p:nvGrpSpPr>
        <p:grpSpPr bwMode="auto">
          <a:xfrm>
            <a:off x="5768975" y="2638425"/>
            <a:ext cx="3048000" cy="1911350"/>
            <a:chOff x="457199" y="4572000"/>
            <a:chExt cx="3048002" cy="1911016"/>
          </a:xfrm>
        </p:grpSpPr>
        <p:pic>
          <p:nvPicPr>
            <p:cNvPr id="34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412" y="4572000"/>
              <a:ext cx="1344789" cy="191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57199" y="4800560"/>
              <a:ext cx="1871664" cy="1384058"/>
            </a:xfrm>
            <a:prstGeom prst="rect">
              <a:avLst/>
            </a:prstGeom>
            <a:noFill/>
          </p:spPr>
          <p:txBody>
            <a:bodyPr>
              <a:spAutoFit/>
            </a:bodyPr>
            <a:lstStyle/>
            <a:p>
              <a:pPr>
                <a:defRPr/>
              </a:pPr>
              <a:r>
                <a:rPr lang="en-US" sz="2800" dirty="0">
                  <a:latin typeface="+mn-lt"/>
                  <a:cs typeface="Arial" pitchFamily="34" charset="0"/>
                </a:rPr>
                <a:t>Education and coaching</a:t>
              </a:r>
            </a:p>
          </p:txBody>
        </p:sp>
      </p:grpSp>
      <p:grpSp>
        <p:nvGrpSpPr>
          <p:cNvPr id="3" name="Group 21"/>
          <p:cNvGrpSpPr>
            <a:grpSpLocks/>
          </p:cNvGrpSpPr>
          <p:nvPr/>
        </p:nvGrpSpPr>
        <p:grpSpPr bwMode="auto">
          <a:xfrm>
            <a:off x="2906713" y="2627313"/>
            <a:ext cx="2819400" cy="1916112"/>
            <a:chOff x="4648200" y="4495800"/>
            <a:chExt cx="2819400" cy="1916113"/>
          </a:xfrm>
        </p:grpSpPr>
        <p:pic>
          <p:nvPicPr>
            <p:cNvPr id="348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495800"/>
              <a:ext cx="12954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648200" y="4724400"/>
              <a:ext cx="2438400" cy="1373188"/>
            </a:xfrm>
            <a:prstGeom prst="rect">
              <a:avLst/>
            </a:prstGeom>
            <a:noFill/>
          </p:spPr>
          <p:txBody>
            <a:bodyPr>
              <a:spAutoFit/>
            </a:bodyPr>
            <a:lstStyle/>
            <a:p>
              <a:pPr>
                <a:defRPr/>
              </a:pPr>
              <a:r>
                <a:rPr lang="en-US" sz="2800" dirty="0">
                  <a:latin typeface="+mn-lt"/>
                  <a:cs typeface="Arial" pitchFamily="34" charset="0"/>
                </a:rPr>
                <a:t>Shared decision-making</a:t>
              </a:r>
            </a:p>
          </p:txBody>
        </p:sp>
      </p:grpSp>
      <p:grpSp>
        <p:nvGrpSpPr>
          <p:cNvPr id="5" name="Group 23"/>
          <p:cNvGrpSpPr>
            <a:grpSpLocks/>
          </p:cNvGrpSpPr>
          <p:nvPr/>
        </p:nvGrpSpPr>
        <p:grpSpPr bwMode="auto">
          <a:xfrm>
            <a:off x="271463" y="2638425"/>
            <a:ext cx="2667000" cy="1693863"/>
            <a:chOff x="6324600" y="4419598"/>
            <a:chExt cx="2667000" cy="1693253"/>
          </a:xfrm>
        </p:grpSpPr>
        <p:pic>
          <p:nvPicPr>
            <p:cNvPr id="3483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876802"/>
              <a:ext cx="1447800" cy="123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24600" y="4419598"/>
              <a:ext cx="2133600" cy="945809"/>
            </a:xfrm>
            <a:prstGeom prst="rect">
              <a:avLst/>
            </a:prstGeom>
            <a:noFill/>
          </p:spPr>
          <p:txBody>
            <a:bodyPr>
              <a:spAutoFit/>
            </a:bodyPr>
            <a:lstStyle/>
            <a:p>
              <a:pPr>
                <a:defRPr/>
              </a:pPr>
              <a:r>
                <a:rPr lang="en-US" sz="2800" dirty="0">
                  <a:latin typeface="+mn-lt"/>
                  <a:cs typeface="Arial" pitchFamily="34" charset="0"/>
                </a:rPr>
                <a:t>Electronic record</a:t>
              </a:r>
            </a:p>
          </p:txBody>
        </p:sp>
      </p:grpSp>
      <p:grpSp>
        <p:nvGrpSpPr>
          <p:cNvPr id="6" name="Group 24"/>
          <p:cNvGrpSpPr>
            <a:grpSpLocks/>
          </p:cNvGrpSpPr>
          <p:nvPr/>
        </p:nvGrpSpPr>
        <p:grpSpPr bwMode="auto">
          <a:xfrm>
            <a:off x="555625" y="4614863"/>
            <a:ext cx="7151688" cy="1752600"/>
            <a:chOff x="1687286" y="2590800"/>
            <a:chExt cx="7151915" cy="1752600"/>
          </a:xfrm>
        </p:grpSpPr>
        <p:grpSp>
          <p:nvGrpSpPr>
            <p:cNvPr id="34832" name="Group 15"/>
            <p:cNvGrpSpPr>
              <a:grpSpLocks/>
            </p:cNvGrpSpPr>
            <p:nvPr/>
          </p:nvGrpSpPr>
          <p:grpSpPr bwMode="auto">
            <a:xfrm>
              <a:off x="1687286" y="2590800"/>
              <a:ext cx="7151915" cy="1752600"/>
              <a:chOff x="1687286" y="2667000"/>
              <a:chExt cx="7151915" cy="1752600"/>
            </a:xfrm>
          </p:grpSpPr>
          <p:grpSp>
            <p:nvGrpSpPr>
              <p:cNvPr id="34834" name="Group 13"/>
              <p:cNvGrpSpPr>
                <a:grpSpLocks/>
              </p:cNvGrpSpPr>
              <p:nvPr/>
            </p:nvGrpSpPr>
            <p:grpSpPr bwMode="auto">
              <a:xfrm>
                <a:off x="5054679" y="2667000"/>
                <a:ext cx="3784522" cy="1752600"/>
                <a:chOff x="4646613" y="2813050"/>
                <a:chExt cx="3933918" cy="1911350"/>
              </a:xfrm>
            </p:grpSpPr>
            <p:pic>
              <p:nvPicPr>
                <p:cNvPr id="34836"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3" y="2813050"/>
                  <a:ext cx="12207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813050"/>
                  <a:ext cx="142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2819400"/>
                  <a:ext cx="126533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p:cNvSpPr txBox="1"/>
              <p:nvPr/>
            </p:nvSpPr>
            <p:spPr>
              <a:xfrm>
                <a:off x="1687286" y="2906712"/>
                <a:ext cx="2438477" cy="1373188"/>
              </a:xfrm>
              <a:prstGeom prst="rect">
                <a:avLst/>
              </a:prstGeom>
              <a:noFill/>
            </p:spPr>
            <p:txBody>
              <a:bodyPr>
                <a:spAutoFit/>
              </a:bodyPr>
              <a:lstStyle/>
              <a:p>
                <a:pPr>
                  <a:defRPr/>
                </a:pPr>
                <a:r>
                  <a:rPr lang="en-US" sz="2800" dirty="0">
                    <a:latin typeface="+mn-lt"/>
                    <a:cs typeface="Arial" pitchFamily="34" charset="0"/>
                  </a:rPr>
                  <a:t>Collaborative team of providers</a:t>
                </a:r>
              </a:p>
            </p:txBody>
          </p:sp>
        </p:grpSp>
        <p:pic>
          <p:nvPicPr>
            <p:cNvPr id="34833"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2590800"/>
              <a:ext cx="1152525" cy="17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3" name="Group 24"/>
          <p:cNvGrpSpPr>
            <a:grpSpLocks/>
          </p:cNvGrpSpPr>
          <p:nvPr/>
        </p:nvGrpSpPr>
        <p:grpSpPr bwMode="auto">
          <a:xfrm>
            <a:off x="271463" y="1089025"/>
            <a:ext cx="5224462" cy="1373188"/>
            <a:chOff x="87083" y="1077686"/>
            <a:chExt cx="5223355" cy="1373188"/>
          </a:xfrm>
        </p:grpSpPr>
        <p:sp>
          <p:nvSpPr>
            <p:cNvPr id="4" name="TextBox 3"/>
            <p:cNvSpPr txBox="1"/>
            <p:nvPr/>
          </p:nvSpPr>
          <p:spPr>
            <a:xfrm>
              <a:off x="87083" y="1077686"/>
              <a:ext cx="1828412" cy="1373188"/>
            </a:xfrm>
            <a:prstGeom prst="rect">
              <a:avLst/>
            </a:prstGeom>
            <a:noFill/>
          </p:spPr>
          <p:txBody>
            <a:bodyPr>
              <a:spAutoFit/>
            </a:bodyPr>
            <a:lstStyle/>
            <a:p>
              <a:pPr>
                <a:defRPr/>
              </a:pPr>
              <a:r>
                <a:rPr lang="en-US" sz="2800" dirty="0">
                  <a:latin typeface="+mn-lt"/>
                  <a:cs typeface="Arial" pitchFamily="34" charset="0"/>
                </a:rPr>
                <a:t>Life-long continuity of care</a:t>
              </a:r>
            </a:p>
          </p:txBody>
        </p:sp>
        <p:grpSp>
          <p:nvGrpSpPr>
            <p:cNvPr id="34828" name="Group 23"/>
            <p:cNvGrpSpPr>
              <a:grpSpLocks/>
            </p:cNvGrpSpPr>
            <p:nvPr/>
          </p:nvGrpSpPr>
          <p:grpSpPr bwMode="auto">
            <a:xfrm>
              <a:off x="1828800" y="1219200"/>
              <a:ext cx="3481638" cy="1143000"/>
              <a:chOff x="1905000" y="1066800"/>
              <a:chExt cx="3481638" cy="1143000"/>
            </a:xfrm>
          </p:grpSpPr>
          <p:pic>
            <p:nvPicPr>
              <p:cNvPr id="3482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1066800"/>
                <a:ext cx="1184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10668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1066800"/>
                <a:ext cx="814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28"/>
          <p:cNvGrpSpPr>
            <a:grpSpLocks/>
          </p:cNvGrpSpPr>
          <p:nvPr/>
        </p:nvGrpSpPr>
        <p:grpSpPr bwMode="auto">
          <a:xfrm>
            <a:off x="5311775" y="1122363"/>
            <a:ext cx="3495675" cy="1438275"/>
            <a:chOff x="5410200" y="1133856"/>
            <a:chExt cx="3495675" cy="1437894"/>
          </a:xfrm>
        </p:grpSpPr>
        <p:pic>
          <p:nvPicPr>
            <p:cNvPr id="34825"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2400" y="1133856"/>
              <a:ext cx="1133475" cy="143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5410200" y="1408420"/>
              <a:ext cx="2362200" cy="953835"/>
            </a:xfrm>
            <a:prstGeom prst="rect">
              <a:avLst/>
            </a:prstGeom>
            <a:noFill/>
          </p:spPr>
          <p:txBody>
            <a:bodyPr>
              <a:spAutoFit/>
            </a:bodyPr>
            <a:lstStyle/>
            <a:p>
              <a:pPr algn="r">
                <a:defRPr/>
              </a:pPr>
              <a:r>
                <a:rPr lang="en-US" sz="2800" dirty="0">
                  <a:latin typeface="+mn-lt"/>
                  <a:cs typeface="Arial" pitchFamily="34" charset="0"/>
                </a:rPr>
                <a:t>Coordination of care</a:t>
              </a:r>
            </a:p>
          </p:txBody>
        </p:sp>
      </p:grpSp>
      <p:sp>
        <p:nvSpPr>
          <p:cNvPr id="29" name="Slide Number Placeholder 1"/>
          <p:cNvSpPr>
            <a:spLocks noGrp="1"/>
          </p:cNvSpPr>
          <p:nvPr>
            <p:ph type="sldNum" sz="quarter" idx="12"/>
          </p:nvPr>
        </p:nvSpPr>
        <p:spPr bwMode="auto">
          <a:xfrm>
            <a:off x="8382000" y="6477000"/>
            <a:ext cx="631825" cy="29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A0DC938-A970-4EDD-AE8F-165A89A2CAA1}" type="slidenum">
              <a:rPr lang="en-US" sz="2000">
                <a:latin typeface="+mn-lt"/>
              </a:rPr>
              <a:pPr eaLnBrk="1" hangingPunct="1"/>
              <a:t>23</a:t>
            </a:fld>
            <a:endParaRPr lang="en-US" sz="2000" dirty="0">
              <a:latin typeface="+mn-lt"/>
            </a:endParaRPr>
          </a:p>
        </p:txBody>
      </p:sp>
      <p:pic>
        <p:nvPicPr>
          <p:cNvPr id="30"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b="14630"/>
          <a:stretch>
            <a:fillRect/>
          </a:stretch>
        </p:blipFill>
        <p:spPr bwMode="auto">
          <a:xfrm>
            <a:off x="5271311" y="4614863"/>
            <a:ext cx="1252050" cy="17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5102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362200"/>
            <a:ext cx="8229600" cy="1143000"/>
          </a:xfrm>
        </p:spPr>
        <p:txBody>
          <a:bodyPr>
            <a:normAutofit fontScale="90000"/>
          </a:bodyPr>
          <a:lstStyle/>
          <a:p>
            <a:r>
              <a:rPr lang="en-US" dirty="0" smtClean="0"/>
              <a:t>Moving from </a:t>
            </a:r>
            <a:br>
              <a:rPr lang="en-US" dirty="0" smtClean="0"/>
            </a:br>
            <a:r>
              <a:rPr lang="en-US" dirty="0" smtClean="0"/>
              <a:t>Patient Centered Medical Home (PCMH) </a:t>
            </a:r>
            <a:br>
              <a:rPr lang="en-US" dirty="0" smtClean="0"/>
            </a:br>
            <a:r>
              <a:rPr lang="en-US" dirty="0" smtClean="0"/>
              <a:t>to </a:t>
            </a:r>
            <a:br>
              <a:rPr lang="en-US" dirty="0" smtClean="0"/>
            </a:br>
            <a:r>
              <a:rPr lang="en-US" dirty="0" smtClean="0"/>
              <a:t>Community Centered Health Home (CCHH)  </a:t>
            </a:r>
            <a:endParaRPr lang="en-US" dirty="0"/>
          </a:p>
        </p:txBody>
      </p:sp>
      <p:sp>
        <p:nvSpPr>
          <p:cNvPr id="22535" name="Slide Number Placeholder 3"/>
          <p:cNvSpPr>
            <a:spLocks noGrp="1"/>
          </p:cNvSpPr>
          <p:nvPr>
            <p:ph type="sldNum" sz="quarter" idx="12"/>
          </p:nvPr>
        </p:nvSpPr>
        <p:spPr bwMode="auto">
          <a:noFill/>
          <a:ln>
            <a:miter lim="800000"/>
            <a:headEnd/>
            <a:tailEnd/>
          </a:ln>
        </p:spPr>
        <p:txBody>
          <a:bodyPr/>
          <a:lstStyle/>
          <a:p>
            <a:fld id="{1AA3111F-12E9-407B-AF17-6C3C2088DA66}" type="slidenum">
              <a:rPr lang="en-US" smtClean="0"/>
              <a:pPr/>
              <a:t>24</a:t>
            </a:fld>
            <a:endParaRPr lang="en-US" smtClean="0"/>
          </a:p>
        </p:txBody>
      </p:sp>
    </p:spTree>
    <p:custDataLst>
      <p:tags r:id="rId1"/>
    </p:custDataLst>
    <p:extLst>
      <p:ext uri="{BB962C8B-B14F-4D97-AF65-F5344CB8AC3E}">
        <p14:creationId xmlns:p14="http://schemas.microsoft.com/office/powerpoint/2010/main" val="2150439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defRPr/>
            </a:pPr>
            <a:r>
              <a:rPr lang="en-US" dirty="0" smtClean="0"/>
              <a:t/>
            </a:r>
            <a:br>
              <a:rPr lang="en-US" dirty="0" smtClean="0"/>
            </a:br>
            <a:r>
              <a:rPr lang="en-US" dirty="0" smtClean="0"/>
              <a:t>Community Centered Health Home </a:t>
            </a:r>
            <a:r>
              <a:rPr lang="en-US" sz="4400" dirty="0"/>
              <a:t>= PCMH plus:</a:t>
            </a:r>
            <a:br>
              <a:rPr lang="en-US" sz="4400" dirty="0"/>
            </a:br>
            <a:endParaRPr lang="en-US" dirty="0"/>
          </a:p>
        </p:txBody>
      </p:sp>
      <p:sp>
        <p:nvSpPr>
          <p:cNvPr id="317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7BB604F-91AF-4526-A492-E34FE368EEA7}" type="slidenum">
              <a:rPr lang="en-US">
                <a:latin typeface="Lucida Sans Unicode" pitchFamily="34" charset="0"/>
              </a:rPr>
              <a:pPr eaLnBrk="1" hangingPunct="1"/>
              <a:t>25</a:t>
            </a:fld>
            <a:endParaRPr lang="en-US">
              <a:latin typeface="Lucida Sans Unicode" pitchFamily="34" charset="0"/>
            </a:endParaRPr>
          </a:p>
        </p:txBody>
      </p:sp>
      <p:sp>
        <p:nvSpPr>
          <p:cNvPr id="31748" name="Content Placeholder 4"/>
          <p:cNvSpPr>
            <a:spLocks noGrp="1"/>
          </p:cNvSpPr>
          <p:nvPr>
            <p:ph idx="1"/>
          </p:nvPr>
        </p:nvSpPr>
        <p:spPr>
          <a:xfrm>
            <a:off x="0" y="1447800"/>
            <a:ext cx="8991600" cy="4449763"/>
          </a:xfrm>
        </p:spPr>
        <p:txBody>
          <a:bodyPr>
            <a:noAutofit/>
          </a:bodyPr>
          <a:lstStyle/>
          <a:p>
            <a:pPr lvl="1">
              <a:spcBef>
                <a:spcPts val="1000"/>
              </a:spcBef>
              <a:buSzPct val="100000"/>
              <a:buFont typeface="Wingdings 3" pitchFamily="18" charset="2"/>
              <a:buChar char="}"/>
            </a:pPr>
            <a:r>
              <a:rPr lang="en-US" dirty="0" smtClean="0"/>
              <a:t>Work with community partners to collect data on social, economic, and community conditions </a:t>
            </a:r>
          </a:p>
          <a:p>
            <a:pPr lvl="1">
              <a:spcBef>
                <a:spcPts val="1000"/>
              </a:spcBef>
              <a:buSzPct val="100000"/>
              <a:buFont typeface="Wingdings 3" pitchFamily="18" charset="2"/>
              <a:buChar char="}"/>
            </a:pPr>
            <a:r>
              <a:rPr lang="en-US" dirty="0" smtClean="0"/>
              <a:t>Aggregate health and safety data; systematically review health and safety trends </a:t>
            </a:r>
          </a:p>
          <a:p>
            <a:pPr lvl="1">
              <a:spcBef>
                <a:spcPts val="1000"/>
              </a:spcBef>
              <a:buSzPct val="100000"/>
              <a:buFont typeface="Wingdings 3" pitchFamily="18" charset="2"/>
              <a:buChar char="}"/>
            </a:pPr>
            <a:r>
              <a:rPr lang="en-US" dirty="0" smtClean="0"/>
              <a:t>Identify priorities and strategies with community partners and coordinate activity </a:t>
            </a:r>
          </a:p>
          <a:p>
            <a:pPr lvl="1">
              <a:spcBef>
                <a:spcPts val="1000"/>
              </a:spcBef>
              <a:buSzPct val="100000"/>
              <a:buFont typeface="Wingdings 3" pitchFamily="18" charset="2"/>
              <a:buChar char="}"/>
            </a:pPr>
            <a:r>
              <a:rPr lang="en-US" dirty="0" smtClean="0"/>
              <a:t>Act as community health advocates </a:t>
            </a:r>
          </a:p>
          <a:p>
            <a:pPr lvl="1">
              <a:spcBef>
                <a:spcPts val="1000"/>
              </a:spcBef>
              <a:buSzPct val="100000"/>
              <a:buFont typeface="Wingdings 3" pitchFamily="18" charset="2"/>
              <a:buChar char="}"/>
            </a:pPr>
            <a:r>
              <a:rPr lang="en-US" dirty="0" smtClean="0"/>
              <a:t>Mobilize patient populations </a:t>
            </a:r>
          </a:p>
          <a:p>
            <a:pPr lvl="1">
              <a:spcBef>
                <a:spcPts val="1000"/>
              </a:spcBef>
              <a:buSzPct val="100000"/>
              <a:buFont typeface="Wingdings 3" pitchFamily="18" charset="2"/>
              <a:buChar char="}"/>
            </a:pPr>
            <a:r>
              <a:rPr lang="en-US" dirty="0" smtClean="0"/>
              <a:t>Strengthen partnerships with local health care organizations and establish model organizational practices</a:t>
            </a:r>
          </a:p>
        </p:txBody>
      </p:sp>
    </p:spTree>
    <p:custDataLst>
      <p:tags r:id="rId1"/>
    </p:custDataLst>
    <p:extLst>
      <p:ext uri="{BB962C8B-B14F-4D97-AF65-F5344CB8AC3E}">
        <p14:creationId xmlns:p14="http://schemas.microsoft.com/office/powerpoint/2010/main" val="652625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t>Health Cost Transparency</a:t>
            </a:r>
          </a:p>
        </p:txBody>
      </p:sp>
      <p:sp>
        <p:nvSpPr>
          <p:cNvPr id="39939" name="Rectangle 3"/>
          <p:cNvSpPr>
            <a:spLocks noChangeArrowheads="1"/>
          </p:cNvSpPr>
          <p:nvPr/>
        </p:nvSpPr>
        <p:spPr bwMode="auto">
          <a:xfrm>
            <a:off x="152400" y="1162050"/>
            <a:ext cx="8632825"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Arial" pitchFamily="34" charset="0"/>
              <a:buChar char="•"/>
            </a:pPr>
            <a:r>
              <a:rPr lang="en-US" sz="2800" dirty="0"/>
              <a:t>Consumers, Payers &amp; Providers will </a:t>
            </a:r>
            <a:r>
              <a:rPr lang="en-US" sz="2800" dirty="0" smtClean="0"/>
              <a:t>know:</a:t>
            </a:r>
          </a:p>
          <a:p>
            <a:pPr marL="914400" lvl="1" indent="-457200">
              <a:buFont typeface="Arial" pitchFamily="34" charset="0"/>
              <a:buChar char="•"/>
            </a:pPr>
            <a:r>
              <a:rPr lang="en-US" sz="2800" dirty="0" smtClean="0"/>
              <a:t>How </a:t>
            </a:r>
            <a:r>
              <a:rPr lang="en-US" sz="2800" dirty="0"/>
              <a:t>much it </a:t>
            </a:r>
            <a:r>
              <a:rPr lang="en-US" sz="2800" dirty="0" smtClean="0"/>
              <a:t>costs</a:t>
            </a:r>
          </a:p>
          <a:p>
            <a:pPr marL="914400" lvl="1" indent="-457200">
              <a:buFont typeface="Arial" pitchFamily="34" charset="0"/>
              <a:buChar char="•"/>
            </a:pPr>
            <a:r>
              <a:rPr lang="en-US" sz="2800" dirty="0" smtClean="0"/>
              <a:t>How </a:t>
            </a:r>
            <a:r>
              <a:rPr lang="en-US" sz="2800" dirty="0"/>
              <a:t>much health care providers </a:t>
            </a:r>
            <a:r>
              <a:rPr lang="en-US" sz="2800" dirty="0" smtClean="0"/>
              <a:t>get</a:t>
            </a:r>
          </a:p>
          <a:p>
            <a:pPr marL="457200" indent="-457200">
              <a:spcBef>
                <a:spcPts val="1200"/>
              </a:spcBef>
              <a:buFont typeface="Arial" pitchFamily="34" charset="0"/>
              <a:buChar char="•"/>
            </a:pPr>
            <a:r>
              <a:rPr lang="en-US" sz="2800" dirty="0" smtClean="0"/>
              <a:t>Comparative </a:t>
            </a:r>
            <a:r>
              <a:rPr lang="en-US" sz="2800" dirty="0"/>
              <a:t>Effectiveness of Therapies, Providers &amp; </a:t>
            </a:r>
            <a:r>
              <a:rPr lang="en-US" sz="2800" dirty="0" smtClean="0"/>
              <a:t>Technologies – PCORI &amp; more</a:t>
            </a:r>
          </a:p>
          <a:p>
            <a:pPr marL="457200" indent="-457200">
              <a:spcBef>
                <a:spcPts val="1200"/>
              </a:spcBef>
              <a:buFont typeface="Arial" pitchFamily="34" charset="0"/>
              <a:buChar char="•"/>
            </a:pPr>
            <a:r>
              <a:rPr lang="en-US" sz="2800" dirty="0" smtClean="0"/>
              <a:t>Regions</a:t>
            </a:r>
            <a:r>
              <a:rPr lang="en-US" sz="2800" dirty="0"/>
              <a:t>:  Grand Junction, CO vs. McAllen, TX; Minnesota vs. Florida or </a:t>
            </a:r>
            <a:r>
              <a:rPr lang="en-US" sz="2800" dirty="0" smtClean="0"/>
              <a:t> Hawaii </a:t>
            </a:r>
            <a:r>
              <a:rPr lang="en-US" sz="2800" dirty="0"/>
              <a:t>vs. New </a:t>
            </a:r>
            <a:r>
              <a:rPr lang="en-US" sz="2800" dirty="0" smtClean="0"/>
              <a:t>Jersey</a:t>
            </a:r>
          </a:p>
          <a:p>
            <a:pPr marL="457200" indent="-457200">
              <a:spcBef>
                <a:spcPts val="1200"/>
              </a:spcBef>
              <a:buFont typeface="Arial" pitchFamily="34" charset="0"/>
              <a:buChar char="•"/>
            </a:pPr>
            <a:r>
              <a:rPr lang="en-US" sz="2800" dirty="0" smtClean="0"/>
              <a:t>Angie’s List, Patients Like Me</a:t>
            </a:r>
            <a:r>
              <a:rPr lang="en-US" sz="2800" dirty="0"/>
              <a:t>	</a:t>
            </a:r>
            <a:r>
              <a:rPr lang="en-US" sz="2800" dirty="0" smtClean="0"/>
              <a:t>	</a:t>
            </a:r>
            <a:endParaRPr lang="en-US" sz="2800" dirty="0"/>
          </a:p>
        </p:txBody>
      </p:sp>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650" y="4572000"/>
            <a:ext cx="368935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85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a:xfrm>
            <a:off x="515203" y="-168275"/>
            <a:ext cx="8229600" cy="868362"/>
          </a:xfrm>
        </p:spPr>
        <p:txBody>
          <a:bodyPr/>
          <a:lstStyle/>
          <a:p>
            <a:r>
              <a:rPr lang="en-US" dirty="0" smtClean="0"/>
              <a:t>Retail Clinics</a:t>
            </a:r>
          </a:p>
        </p:txBody>
      </p:sp>
      <p:sp>
        <p:nvSpPr>
          <p:cNvPr id="19" name="Content Placeholder 2"/>
          <p:cNvSpPr txBox="1">
            <a:spLocks/>
          </p:cNvSpPr>
          <p:nvPr/>
        </p:nvSpPr>
        <p:spPr bwMode="auto">
          <a:xfrm>
            <a:off x="152400" y="2989689"/>
            <a:ext cx="9296400" cy="2683654"/>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800" kern="0" dirty="0">
                <a:latin typeface="+mn-lt"/>
                <a:cs typeface="+mn-cs"/>
              </a:rPr>
              <a:t>No appointment, out in 15 </a:t>
            </a:r>
            <a:r>
              <a:rPr lang="en-US" sz="2800" kern="0" dirty="0" smtClean="0">
                <a:latin typeface="+mn-lt"/>
                <a:cs typeface="+mn-cs"/>
              </a:rPr>
              <a:t>minutes; Satisfaction </a:t>
            </a:r>
            <a:r>
              <a:rPr lang="en-US" sz="2800" kern="0" dirty="0">
                <a:latin typeface="+mn-lt"/>
                <a:cs typeface="+mn-cs"/>
              </a:rPr>
              <a:t>rating 4.9 out of 5</a:t>
            </a:r>
          </a:p>
          <a:p>
            <a:pPr marL="342900" indent="-342900" eaLnBrk="0" hangingPunct="0">
              <a:spcBef>
                <a:spcPct val="20000"/>
              </a:spcBef>
              <a:buFontTx/>
              <a:buChar char="•"/>
              <a:defRPr/>
            </a:pPr>
            <a:r>
              <a:rPr lang="en-US" sz="2800" kern="0" dirty="0">
                <a:latin typeface="+mn-lt"/>
                <a:cs typeface="+mn-cs"/>
              </a:rPr>
              <a:t>Nurse practitioner – 40% savings</a:t>
            </a:r>
          </a:p>
          <a:p>
            <a:pPr marL="342900" indent="-342900" eaLnBrk="0" hangingPunct="0">
              <a:spcBef>
                <a:spcPct val="20000"/>
              </a:spcBef>
              <a:buFontTx/>
              <a:buChar char="•"/>
              <a:defRPr/>
            </a:pPr>
            <a:r>
              <a:rPr lang="en-US" sz="2800" kern="0" dirty="0">
                <a:latin typeface="+mn-lt"/>
                <a:cs typeface="+mn-cs"/>
              </a:rPr>
              <a:t>Could treat 100 common conditions</a:t>
            </a:r>
          </a:p>
          <a:p>
            <a:pPr marL="342900" indent="-342900" eaLnBrk="0" hangingPunct="0">
              <a:spcBef>
                <a:spcPct val="20000"/>
              </a:spcBef>
              <a:buFontTx/>
              <a:buChar char="•"/>
              <a:defRPr/>
            </a:pPr>
            <a:r>
              <a:rPr lang="en-US" sz="2800" kern="0" dirty="0">
                <a:latin typeface="+mn-lt"/>
                <a:cs typeface="+mn-cs"/>
              </a:rPr>
              <a:t>Competing against </a:t>
            </a:r>
            <a:r>
              <a:rPr lang="en-US" sz="2800" kern="0" dirty="0" smtClean="0">
                <a:latin typeface="+mn-lt"/>
                <a:cs typeface="+mn-cs"/>
              </a:rPr>
              <a:t>non-consumption</a:t>
            </a:r>
          </a:p>
          <a:p>
            <a:pPr marL="342900" indent="-342900" eaLnBrk="0" hangingPunct="0">
              <a:spcBef>
                <a:spcPct val="20000"/>
              </a:spcBef>
              <a:buFontTx/>
              <a:buChar char="•"/>
              <a:defRPr/>
            </a:pPr>
            <a:r>
              <a:rPr lang="en-US" sz="2800" kern="0" dirty="0" smtClean="0">
                <a:latin typeface="+mn-lt"/>
                <a:cs typeface="+mn-cs"/>
              </a:rPr>
              <a:t>6 million visits 2007-2009 to top 3 chains</a:t>
            </a:r>
          </a:p>
          <a:p>
            <a:pPr marL="342900" indent="-342900" eaLnBrk="0" hangingPunct="0">
              <a:spcBef>
                <a:spcPct val="20000"/>
              </a:spcBef>
              <a:buFontTx/>
              <a:buChar char="•"/>
              <a:defRPr/>
            </a:pPr>
            <a:r>
              <a:rPr lang="en-US" sz="2800" kern="0" dirty="0" smtClean="0">
                <a:latin typeface="+mn-lt"/>
                <a:cs typeface="+mn-cs"/>
              </a:rPr>
              <a:t>Accenture forecasts 2400 to 2800 by 2015, 10.8 mil visits, $800mil.</a:t>
            </a:r>
          </a:p>
          <a:p>
            <a:pPr marL="342900" indent="-342900" eaLnBrk="0" hangingPunct="0">
              <a:spcBef>
                <a:spcPct val="20000"/>
              </a:spcBef>
              <a:buFontTx/>
              <a:buChar char="•"/>
              <a:defRPr/>
            </a:pPr>
            <a:endParaRPr lang="en-US" sz="2800" kern="0" dirty="0">
              <a:latin typeface="+mn-lt"/>
              <a:cs typeface="+mn-cs"/>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60230"/>
            <a:ext cx="3276600" cy="232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838201" y="2671909"/>
            <a:ext cx="3048000" cy="338554"/>
          </a:xfrm>
          <a:prstGeom prst="rect">
            <a:avLst/>
          </a:prstGeom>
          <a:noFill/>
        </p:spPr>
        <p:txBody>
          <a:bodyPr wrap="square">
            <a:spAutoFit/>
          </a:bodyPr>
          <a:lstStyle/>
          <a:p>
            <a:pPr algn="ctr">
              <a:defRPr/>
            </a:pPr>
            <a:r>
              <a:rPr lang="en-US" sz="1600" dirty="0">
                <a:solidFill>
                  <a:schemeClr val="bg1"/>
                </a:solidFill>
                <a:latin typeface="+mn-lt"/>
                <a:cs typeface="+mn-cs"/>
              </a:rPr>
              <a:t>Wal-Mart, Rogers,  Arkansas</a:t>
            </a:r>
          </a:p>
        </p:txBody>
      </p:sp>
    </p:spTree>
    <p:custDataLst>
      <p:tags r:id="rId1"/>
    </p:custDataLst>
    <p:extLst>
      <p:ext uri="{BB962C8B-B14F-4D97-AF65-F5344CB8AC3E}">
        <p14:creationId xmlns:p14="http://schemas.microsoft.com/office/powerpoint/2010/main" val="335794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76200" y="0"/>
            <a:ext cx="8985094" cy="609600"/>
          </a:xfrm>
        </p:spPr>
        <p:txBody>
          <a:bodyPr>
            <a:normAutofit fontScale="90000"/>
          </a:bodyPr>
          <a:lstStyle/>
          <a:p>
            <a:r>
              <a:rPr lang="en-US" dirty="0" smtClean="0"/>
              <a:t>Retail &amp; other clinics</a:t>
            </a:r>
          </a:p>
        </p:txBody>
      </p:sp>
      <p:pic>
        <p:nvPicPr>
          <p:cNvPr id="409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334" y="719585"/>
            <a:ext cx="4970079" cy="28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p:cNvSpPr txBox="1">
            <a:spLocks noChangeArrowheads="1"/>
          </p:cNvSpPr>
          <p:nvPr/>
        </p:nvSpPr>
        <p:spPr bwMode="auto">
          <a:xfrm>
            <a:off x="0" y="3583632"/>
            <a:ext cx="9372600" cy="461665"/>
          </a:xfrm>
          <a:prstGeom prst="rect">
            <a:avLst/>
          </a:prstGeom>
          <a:noFill/>
          <a:ln w="9525">
            <a:noFill/>
            <a:miter lim="800000"/>
            <a:headEnd/>
            <a:tailEnd/>
          </a:ln>
        </p:spPr>
        <p:txBody>
          <a:bodyPr wrap="square">
            <a:spAutoFit/>
          </a:bodyPr>
          <a:lstStyle/>
          <a:p>
            <a:pPr>
              <a:defRPr/>
            </a:pPr>
            <a:r>
              <a:rPr lang="en-US" sz="2400" b="1" dirty="0">
                <a:latin typeface="+mn-lt"/>
                <a:cs typeface="+mn-cs"/>
              </a:rPr>
              <a:t>Shopping Malls </a:t>
            </a:r>
            <a:r>
              <a:rPr lang="en-US" sz="2400" dirty="0">
                <a:latin typeface="+mn-lt"/>
                <a:cs typeface="+mn-cs"/>
              </a:rPr>
              <a:t>now have medical spas that do cosmetic procedures</a:t>
            </a:r>
          </a:p>
        </p:txBody>
      </p:sp>
      <p:grpSp>
        <p:nvGrpSpPr>
          <p:cNvPr id="3" name="Group 13"/>
          <p:cNvGrpSpPr>
            <a:grpSpLocks/>
          </p:cNvGrpSpPr>
          <p:nvPr/>
        </p:nvGrpSpPr>
        <p:grpSpPr bwMode="auto">
          <a:xfrm>
            <a:off x="0" y="4038600"/>
            <a:ext cx="9061294" cy="3293209"/>
            <a:chOff x="-152394" y="4037643"/>
            <a:chExt cx="9061053" cy="3293947"/>
          </a:xfrm>
        </p:grpSpPr>
        <p:grpSp>
          <p:nvGrpSpPr>
            <p:cNvPr id="40967" name="Group 10"/>
            <p:cNvGrpSpPr>
              <a:grpSpLocks/>
            </p:cNvGrpSpPr>
            <p:nvPr/>
          </p:nvGrpSpPr>
          <p:grpSpPr bwMode="auto">
            <a:xfrm>
              <a:off x="5181464" y="4182137"/>
              <a:ext cx="3727195" cy="2665298"/>
              <a:chOff x="1308650" y="4686657"/>
              <a:chExt cx="3204081" cy="2132451"/>
            </a:xfrm>
          </p:grpSpPr>
          <p:pic>
            <p:nvPicPr>
              <p:cNvPr id="40969" name="Picture 9" descr="Massa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720" y="5287601"/>
                <a:ext cx="1909011" cy="153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650" y="4686657"/>
                <a:ext cx="1858212" cy="154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5"/>
            <p:cNvSpPr txBox="1">
              <a:spLocks noChangeArrowheads="1"/>
            </p:cNvSpPr>
            <p:nvPr/>
          </p:nvSpPr>
          <p:spPr bwMode="auto">
            <a:xfrm>
              <a:off x="-152394" y="4037643"/>
              <a:ext cx="5562452" cy="3293947"/>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r>
                <a:rPr lang="en-US" sz="2600" dirty="0">
                  <a:latin typeface="+mn-lt"/>
                  <a:cs typeface="+mn-cs"/>
                </a:rPr>
                <a:t>Walgreen’s </a:t>
              </a:r>
              <a:r>
                <a:rPr lang="en-US" sz="2600" dirty="0" smtClean="0">
                  <a:latin typeface="+mn-lt"/>
                  <a:cs typeface="+mn-cs"/>
                </a:rPr>
                <a:t>Health </a:t>
              </a:r>
              <a:r>
                <a:rPr lang="en-US" sz="2600" dirty="0">
                  <a:latin typeface="+mn-lt"/>
                  <a:cs typeface="+mn-cs"/>
                </a:rPr>
                <a:t>and Wellness division: </a:t>
              </a:r>
              <a:r>
                <a:rPr lang="en-US" sz="2600" dirty="0" smtClean="0">
                  <a:latin typeface="+mn-lt"/>
                  <a:cs typeface="+mn-cs"/>
                </a:rPr>
                <a:t>almost 400 </a:t>
              </a:r>
              <a:r>
                <a:rPr lang="en-US" sz="2600" dirty="0" smtClean="0">
                  <a:latin typeface="+mn-lt"/>
                </a:rPr>
                <a:t>in-store convenient care clinics plus on-site corporate clinics</a:t>
              </a:r>
            </a:p>
            <a:p>
              <a:pPr marL="457200" indent="-457200">
                <a:buFont typeface="Arial" panose="020B0604020202020204" pitchFamily="34" charset="0"/>
                <a:buChar char="•"/>
                <a:defRPr/>
              </a:pPr>
              <a:r>
                <a:rPr lang="en-US" sz="2600" dirty="0" smtClean="0">
                  <a:latin typeface="+mn-lt"/>
                </a:rPr>
                <a:t>CVS – about 700 in pharmacies</a:t>
              </a:r>
            </a:p>
            <a:p>
              <a:pPr marL="457200" indent="-457200">
                <a:buFont typeface="Arial" panose="020B0604020202020204" pitchFamily="34" charset="0"/>
                <a:buChar char="•"/>
                <a:defRPr/>
              </a:pPr>
              <a:r>
                <a:rPr lang="en-US" sz="2600" dirty="0" smtClean="0">
                  <a:latin typeface="+mn-lt"/>
                </a:rPr>
                <a:t>The Little Clinic - 105</a:t>
              </a:r>
            </a:p>
            <a:p>
              <a:pPr marL="457200" indent="-457200">
                <a:buFont typeface="Arial" panose="020B0604020202020204" pitchFamily="34" charset="0"/>
                <a:buChar char="•"/>
                <a:defRPr/>
              </a:pPr>
              <a:r>
                <a:rPr lang="en-US" sz="2600" dirty="0" smtClean="0">
                  <a:latin typeface="+mn-lt"/>
                </a:rPr>
                <a:t>Target – 69 in stores </a:t>
              </a:r>
            </a:p>
            <a:p>
              <a:pPr>
                <a:defRPr/>
              </a:pPr>
              <a:endParaRPr lang="en-US" sz="2600" dirty="0">
                <a:latin typeface="+mn-lt"/>
                <a:cs typeface="+mn-cs"/>
              </a:endParaRPr>
            </a:p>
          </p:txBody>
        </p:sp>
      </p:grpSp>
    </p:spTree>
    <p:custDataLst>
      <p:tags r:id="rId1"/>
    </p:custDataLst>
    <p:extLst>
      <p:ext uri="{BB962C8B-B14F-4D97-AF65-F5344CB8AC3E}">
        <p14:creationId xmlns:p14="http://schemas.microsoft.com/office/powerpoint/2010/main" val="235726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7025" y="1828800"/>
            <a:ext cx="8478838" cy="3416300"/>
          </a:xfrm>
          <a:prstGeom prst="rect">
            <a:avLst/>
          </a:prstGeom>
          <a:noFill/>
        </p:spPr>
        <p:txBody>
          <a:bodyPr>
            <a:spAutoFit/>
          </a:bodyPr>
          <a:lstStyle/>
          <a:p>
            <a:pPr algn="ctr">
              <a:defRPr/>
            </a:pPr>
            <a:r>
              <a:rPr lang="en-US" sz="7200" b="1" dirty="0">
                <a:latin typeface="+mj-lt"/>
                <a:cs typeface="+mn-cs"/>
              </a:rPr>
              <a:t>Disruptive Emerging Technologies</a:t>
            </a:r>
          </a:p>
        </p:txBody>
      </p:sp>
    </p:spTree>
    <p:custDataLst>
      <p:tags r:id="rId1"/>
    </p:custDataLst>
    <p:extLst>
      <p:ext uri="{BB962C8B-B14F-4D97-AF65-F5344CB8AC3E}">
        <p14:creationId xmlns:p14="http://schemas.microsoft.com/office/powerpoint/2010/main" val="2333279717"/>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Introduction</a:t>
            </a:r>
            <a:endParaRPr lang="en-US" sz="4000" b="1" dirty="0"/>
          </a:p>
        </p:txBody>
      </p:sp>
      <p:sp>
        <p:nvSpPr>
          <p:cNvPr id="3" name="Content Placeholder 2"/>
          <p:cNvSpPr>
            <a:spLocks noGrp="1"/>
          </p:cNvSpPr>
          <p:nvPr>
            <p:ph idx="1"/>
          </p:nvPr>
        </p:nvSpPr>
        <p:spPr>
          <a:xfrm>
            <a:off x="228600" y="1295400"/>
            <a:ext cx="8686800" cy="5105400"/>
          </a:xfrm>
        </p:spPr>
        <p:txBody>
          <a:bodyPr>
            <a:normAutofit/>
          </a:bodyPr>
          <a:lstStyle/>
          <a:p>
            <a:pPr>
              <a:spcBef>
                <a:spcPts val="2400"/>
              </a:spcBef>
            </a:pPr>
            <a:r>
              <a:rPr lang="en-US" dirty="0" smtClean="0"/>
              <a:t>Foresight – essential for leaders &amp; organizations</a:t>
            </a:r>
          </a:p>
          <a:p>
            <a:pPr>
              <a:spcBef>
                <a:spcPts val="2400"/>
              </a:spcBef>
            </a:pPr>
            <a:r>
              <a:rPr lang="en-US" dirty="0" smtClean="0"/>
              <a:t>Primary care &amp; public health are both evolving rapidly -Scenarios are an important tool for understanding those directions, and the related opportunities and challenges </a:t>
            </a:r>
          </a:p>
          <a:p>
            <a:pPr marL="0" indent="0">
              <a:spcBef>
                <a:spcPts val="2400"/>
              </a:spcBef>
              <a:buNone/>
            </a:pPr>
            <a:endParaRPr lang="en-US" dirty="0" smtClean="0"/>
          </a:p>
          <a:p>
            <a:pPr>
              <a:spcBef>
                <a:spcPts val="2400"/>
              </a:spcBef>
            </a:pPr>
            <a:endParaRPr lang="en-US"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49204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Personalized Medicine and Care </a:t>
            </a:r>
          </a:p>
        </p:txBody>
      </p:sp>
      <p:sp>
        <p:nvSpPr>
          <p:cNvPr id="45059" name="Content Placeholder 5"/>
          <p:cNvSpPr>
            <a:spLocks noGrp="1"/>
          </p:cNvSpPr>
          <p:nvPr>
            <p:ph sz="half" idx="2"/>
          </p:nvPr>
        </p:nvSpPr>
        <p:spPr>
          <a:xfrm>
            <a:off x="0" y="1092200"/>
            <a:ext cx="9067799" cy="3121025"/>
          </a:xfrm>
        </p:spPr>
        <p:txBody>
          <a:bodyPr/>
          <a:lstStyle/>
          <a:p>
            <a:pPr>
              <a:buClr>
                <a:srgbClr val="002060"/>
              </a:buClr>
            </a:pPr>
            <a:r>
              <a:rPr lang="en-US" dirty="0" smtClean="0"/>
              <a:t>Genomics, </a:t>
            </a:r>
            <a:r>
              <a:rPr lang="en-US" dirty="0" err="1" smtClean="0"/>
              <a:t>Biomonitoring</a:t>
            </a:r>
            <a:endParaRPr lang="en-US" dirty="0" smtClean="0"/>
          </a:p>
          <a:p>
            <a:pPr lvl="1">
              <a:buClr>
                <a:srgbClr val="002060"/>
              </a:buClr>
            </a:pPr>
            <a:r>
              <a:rPr lang="en-US" sz="2800" dirty="0" smtClean="0"/>
              <a:t>Epigenetics, Zipcodeomics; Social Determinant of Health</a:t>
            </a:r>
          </a:p>
          <a:p>
            <a:pPr>
              <a:buClr>
                <a:srgbClr val="002060"/>
              </a:buClr>
            </a:pPr>
            <a:r>
              <a:rPr lang="en-US" dirty="0" smtClean="0"/>
              <a:t>Personalized definitions of “normal” and disease</a:t>
            </a:r>
          </a:p>
          <a:p>
            <a:pPr>
              <a:buClr>
                <a:srgbClr val="002060"/>
              </a:buClr>
            </a:pPr>
            <a:r>
              <a:rPr lang="en-US" dirty="0" smtClean="0"/>
              <a:t>Massive data on treatments &amp; side effects analyzed and results used for personalized prescriptions for individuals</a:t>
            </a:r>
          </a:p>
          <a:p>
            <a:endParaRPr lang="en-US" dirty="0" smtClean="0"/>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951288"/>
            <a:ext cx="3624262"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63" y="3886200"/>
            <a:ext cx="3133725"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9281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p of the Mov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6386" name="Content Placeholder 1"/>
          <p:cNvSpPr>
            <a:spLocks noGrp="1"/>
          </p:cNvSpPr>
          <p:nvPr>
            <p:ph idx="1"/>
          </p:nvPr>
        </p:nvSpPr>
        <p:spPr>
          <a:xfrm>
            <a:off x="0" y="1295399"/>
            <a:ext cx="4627564" cy="2895601"/>
          </a:xfrm>
        </p:spPr>
        <p:txBody>
          <a:bodyPr>
            <a:normAutofit lnSpcReduction="10000"/>
          </a:bodyPr>
          <a:lstStyle/>
          <a:p>
            <a:pPr>
              <a:spcBef>
                <a:spcPts val="1200"/>
              </a:spcBef>
            </a:pPr>
            <a:r>
              <a:rPr lang="en-US" sz="3200" dirty="0" smtClean="0"/>
              <a:t>Personalization</a:t>
            </a:r>
            <a:endParaRPr lang="en-US" sz="3200" dirty="0"/>
          </a:p>
          <a:p>
            <a:pPr lvl="2"/>
            <a:r>
              <a:rPr lang="en-US" sz="3000" dirty="0" err="1"/>
              <a:t>Biomonitoring</a:t>
            </a:r>
            <a:endParaRPr lang="en-US" sz="3000" dirty="0"/>
          </a:p>
          <a:p>
            <a:pPr lvl="2"/>
            <a:r>
              <a:rPr lang="en-US" sz="3000" dirty="0"/>
              <a:t>Genomics, epigenetics, </a:t>
            </a:r>
            <a:r>
              <a:rPr lang="en-US" sz="3000" dirty="0" smtClean="0"/>
              <a:t>zipcodeomics </a:t>
            </a:r>
          </a:p>
          <a:p>
            <a:pPr lvl="2"/>
            <a:r>
              <a:rPr lang="en-US" sz="3000" dirty="0" smtClean="0"/>
              <a:t>SDH Risks</a:t>
            </a:r>
            <a:endParaRPr lang="en-US" sz="3000" dirty="0"/>
          </a:p>
        </p:txBody>
      </p:sp>
      <p:sp>
        <p:nvSpPr>
          <p:cNvPr id="3" name="Title 2"/>
          <p:cNvSpPr>
            <a:spLocks noGrp="1"/>
          </p:cNvSpPr>
          <p:nvPr>
            <p:ph type="title"/>
          </p:nvPr>
        </p:nvSpPr>
        <p:spPr/>
        <p:txBody>
          <a:bodyPr>
            <a:normAutofit fontScale="90000"/>
          </a:bodyPr>
          <a:lstStyle/>
          <a:p>
            <a:pPr>
              <a:defRPr/>
            </a:pPr>
            <a:r>
              <a:rPr lang="en-US" dirty="0" smtClean="0"/>
              <a:t>Health Care Knowledge Advances</a:t>
            </a:r>
            <a:endParaRPr lang="en-US" dirty="0"/>
          </a:p>
        </p:txBody>
      </p:sp>
      <p:sp>
        <p:nvSpPr>
          <p:cNvPr id="16389" name="Slide Number Placeholder 1"/>
          <p:cNvSpPr>
            <a:spLocks noGrp="1"/>
          </p:cNvSpPr>
          <p:nvPr>
            <p:ph type="sldNum" sz="quarter" idx="12"/>
          </p:nvPr>
        </p:nvSpPr>
        <p:spPr bwMode="auto">
          <a:noFill/>
          <a:ln>
            <a:miter lim="800000"/>
            <a:headEnd/>
            <a:tailEnd/>
          </a:ln>
        </p:spPr>
        <p:txBody>
          <a:bodyPr/>
          <a:lstStyle/>
          <a:p>
            <a:fld id="{BC87CF07-B459-45FB-BF84-C6C5F90E0BE2}" type="slidenum">
              <a:rPr lang="en-US">
                <a:solidFill>
                  <a:prstClr val="black"/>
                </a:solidFill>
              </a:rPr>
              <a:pPr/>
              <a:t>31</a:t>
            </a:fld>
            <a:endParaRPr lang="en-US">
              <a:solidFill>
                <a:prstClr val="black"/>
              </a:solidFill>
            </a:endParaRPr>
          </a:p>
        </p:txBody>
      </p:sp>
      <p:pic>
        <p:nvPicPr>
          <p:cNvPr id="14" name="Picture 2" descr="Multiple reports have also pointed to an Apple watch-like device (wrist image: Shuttersto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4501081" y="1463767"/>
            <a:ext cx="1729334" cy="972469"/>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https://encrypted-tbn1.gstatic.com/images?q=tbn:ANd9GcT1Be6P0DDCpnzhsUZGIporu_PrF1ysO7uRybJ09v-r_j0CsBLN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881" y="1295399"/>
            <a:ext cx="1248555" cy="19253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1" descr="http://g-ecx.images-amazon.com/images/G/01/aplus/detail-page/B00A17I9AA_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523999"/>
            <a:ext cx="1219200" cy="1145425"/>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http://ecx.images-amazon.com/images/I/4195hCBd2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899" y="4267200"/>
            <a:ext cx="3281885" cy="30645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5655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p:txBody>
          <a:bodyPr/>
          <a:lstStyle/>
          <a:p>
            <a:endParaRPr lang="en-US" smtClean="0"/>
          </a:p>
        </p:txBody>
      </p:sp>
      <p:sp>
        <p:nvSpPr>
          <p:cNvPr id="9220" name="Rectangle 3"/>
          <p:cNvSpPr>
            <a:spLocks noGrp="1" noChangeArrowheads="1"/>
          </p:cNvSpPr>
          <p:nvPr>
            <p:ph type="subTitle" idx="1"/>
          </p:nvPr>
        </p:nvSpPr>
        <p:spPr/>
        <p:txBody>
          <a:bodyPr/>
          <a:lstStyle/>
          <a:p>
            <a:endParaRPr lang="en-US" smtClean="0"/>
          </a:p>
        </p:txBody>
      </p:sp>
      <p:graphicFrame>
        <p:nvGraphicFramePr>
          <p:cNvPr id="9218" name="Object 2"/>
          <p:cNvGraphicFramePr>
            <a:graphicFrameLocks noChangeAspect="1"/>
          </p:cNvGraphicFramePr>
          <p:nvPr>
            <p:extLst>
              <p:ext uri="{D42A27DB-BD31-4B8C-83A1-F6EECF244321}">
                <p14:modId xmlns:p14="http://schemas.microsoft.com/office/powerpoint/2010/main" val="552301673"/>
              </p:ext>
            </p:extLst>
          </p:nvPr>
        </p:nvGraphicFramePr>
        <p:xfrm>
          <a:off x="0" y="3175"/>
          <a:ext cx="9144000" cy="6851650"/>
        </p:xfrm>
        <a:graphic>
          <a:graphicData uri="http://schemas.openxmlformats.org/presentationml/2006/ole">
            <mc:AlternateContent xmlns:mc="http://schemas.openxmlformats.org/markup-compatibility/2006">
              <mc:Choice xmlns:v="urn:schemas-microsoft-com:vml" Requires="v">
                <p:oleObj spid="_x0000_s1105" name="Acrobat Document" r:id="rId5" imgW="5471634" imgH="4099915" progId="AcroExch.Document.7">
                  <p:embed/>
                </p:oleObj>
              </mc:Choice>
              <mc:Fallback>
                <p:oleObj name="Acrobat Document" r:id="rId5" imgW="5471634" imgH="4099915"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06" name="Picture 2" descr="http://image.slidesharecdn.com/himsspresentation-110310022528-phpapp02/95/slide-9-728.jpg?cb=12997455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4043" y="-7543800"/>
            <a:ext cx="13312215" cy="156972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1600200" y="6361172"/>
            <a:ext cx="7086601" cy="400110"/>
          </a:xfrm>
          <a:prstGeom prst="rect">
            <a:avLst/>
          </a:prstGeom>
          <a:noFill/>
        </p:spPr>
        <p:txBody>
          <a:bodyPr wrap="square">
            <a:spAutoFit/>
          </a:bodyPr>
          <a:lstStyle/>
          <a:p>
            <a:pPr algn="ctr">
              <a:defRPr/>
            </a:pPr>
            <a:r>
              <a:rPr lang="en-US" sz="2000" b="1" dirty="0" err="1" smtClean="0">
                <a:solidFill>
                  <a:prstClr val="black"/>
                </a:solidFill>
                <a:latin typeface="Calibri"/>
              </a:rPr>
              <a:t>WellAWARE</a:t>
            </a:r>
            <a:r>
              <a:rPr lang="en-US" sz="2000" b="1" dirty="0" smtClean="0">
                <a:solidFill>
                  <a:prstClr val="black"/>
                </a:solidFill>
                <a:latin typeface="Calibri"/>
              </a:rPr>
              <a:t> Systems; Medical Automation Research Center</a:t>
            </a:r>
            <a:endParaRPr lang="en-US" sz="2000" b="1" dirty="0">
              <a:solidFill>
                <a:prstClr val="black"/>
              </a:solidFill>
              <a:latin typeface="Calibri"/>
            </a:endParaRPr>
          </a:p>
        </p:txBody>
      </p:sp>
    </p:spTree>
    <p:custDataLst>
      <p:tags r:id="rId2"/>
    </p:custDataLst>
    <p:extLst>
      <p:ext uri="{BB962C8B-B14F-4D97-AF65-F5344CB8AC3E}">
        <p14:creationId xmlns:p14="http://schemas.microsoft.com/office/powerpoint/2010/main" val="1656030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TextBox 99338"/>
          <p:cNvSpPr txBox="1">
            <a:spLocks noChangeArrowheads="1"/>
          </p:cNvSpPr>
          <p:nvPr/>
        </p:nvSpPr>
        <p:spPr bwMode="auto">
          <a:xfrm>
            <a:off x="762000" y="955119"/>
            <a:ext cx="3810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Clr>
                <a:schemeClr val="tx1"/>
              </a:buClr>
              <a:buFont typeface="Arial" charset="0"/>
              <a:buChar char="•"/>
            </a:pPr>
            <a:r>
              <a:rPr lang="en-US" sz="2400" b="1" dirty="0">
                <a:latin typeface="Trebuchet MS" pitchFamily="34" charset="0"/>
              </a:rPr>
              <a:t> A </a:t>
            </a:r>
            <a:r>
              <a:rPr lang="en-US" sz="2400" b="1" dirty="0" err="1">
                <a:latin typeface="Trebuchet MS" pitchFamily="34" charset="0"/>
              </a:rPr>
              <a:t>microsensor</a:t>
            </a:r>
            <a:r>
              <a:rPr lang="en-US" sz="2400" b="1" dirty="0">
                <a:latin typeface="Trebuchet MS" pitchFamily="34" charset="0"/>
              </a:rPr>
              <a:t> painlessly and continuously extracts biological samples</a:t>
            </a:r>
          </a:p>
          <a:p>
            <a:pPr>
              <a:spcBef>
                <a:spcPts val="1200"/>
              </a:spcBef>
              <a:buClr>
                <a:schemeClr val="tx1"/>
              </a:buClr>
              <a:buFont typeface="Arial" charset="0"/>
              <a:buChar char="•"/>
            </a:pPr>
            <a:r>
              <a:rPr lang="en-US" sz="2400" b="1" dirty="0">
                <a:latin typeface="Trebuchet MS" pitchFamily="34" charset="0"/>
              </a:rPr>
              <a:t> Biological samples that can be analyzed for over 200 biomarkers </a:t>
            </a:r>
          </a:p>
        </p:txBody>
      </p:sp>
      <p:grpSp>
        <p:nvGrpSpPr>
          <p:cNvPr id="2" name="Group 10"/>
          <p:cNvGrpSpPr>
            <a:grpSpLocks/>
          </p:cNvGrpSpPr>
          <p:nvPr/>
        </p:nvGrpSpPr>
        <p:grpSpPr bwMode="auto">
          <a:xfrm>
            <a:off x="366713" y="4071939"/>
            <a:ext cx="7710488" cy="2786063"/>
            <a:chOff x="389" y="2688"/>
            <a:chExt cx="4857" cy="1755"/>
          </a:xfrm>
        </p:grpSpPr>
        <p:pic>
          <p:nvPicPr>
            <p:cNvPr id="49159" name="Rectangle 8197" descr="nrt_patch_l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 y="2688"/>
              <a:ext cx="1915"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Rectangle 6"/>
            <p:cNvSpPr>
              <a:spLocks noChangeArrowheads="1"/>
            </p:cNvSpPr>
            <p:nvPr/>
          </p:nvSpPr>
          <p:spPr bwMode="auto">
            <a:xfrm>
              <a:off x="2304" y="3195"/>
              <a:ext cx="2942" cy="1248"/>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defRPr/>
              </a:pPr>
              <a:r>
                <a:rPr lang="en-US" sz="2400" b="1" dirty="0">
                  <a:latin typeface="+mn-lt"/>
                  <a:cs typeface="Arial" pitchFamily="34" charset="0"/>
                </a:rPr>
                <a:t>A wearable, unobtrusive bandage</a:t>
              </a:r>
            </a:p>
            <a:p>
              <a:pPr marL="342900" indent="-342900" eaLnBrk="0" hangingPunct="0">
                <a:lnSpc>
                  <a:spcPct val="80000"/>
                </a:lnSpc>
                <a:spcBef>
                  <a:spcPct val="20000"/>
                </a:spcBef>
                <a:buFontTx/>
                <a:buChar char="•"/>
                <a:defRPr/>
              </a:pPr>
              <a:r>
                <a:rPr lang="en-US" sz="2400" b="1" dirty="0">
                  <a:latin typeface="+mn-lt"/>
                  <a:cs typeface="Arial" pitchFamily="34" charset="0"/>
                </a:rPr>
                <a:t>Improved comfort </a:t>
              </a:r>
              <a:r>
                <a:rPr lang="en-US" sz="2400" b="1" dirty="0">
                  <a:latin typeface="+mn-lt"/>
                  <a:cs typeface="Arial" pitchFamily="34" charset="0"/>
                  <a:sym typeface="Wingdings" pitchFamily="2" charset="2"/>
                </a:rPr>
                <a:t>= </a:t>
              </a:r>
              <a:r>
                <a:rPr lang="en-US" sz="2400" b="1" dirty="0">
                  <a:latin typeface="+mn-lt"/>
                  <a:cs typeface="Arial" pitchFamily="34" charset="0"/>
                </a:rPr>
                <a:t>greatly improved compliance</a:t>
              </a:r>
            </a:p>
            <a:p>
              <a:pPr marL="342900" indent="-342900" eaLnBrk="0" hangingPunct="0">
                <a:lnSpc>
                  <a:spcPct val="80000"/>
                </a:lnSpc>
                <a:spcBef>
                  <a:spcPct val="20000"/>
                </a:spcBef>
                <a:buFontTx/>
                <a:buChar char="•"/>
                <a:defRPr/>
              </a:pPr>
              <a:r>
                <a:rPr lang="en-US" sz="2400" b="1" dirty="0">
                  <a:latin typeface="+mn-lt"/>
                  <a:cs typeface="Arial" pitchFamily="34" charset="0"/>
                </a:rPr>
                <a:t>Molecular </a:t>
              </a:r>
              <a:r>
                <a:rPr lang="en-US" sz="2400" b="1" dirty="0" smtClean="0">
                  <a:latin typeface="+mn-lt"/>
                  <a:cs typeface="Arial" pitchFamily="34" charset="0"/>
                </a:rPr>
                <a:t>epidemiology</a:t>
              </a:r>
              <a:endParaRPr lang="en-US" sz="2400" b="1" dirty="0">
                <a:latin typeface="+mn-lt"/>
                <a:cs typeface="Arial" pitchFamily="34" charset="0"/>
              </a:endParaRPr>
            </a:p>
          </p:txBody>
        </p:sp>
      </p:grpSp>
      <p:pic>
        <p:nvPicPr>
          <p:cNvPr id="4915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001713"/>
            <a:ext cx="426720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304800" y="152400"/>
            <a:ext cx="8686800" cy="1143000"/>
          </a:xfrm>
          <a:prstGeom prst="rect">
            <a:avLst/>
          </a:prstGeom>
        </p:spPr>
        <p:txBody>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ambria" pitchFamily="18" charset="0"/>
              </a:defRPr>
            </a:lvl2pPr>
            <a:lvl3pPr algn="l" rtl="0" eaLnBrk="0" fontAlgn="base" hangingPunct="0">
              <a:spcBef>
                <a:spcPct val="0"/>
              </a:spcBef>
              <a:spcAft>
                <a:spcPct val="0"/>
              </a:spcAft>
              <a:defRPr sz="4100" b="1">
                <a:solidFill>
                  <a:schemeClr val="tx2"/>
                </a:solidFill>
                <a:latin typeface="Cambria" pitchFamily="18" charset="0"/>
              </a:defRPr>
            </a:lvl3pPr>
            <a:lvl4pPr algn="l" rtl="0" eaLnBrk="0" fontAlgn="base" hangingPunct="0">
              <a:spcBef>
                <a:spcPct val="0"/>
              </a:spcBef>
              <a:spcAft>
                <a:spcPct val="0"/>
              </a:spcAft>
              <a:defRPr sz="4100" b="1">
                <a:solidFill>
                  <a:schemeClr val="tx2"/>
                </a:solidFill>
                <a:latin typeface="Cambria" pitchFamily="18" charset="0"/>
              </a:defRPr>
            </a:lvl4pPr>
            <a:lvl5pPr algn="l" rtl="0" eaLnBrk="0" fontAlgn="base" hangingPunct="0">
              <a:spcBef>
                <a:spcPct val="0"/>
              </a:spcBef>
              <a:spcAft>
                <a:spcPct val="0"/>
              </a:spcAft>
              <a:defRPr sz="4100" b="1">
                <a:solidFill>
                  <a:schemeClr val="tx2"/>
                </a:solidFill>
                <a:latin typeface="Cambria" pitchFamily="18"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r>
              <a:rPr lang="en-US" dirty="0" smtClean="0"/>
              <a:t>Biomonitoring through the skin</a:t>
            </a:r>
          </a:p>
        </p:txBody>
      </p:sp>
    </p:spTree>
    <p:custDataLst>
      <p:tags r:id="rId1"/>
    </p:custDataLst>
    <p:extLst>
      <p:ext uri="{BB962C8B-B14F-4D97-AF65-F5344CB8AC3E}">
        <p14:creationId xmlns:p14="http://schemas.microsoft.com/office/powerpoint/2010/main" val="54931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0" y="0"/>
            <a:ext cx="8458200" cy="1143000"/>
          </a:xfrm>
        </p:spPr>
        <p:txBody>
          <a:bodyPr/>
          <a:lstStyle/>
          <a:p>
            <a:r>
              <a:rPr lang="en-US" sz="4000" smtClean="0"/>
              <a:t>The Home &amp; the Doctor’s Office</a:t>
            </a:r>
          </a:p>
        </p:txBody>
      </p:sp>
      <p:pic>
        <p:nvPicPr>
          <p:cNvPr id="714755" name="Picture 3" descr="CAN0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441450"/>
            <a:ext cx="25209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57" name="Picture 5" descr="Toi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066800"/>
            <a:ext cx="54864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4294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14755"/>
                                        </p:tgtEl>
                                        <p:attrNameLst>
                                          <p:attrName>style.visibility</p:attrName>
                                        </p:attrNameLst>
                                      </p:cBhvr>
                                      <p:to>
                                        <p:strVal val="visible"/>
                                      </p:to>
                                    </p:set>
                                    <p:anim calcmode="lin" valueType="num">
                                      <p:cBhvr>
                                        <p:cTn id="7" dur="500" fill="hold"/>
                                        <p:tgtEl>
                                          <p:spTgt spid="714755"/>
                                        </p:tgtEl>
                                        <p:attrNameLst>
                                          <p:attrName>ppt_w</p:attrName>
                                        </p:attrNameLst>
                                      </p:cBhvr>
                                      <p:tavLst>
                                        <p:tav tm="0">
                                          <p:val>
                                            <p:fltVal val="0"/>
                                          </p:val>
                                        </p:tav>
                                        <p:tav tm="100000">
                                          <p:val>
                                            <p:strVal val="#ppt_w"/>
                                          </p:val>
                                        </p:tav>
                                      </p:tavLst>
                                    </p:anim>
                                    <p:anim calcmode="lin" valueType="num">
                                      <p:cBhvr>
                                        <p:cTn id="8" dur="500" fill="hold"/>
                                        <p:tgtEl>
                                          <p:spTgt spid="714755"/>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714755"/>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714757"/>
                                        </p:tgtEl>
                                        <p:attrNameLst>
                                          <p:attrName>style.visibility</p:attrName>
                                        </p:attrNameLst>
                                      </p:cBhvr>
                                      <p:to>
                                        <p:strVal val="visible"/>
                                      </p:to>
                                    </p:set>
                                    <p:anim calcmode="lin" valueType="num">
                                      <p:cBhvr>
                                        <p:cTn id="13" dur="500" fill="hold"/>
                                        <p:tgtEl>
                                          <p:spTgt spid="714757"/>
                                        </p:tgtEl>
                                        <p:attrNameLst>
                                          <p:attrName>ppt_w</p:attrName>
                                        </p:attrNameLst>
                                      </p:cBhvr>
                                      <p:tavLst>
                                        <p:tav tm="0">
                                          <p:val>
                                            <p:fltVal val="0"/>
                                          </p:val>
                                        </p:tav>
                                        <p:tav tm="100000">
                                          <p:val>
                                            <p:strVal val="#ppt_w"/>
                                          </p:val>
                                        </p:tav>
                                      </p:tavLst>
                                    </p:anim>
                                    <p:anim calcmode="lin" valueType="num">
                                      <p:cBhvr>
                                        <p:cTn id="14" dur="500" fill="hold"/>
                                        <p:tgtEl>
                                          <p:spTgt spid="714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22"/>
            <a:ext cx="8229600" cy="1143000"/>
          </a:xfrm>
        </p:spPr>
        <p:txBody>
          <a:bodyPr/>
          <a:lstStyle/>
          <a:p>
            <a:pPr>
              <a:defRPr/>
            </a:pPr>
            <a:r>
              <a:rPr lang="en-US" sz="3600" dirty="0" smtClean="0"/>
              <a:t> Health Care Knowledge Advances</a:t>
            </a:r>
            <a:endParaRPr lang="en-US" sz="3600" dirty="0"/>
          </a:p>
        </p:txBody>
      </p:sp>
      <p:grpSp>
        <p:nvGrpSpPr>
          <p:cNvPr id="35843" name="Group 15"/>
          <p:cNvGrpSpPr>
            <a:grpSpLocks/>
          </p:cNvGrpSpPr>
          <p:nvPr/>
        </p:nvGrpSpPr>
        <p:grpSpPr bwMode="auto">
          <a:xfrm>
            <a:off x="228600" y="1219200"/>
            <a:ext cx="2514600" cy="2352675"/>
            <a:chOff x="3759629" y="1081647"/>
            <a:chExt cx="1585412" cy="1215988"/>
          </a:xfrm>
        </p:grpSpPr>
        <p:sp>
          <p:nvSpPr>
            <p:cNvPr id="35856" name="TextBox 11"/>
            <p:cNvSpPr txBox="1">
              <a:spLocks noChangeArrowheads="1"/>
            </p:cNvSpPr>
            <p:nvPr/>
          </p:nvSpPr>
          <p:spPr bwMode="auto">
            <a:xfrm>
              <a:off x="3759629" y="1944489"/>
              <a:ext cx="1585412" cy="3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0000"/>
                </a:lnSpc>
              </a:pPr>
              <a:r>
                <a:rPr lang="en-US" sz="2400">
                  <a:latin typeface="Apple Casual"/>
                  <a:ea typeface="Apple Casual"/>
                  <a:cs typeface="Apple Casual"/>
                </a:rPr>
                <a:t>Electronic Medical Records</a:t>
              </a:r>
            </a:p>
          </p:txBody>
        </p:sp>
        <p:pic>
          <p:nvPicPr>
            <p:cNvPr id="3585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28517" y="1081647"/>
              <a:ext cx="1207634" cy="8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4" name="Group 17"/>
          <p:cNvGrpSpPr>
            <a:grpSpLocks/>
          </p:cNvGrpSpPr>
          <p:nvPr/>
        </p:nvGrpSpPr>
        <p:grpSpPr bwMode="auto">
          <a:xfrm>
            <a:off x="2743200" y="1371951"/>
            <a:ext cx="3281363" cy="2587625"/>
            <a:chOff x="5163162" y="1108354"/>
            <a:chExt cx="1604321" cy="1529161"/>
          </a:xfrm>
        </p:grpSpPr>
        <p:sp>
          <p:nvSpPr>
            <p:cNvPr id="35854" name="TextBox 12"/>
            <p:cNvSpPr txBox="1">
              <a:spLocks noChangeArrowheads="1"/>
            </p:cNvSpPr>
            <p:nvPr/>
          </p:nvSpPr>
          <p:spPr bwMode="auto">
            <a:xfrm>
              <a:off x="5163162" y="2233770"/>
              <a:ext cx="1604321" cy="40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0000"/>
                </a:lnSpc>
              </a:pPr>
              <a:r>
                <a:rPr lang="en-US" sz="2400" dirty="0">
                  <a:latin typeface="Apple Casual"/>
                  <a:ea typeface="Apple Casual"/>
                  <a:cs typeface="Apple Casual"/>
                </a:rPr>
                <a:t>“Dr. Watson” Expert Support for providers</a:t>
              </a:r>
            </a:p>
          </p:txBody>
        </p:sp>
        <p:pic>
          <p:nvPicPr>
            <p:cNvPr id="3585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5501" y="1108354"/>
              <a:ext cx="1237820" cy="108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5" name="Group 21"/>
          <p:cNvGrpSpPr>
            <a:grpSpLocks/>
          </p:cNvGrpSpPr>
          <p:nvPr/>
        </p:nvGrpSpPr>
        <p:grpSpPr bwMode="auto">
          <a:xfrm>
            <a:off x="533400" y="4343400"/>
            <a:ext cx="3505200" cy="1447800"/>
            <a:chOff x="5538049" y="1931109"/>
            <a:chExt cx="1894263" cy="964491"/>
          </a:xfrm>
        </p:grpSpPr>
        <p:pic>
          <p:nvPicPr>
            <p:cNvPr id="3585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6789" y="2352846"/>
              <a:ext cx="695523" cy="54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7759" y="1931109"/>
              <a:ext cx="333944" cy="40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Freeform 1109"/>
            <p:cNvSpPr>
              <a:spLocks/>
            </p:cNvSpPr>
            <p:nvPr/>
          </p:nvSpPr>
          <p:spPr bwMode="auto">
            <a:xfrm rot="-1045235">
              <a:off x="6472005" y="2121296"/>
              <a:ext cx="362875" cy="345459"/>
            </a:xfrm>
            <a:custGeom>
              <a:avLst/>
              <a:gdLst>
                <a:gd name="T0" fmla="*/ 0 w 3502"/>
                <a:gd name="T1" fmla="*/ 0 h 1983"/>
                <a:gd name="T2" fmla="*/ 2147483647 w 3502"/>
                <a:gd name="T3" fmla="*/ 2147483647 h 1983"/>
                <a:gd name="T4" fmla="*/ 2147483647 w 3502"/>
                <a:gd name="T5" fmla="*/ 2147483647 h 1983"/>
                <a:gd name="T6" fmla="*/ 2147483647 w 3502"/>
                <a:gd name="T7" fmla="*/ 2147483647 h 1983"/>
                <a:gd name="T8" fmla="*/ 2147483647 w 3502"/>
                <a:gd name="T9" fmla="*/ 2147483647 h 1983"/>
                <a:gd name="T10" fmla="*/ 2147483647 w 3502"/>
                <a:gd name="T11" fmla="*/ 2147483647 h 1983"/>
                <a:gd name="T12" fmla="*/ 2147483647 w 3502"/>
                <a:gd name="T13" fmla="*/ 2147483647 h 1983"/>
                <a:gd name="T14" fmla="*/ 2147483647 w 3502"/>
                <a:gd name="T15" fmla="*/ 2147483647 h 1983"/>
                <a:gd name="T16" fmla="*/ 2147483647 w 3502"/>
                <a:gd name="T17" fmla="*/ 2147483647 h 1983"/>
                <a:gd name="T18" fmla="*/ 2147483647 w 3502"/>
                <a:gd name="T19" fmla="*/ 2147483647 h 1983"/>
                <a:gd name="T20" fmla="*/ 2147483647 w 3502"/>
                <a:gd name="T21" fmla="*/ 2147483647 h 1983"/>
                <a:gd name="T22" fmla="*/ 2147483647 w 3502"/>
                <a:gd name="T23" fmla="*/ 2147483647 h 1983"/>
                <a:gd name="T24" fmla="*/ 2147483647 w 3502"/>
                <a:gd name="T25" fmla="*/ 2147483647 h 1983"/>
                <a:gd name="T26" fmla="*/ 2147483647 w 3502"/>
                <a:gd name="T27" fmla="*/ 2147483647 h 1983"/>
                <a:gd name="T28" fmla="*/ 2147483647 w 3502"/>
                <a:gd name="T29" fmla="*/ 2147483647 h 19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02"/>
                <a:gd name="T46" fmla="*/ 0 h 1983"/>
                <a:gd name="T47" fmla="*/ 3502 w 3502"/>
                <a:gd name="T48" fmla="*/ 1983 h 19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02" h="1983">
                  <a:moveTo>
                    <a:pt x="0" y="0"/>
                  </a:moveTo>
                  <a:lnTo>
                    <a:pt x="449" y="379"/>
                  </a:lnTo>
                  <a:lnTo>
                    <a:pt x="523" y="151"/>
                  </a:lnTo>
                  <a:lnTo>
                    <a:pt x="994" y="648"/>
                  </a:lnTo>
                  <a:lnTo>
                    <a:pt x="1087" y="377"/>
                  </a:lnTo>
                  <a:lnTo>
                    <a:pt x="1516" y="801"/>
                  </a:lnTo>
                  <a:lnTo>
                    <a:pt x="1561" y="506"/>
                  </a:lnTo>
                  <a:lnTo>
                    <a:pt x="1975" y="1080"/>
                  </a:lnTo>
                  <a:lnTo>
                    <a:pt x="2021" y="787"/>
                  </a:lnTo>
                  <a:lnTo>
                    <a:pt x="2434" y="1360"/>
                  </a:lnTo>
                  <a:lnTo>
                    <a:pt x="2485" y="1016"/>
                  </a:lnTo>
                  <a:lnTo>
                    <a:pt x="2974" y="1679"/>
                  </a:lnTo>
                  <a:lnTo>
                    <a:pt x="3061" y="1301"/>
                  </a:lnTo>
                  <a:lnTo>
                    <a:pt x="3481" y="1983"/>
                  </a:lnTo>
                  <a:lnTo>
                    <a:pt x="3502" y="1940"/>
                  </a:lnTo>
                </a:path>
              </a:pathLst>
            </a:cu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3" name="TextBox 13"/>
            <p:cNvSpPr txBox="1">
              <a:spLocks noChangeArrowheads="1"/>
            </p:cNvSpPr>
            <p:nvPr/>
          </p:nvSpPr>
          <p:spPr bwMode="auto">
            <a:xfrm>
              <a:off x="5538049" y="2333573"/>
              <a:ext cx="1500488" cy="55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latin typeface="Apple Casual"/>
                  <a:ea typeface="Apple Casual"/>
                  <a:cs typeface="Apple Casual"/>
                </a:rPr>
                <a:t>Personalized Vital Signs</a:t>
              </a:r>
            </a:p>
          </p:txBody>
        </p:sp>
      </p:grpSp>
      <p:grpSp>
        <p:nvGrpSpPr>
          <p:cNvPr id="35846" name="Group 36"/>
          <p:cNvGrpSpPr>
            <a:grpSpLocks/>
          </p:cNvGrpSpPr>
          <p:nvPr/>
        </p:nvGrpSpPr>
        <p:grpSpPr bwMode="auto">
          <a:xfrm>
            <a:off x="4038600" y="4038600"/>
            <a:ext cx="4495800" cy="2381250"/>
            <a:chOff x="3174929" y="3766045"/>
            <a:chExt cx="2299013" cy="949995"/>
          </a:xfrm>
        </p:grpSpPr>
        <p:sp>
          <p:nvSpPr>
            <p:cNvPr id="35848" name="TextBox 33"/>
            <p:cNvSpPr txBox="1">
              <a:spLocks noChangeArrowheads="1"/>
            </p:cNvSpPr>
            <p:nvPr/>
          </p:nvSpPr>
          <p:spPr bwMode="auto">
            <a:xfrm>
              <a:off x="3174929" y="3772620"/>
              <a:ext cx="1333215" cy="4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2400">
                  <a:latin typeface="Apple Casual"/>
                  <a:ea typeface="Apple Casual"/>
                  <a:cs typeface="Apple Casual"/>
                </a:rPr>
                <a:t>Digital health agents, gaming, social networking</a:t>
              </a:r>
            </a:p>
          </p:txBody>
        </p:sp>
        <p:pic>
          <p:nvPicPr>
            <p:cNvPr id="35849"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23947" y="3766045"/>
              <a:ext cx="949995" cy="9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E75CF4F-267B-4952-AD30-E8EEE4D588EC}" type="slidenum">
              <a:rPr lang="en-US">
                <a:latin typeface="Lucida Sans Unicode" pitchFamily="34" charset="0"/>
              </a:rPr>
              <a:pPr eaLnBrk="1" hangingPunct="1"/>
              <a:t>35</a:t>
            </a:fld>
            <a:endParaRPr lang="en-US">
              <a:latin typeface="Lucida Sans Unicode" pitchFamily="34" charset="0"/>
            </a:endParaRPr>
          </a:p>
        </p:txBody>
      </p:sp>
      <p:grpSp>
        <p:nvGrpSpPr>
          <p:cNvPr id="18" name="Group 21"/>
          <p:cNvGrpSpPr>
            <a:grpSpLocks/>
          </p:cNvGrpSpPr>
          <p:nvPr/>
        </p:nvGrpSpPr>
        <p:grpSpPr bwMode="auto">
          <a:xfrm>
            <a:off x="5791200" y="1066800"/>
            <a:ext cx="3276600" cy="2954881"/>
            <a:chOff x="2425524" y="1058018"/>
            <a:chExt cx="4251066" cy="3497646"/>
          </a:xfrm>
        </p:grpSpPr>
        <p:pic>
          <p:nvPicPr>
            <p:cNvPr id="1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6824" y="1058018"/>
              <a:ext cx="1974558" cy="240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bwMode="auto">
            <a:xfrm>
              <a:off x="2425524" y="3572026"/>
              <a:ext cx="4251066" cy="983638"/>
            </a:xfrm>
            <a:prstGeom prst="rect">
              <a:avLst/>
            </a:prstGeom>
            <a:noFill/>
          </p:spPr>
          <p:txBody>
            <a:bodyPr wrap="square">
              <a:spAutoFit/>
            </a:bodyPr>
            <a:lstStyle/>
            <a:p>
              <a:pPr algn="ctr">
                <a:defRPr/>
              </a:pPr>
              <a:r>
                <a:rPr lang="en-US" sz="2400" dirty="0">
                  <a:latin typeface="Apple Casual"/>
                  <a:cs typeface="Arial" charset="0"/>
                </a:rPr>
                <a:t>Digital </a:t>
              </a:r>
              <a:r>
                <a:rPr lang="en-US" sz="2400" dirty="0" smtClean="0">
                  <a:latin typeface="Apple Casual"/>
                  <a:cs typeface="Arial" charset="0"/>
                </a:rPr>
                <a:t>Health Coach </a:t>
              </a:r>
              <a:r>
                <a:rPr lang="en-US" sz="2400" dirty="0">
                  <a:latin typeface="Apple Casual"/>
                  <a:cs typeface="Arial" charset="0"/>
                </a:rPr>
                <a:t>(“avatar”)</a:t>
              </a:r>
            </a:p>
          </p:txBody>
        </p:sp>
      </p:grpSp>
    </p:spTree>
    <p:custDataLst>
      <p:tags r:id="rId1"/>
    </p:custDataLst>
    <p:extLst>
      <p:ext uri="{BB962C8B-B14F-4D97-AF65-F5344CB8AC3E}">
        <p14:creationId xmlns:p14="http://schemas.microsoft.com/office/powerpoint/2010/main" val="3964750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Box 3"/>
          <p:cNvSpPr txBox="1">
            <a:spLocks noChangeArrowheads="1"/>
          </p:cNvSpPr>
          <p:nvPr/>
        </p:nvSpPr>
        <p:spPr bwMode="auto">
          <a:xfrm>
            <a:off x="0" y="2286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b="1" dirty="0" smtClean="0">
                <a:effectLst>
                  <a:outerShdw blurRad="38100" dist="38100" dir="2700000" algn="tl">
                    <a:srgbClr val="000000">
                      <a:alpha val="43137"/>
                    </a:srgbClr>
                  </a:outerShdw>
                </a:effectLst>
                <a:latin typeface="+mj-lt"/>
              </a:rPr>
              <a:t>Digital Health Coach Aided By Technologies</a:t>
            </a:r>
            <a:endParaRPr lang="en-US" sz="3600" b="1" dirty="0">
              <a:effectLst>
                <a:outerShdw blurRad="38100" dist="38100" dir="2700000" algn="tl">
                  <a:srgbClr val="000000">
                    <a:alpha val="43137"/>
                  </a:srgbClr>
                </a:outerShdw>
              </a:effectLst>
              <a:latin typeface="+mj-lt"/>
            </a:endParaRPr>
          </a:p>
        </p:txBody>
      </p:sp>
      <p:pic>
        <p:nvPicPr>
          <p:cNvPr id="430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065" y="4343400"/>
            <a:ext cx="2422525" cy="159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bwMode="auto">
          <a:xfrm>
            <a:off x="5105400" y="5961064"/>
            <a:ext cx="3455835" cy="400110"/>
          </a:xfrm>
          <a:prstGeom prst="rect">
            <a:avLst/>
          </a:prstGeom>
          <a:noFill/>
        </p:spPr>
        <p:txBody>
          <a:bodyPr wrap="square">
            <a:spAutoFit/>
          </a:bodyPr>
          <a:lstStyle/>
          <a:p>
            <a:pPr algn="ctr">
              <a:defRPr/>
            </a:pPr>
            <a:r>
              <a:rPr lang="en-US" sz="2000" b="1" dirty="0">
                <a:latin typeface="+mn-lt"/>
                <a:cs typeface="Arial" charset="0"/>
              </a:rPr>
              <a:t>Facilitated Disease Network</a:t>
            </a:r>
          </a:p>
        </p:txBody>
      </p:sp>
      <p:grpSp>
        <p:nvGrpSpPr>
          <p:cNvPr id="43014" name="Group 10"/>
          <p:cNvGrpSpPr>
            <a:grpSpLocks/>
          </p:cNvGrpSpPr>
          <p:nvPr/>
        </p:nvGrpSpPr>
        <p:grpSpPr bwMode="auto">
          <a:xfrm>
            <a:off x="1981149" y="4384010"/>
            <a:ext cx="2338388" cy="2071549"/>
            <a:chOff x="2721108" y="4681339"/>
            <a:chExt cx="2117661" cy="1875973"/>
          </a:xfrm>
        </p:grpSpPr>
        <p:sp>
          <p:nvSpPr>
            <p:cNvPr id="12" name="TextBox 11"/>
            <p:cNvSpPr txBox="1"/>
            <p:nvPr/>
          </p:nvSpPr>
          <p:spPr bwMode="auto">
            <a:xfrm>
              <a:off x="2721108" y="5916258"/>
              <a:ext cx="2117661" cy="641054"/>
            </a:xfrm>
            <a:prstGeom prst="rect">
              <a:avLst/>
            </a:prstGeom>
            <a:noFill/>
          </p:spPr>
          <p:txBody>
            <a:bodyPr>
              <a:spAutoFit/>
            </a:bodyPr>
            <a:lstStyle/>
            <a:p>
              <a:pPr algn="ctr">
                <a:defRPr/>
              </a:pPr>
              <a:r>
                <a:rPr lang="en-US" sz="2000" b="1" dirty="0">
                  <a:latin typeface="+mn-lt"/>
                  <a:cs typeface="Arial" charset="0"/>
                </a:rPr>
                <a:t>Personal health record</a:t>
              </a:r>
            </a:p>
          </p:txBody>
        </p:sp>
        <p:pic>
          <p:nvPicPr>
            <p:cNvPr id="4303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710" y="4681339"/>
              <a:ext cx="1758175" cy="12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5" name="Group 16"/>
          <p:cNvGrpSpPr>
            <a:grpSpLocks/>
          </p:cNvGrpSpPr>
          <p:nvPr/>
        </p:nvGrpSpPr>
        <p:grpSpPr bwMode="auto">
          <a:xfrm>
            <a:off x="228599" y="3124200"/>
            <a:ext cx="1752550" cy="1243508"/>
            <a:chOff x="312267" y="776940"/>
            <a:chExt cx="2728142" cy="2552487"/>
          </a:xfrm>
        </p:grpSpPr>
        <p:sp>
          <p:nvSpPr>
            <p:cNvPr id="18" name="Text Box 9"/>
            <p:cNvSpPr txBox="1">
              <a:spLocks noChangeArrowheads="1"/>
            </p:cNvSpPr>
            <p:nvPr/>
          </p:nvSpPr>
          <p:spPr bwMode="auto">
            <a:xfrm>
              <a:off x="312267" y="2227010"/>
              <a:ext cx="2728142" cy="1102417"/>
            </a:xfrm>
            <a:prstGeom prst="rect">
              <a:avLst/>
            </a:prstGeom>
            <a:noFill/>
            <a:ln w="12700">
              <a:noFill/>
              <a:miter lim="800000"/>
              <a:headEnd/>
              <a:tailEnd/>
            </a:ln>
          </p:spPr>
          <p:txBody>
            <a:bodyPr wrap="square">
              <a:spAutoFit/>
            </a:bodyPr>
            <a:lstStyle/>
            <a:p>
              <a:pPr algn="ctr" eaLnBrk="0" hangingPunct="0">
                <a:lnSpc>
                  <a:spcPct val="70000"/>
                </a:lnSpc>
                <a:spcBef>
                  <a:spcPts val="480"/>
                </a:spcBef>
                <a:defRPr/>
              </a:pPr>
              <a:r>
                <a:rPr lang="en-US" sz="2000" b="1" dirty="0">
                  <a:latin typeface="+mn-lt"/>
                  <a:cs typeface="Arial" charset="0"/>
                </a:rPr>
                <a:t>Noninvasive biomonitoring</a:t>
              </a:r>
            </a:p>
          </p:txBody>
        </p:sp>
        <p:pic>
          <p:nvPicPr>
            <p:cNvPr id="43028"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269" y="776940"/>
              <a:ext cx="901451" cy="135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888574" y="1002305"/>
              <a:ext cx="1352178" cy="9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439" y="776940"/>
              <a:ext cx="845111" cy="135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6001" y="793218"/>
            <a:ext cx="1468639" cy="184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5513692" y="2657685"/>
            <a:ext cx="3666973" cy="400110"/>
          </a:xfrm>
          <a:prstGeom prst="rect">
            <a:avLst/>
          </a:prstGeom>
          <a:noFill/>
        </p:spPr>
        <p:txBody>
          <a:bodyPr wrap="square">
            <a:spAutoFit/>
          </a:bodyPr>
          <a:lstStyle/>
          <a:p>
            <a:pPr algn="ctr">
              <a:defRPr/>
            </a:pPr>
            <a:r>
              <a:rPr lang="en-US" sz="2000" b="1" dirty="0">
                <a:latin typeface="+mn-lt"/>
                <a:cs typeface="Arial" charset="0"/>
              </a:rPr>
              <a:t>Digital coach (“avatar”)</a:t>
            </a:r>
          </a:p>
        </p:txBody>
      </p:sp>
      <p:grpSp>
        <p:nvGrpSpPr>
          <p:cNvPr id="43017" name="Group 25"/>
          <p:cNvGrpSpPr>
            <a:grpSpLocks/>
          </p:cNvGrpSpPr>
          <p:nvPr/>
        </p:nvGrpSpPr>
        <p:grpSpPr bwMode="auto">
          <a:xfrm>
            <a:off x="3138692" y="874931"/>
            <a:ext cx="2236788" cy="1979474"/>
            <a:chOff x="270495" y="2514888"/>
            <a:chExt cx="2053630" cy="1817569"/>
          </a:xfrm>
        </p:grpSpPr>
        <p:grpSp>
          <p:nvGrpSpPr>
            <p:cNvPr id="43021" name="Group 13"/>
            <p:cNvGrpSpPr>
              <a:grpSpLocks/>
            </p:cNvGrpSpPr>
            <p:nvPr/>
          </p:nvGrpSpPr>
          <p:grpSpPr bwMode="auto">
            <a:xfrm>
              <a:off x="270495" y="2536428"/>
              <a:ext cx="2053630" cy="1796029"/>
              <a:chOff x="624134" y="4645015"/>
              <a:chExt cx="2053630" cy="1796029"/>
            </a:xfrm>
          </p:grpSpPr>
          <p:sp>
            <p:nvSpPr>
              <p:cNvPr id="15" name="TextBox 15"/>
              <p:cNvSpPr txBox="1">
                <a:spLocks noChangeArrowheads="1"/>
              </p:cNvSpPr>
              <p:nvPr/>
            </p:nvSpPr>
            <p:spPr bwMode="auto">
              <a:xfrm>
                <a:off x="624134" y="5791057"/>
                <a:ext cx="2053630" cy="649987"/>
              </a:xfrm>
              <a:prstGeom prst="rect">
                <a:avLst/>
              </a:prstGeom>
              <a:noFill/>
              <a:ln w="9525">
                <a:noFill/>
                <a:miter lim="800000"/>
                <a:headEnd/>
                <a:tailEnd/>
              </a:ln>
            </p:spPr>
            <p:txBody>
              <a:bodyPr>
                <a:spAutoFit/>
              </a:bodyPr>
              <a:lstStyle/>
              <a:p>
                <a:pPr algn="ctr">
                  <a:defRPr/>
                </a:pPr>
                <a:r>
                  <a:rPr lang="en-US" sz="2000" b="1" dirty="0">
                    <a:latin typeface="+mn-lt"/>
                    <a:cs typeface="Arial" charset="0"/>
                  </a:rPr>
                  <a:t>Wellness &amp; disease mgmt. apps</a:t>
                </a:r>
              </a:p>
            </p:txBody>
          </p:sp>
          <p:pic>
            <p:nvPicPr>
              <p:cNvPr id="43024"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78942" y="4645015"/>
                <a:ext cx="734077" cy="120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22" name="Picture 2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3076" y="2514888"/>
              <a:ext cx="834380" cy="11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9"/>
          <p:cNvSpPr txBox="1">
            <a:spLocks noChangeArrowheads="1"/>
          </p:cNvSpPr>
          <p:nvPr/>
        </p:nvSpPr>
        <p:spPr bwMode="auto">
          <a:xfrm>
            <a:off x="2250201" y="3250640"/>
            <a:ext cx="6665199" cy="1318181"/>
          </a:xfrm>
          <a:prstGeom prst="rect">
            <a:avLst/>
          </a:prstGeom>
          <a:solidFill>
            <a:schemeClr val="bg1"/>
          </a:solidFill>
          <a:ln w="12700">
            <a:noFill/>
            <a:miter lim="800000"/>
            <a:headEnd/>
            <a:tailEnd/>
          </a:ln>
        </p:spPr>
        <p:txBody>
          <a:bodyPr wrap="square">
            <a:spAutoFit/>
          </a:bodyPr>
          <a:lstStyle/>
          <a:p>
            <a:pPr algn="ctr" eaLnBrk="0" hangingPunct="0">
              <a:lnSpc>
                <a:spcPct val="70000"/>
              </a:lnSpc>
              <a:spcBef>
                <a:spcPts val="480"/>
              </a:spcBef>
              <a:defRPr/>
            </a:pPr>
            <a:r>
              <a:rPr lang="en-US" sz="2800" b="1" i="1" dirty="0" smtClean="0">
                <a:latin typeface="+mn-lt"/>
                <a:cs typeface="Arial" charset="0"/>
              </a:rPr>
              <a:t>Kaiser, ACOs give </a:t>
            </a:r>
            <a:r>
              <a:rPr lang="en-US" sz="2800" b="1" i="1" dirty="0" smtClean="0">
                <a:cs typeface="Arial" charset="0"/>
              </a:rPr>
              <a:t>these to patients, and b</a:t>
            </a:r>
            <a:r>
              <a:rPr lang="en-US" sz="2800" b="1" i="1" dirty="0" smtClean="0">
                <a:latin typeface="+mn-lt"/>
                <a:cs typeface="Arial" charset="0"/>
              </a:rPr>
              <a:t>ig </a:t>
            </a:r>
            <a:r>
              <a:rPr lang="en-US" sz="2800" b="1" i="1" dirty="0">
                <a:latin typeface="+mn-lt"/>
                <a:cs typeface="Arial" charset="0"/>
              </a:rPr>
              <a:t>name vendors offer free avatar-based health coaching if other integrated health products and services are purchased </a:t>
            </a:r>
          </a:p>
        </p:txBody>
      </p:sp>
      <p:sp>
        <p:nvSpPr>
          <p:cNvPr id="43019" name="Slide Number Placeholder 4"/>
          <p:cNvSpPr>
            <a:spLocks noGrp="1"/>
          </p:cNvSpPr>
          <p:nvPr>
            <p:ph type="sldNum" sz="quarter" idx="12"/>
          </p:nvPr>
        </p:nvSpPr>
        <p:spPr bwMode="auto">
          <a:xfrm>
            <a:off x="8435975" y="6400800"/>
            <a:ext cx="631825" cy="37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75F2C3-3772-4B29-8CAA-7B099156F24E}" type="slidenum">
              <a:rPr lang="en-US">
                <a:latin typeface="Lucida Sans Unicode" pitchFamily="34" charset="0"/>
              </a:rPr>
              <a:pPr eaLnBrk="1" hangingPunct="1"/>
              <a:t>36</a:t>
            </a:fld>
            <a:endParaRPr lang="en-US" dirty="0">
              <a:latin typeface="Lucida Sans Unicode" pitchFamily="34" charset="0"/>
            </a:endParaRPr>
          </a:p>
        </p:txBody>
      </p:sp>
    </p:spTree>
    <p:custDataLst>
      <p:tags r:id="rId1"/>
    </p:custDataLst>
    <p:extLst>
      <p:ext uri="{BB962C8B-B14F-4D97-AF65-F5344CB8AC3E}">
        <p14:creationId xmlns:p14="http://schemas.microsoft.com/office/powerpoint/2010/main" val="4113338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3160"/>
          </a:xfrm>
        </p:spPr>
        <p:txBody>
          <a:bodyPr/>
          <a:lstStyle/>
          <a:p>
            <a:r>
              <a:rPr lang="en-US" dirty="0" smtClean="0"/>
              <a:t>Self-Care</a:t>
            </a:r>
            <a:endParaRPr lang="en-US" dirty="0"/>
          </a:p>
        </p:txBody>
      </p:sp>
      <p:grpSp>
        <p:nvGrpSpPr>
          <p:cNvPr id="12" name="Group 21"/>
          <p:cNvGrpSpPr>
            <a:grpSpLocks/>
          </p:cNvGrpSpPr>
          <p:nvPr/>
        </p:nvGrpSpPr>
        <p:grpSpPr bwMode="auto">
          <a:xfrm>
            <a:off x="5557317" y="958782"/>
            <a:ext cx="3505200" cy="2042491"/>
            <a:chOff x="5633517" y="3808186"/>
            <a:chExt cx="3505200" cy="2042198"/>
          </a:xfrm>
        </p:grpSpPr>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54358" y="3808186"/>
              <a:ext cx="2635096" cy="173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633517" y="5480549"/>
              <a:ext cx="3505200" cy="369835"/>
            </a:xfrm>
            <a:prstGeom prst="rect">
              <a:avLst/>
            </a:prstGeom>
            <a:noFill/>
          </p:spPr>
          <p:txBody>
            <a:bodyPr>
              <a:spAutoFit/>
            </a:bodyPr>
            <a:lstStyle/>
            <a:p>
              <a:pPr algn="ctr">
                <a:defRPr/>
              </a:pPr>
              <a:r>
                <a:rPr lang="en-US" dirty="0">
                  <a:solidFill>
                    <a:prstClr val="black"/>
                  </a:solidFill>
                  <a:latin typeface="Calibri"/>
                  <a:cs typeface="Calibri"/>
                </a:rPr>
                <a:t>Facilitated disease network</a:t>
              </a:r>
            </a:p>
          </p:txBody>
        </p:sp>
      </p:grpSp>
      <p:grpSp>
        <p:nvGrpSpPr>
          <p:cNvPr id="23" name="Group 22"/>
          <p:cNvGrpSpPr/>
          <p:nvPr/>
        </p:nvGrpSpPr>
        <p:grpSpPr>
          <a:xfrm>
            <a:off x="6098654" y="3276328"/>
            <a:ext cx="2580904" cy="1976443"/>
            <a:chOff x="6179948" y="4358751"/>
            <a:chExt cx="2580904" cy="1976443"/>
          </a:xfrm>
        </p:grpSpPr>
        <p:sp>
          <p:nvSpPr>
            <p:cNvPr id="20" name="Text Box 9"/>
            <p:cNvSpPr txBox="1">
              <a:spLocks noChangeArrowheads="1"/>
            </p:cNvSpPr>
            <p:nvPr/>
          </p:nvSpPr>
          <p:spPr bwMode="auto">
            <a:xfrm>
              <a:off x="6246252" y="5965306"/>
              <a:ext cx="2514600" cy="369888"/>
            </a:xfrm>
            <a:prstGeom prst="rect">
              <a:avLst/>
            </a:prstGeom>
            <a:noFill/>
            <a:ln w="12700">
              <a:noFill/>
              <a:miter lim="800000"/>
              <a:headEnd/>
              <a:tailEnd/>
            </a:ln>
          </p:spPr>
          <p:txBody>
            <a:bodyPr>
              <a:spAutoFit/>
            </a:bodyPr>
            <a:lstStyle/>
            <a:p>
              <a:pPr algn="ctr" eaLnBrk="0" hangingPunct="0">
                <a:spcBef>
                  <a:spcPct val="50000"/>
                </a:spcBef>
                <a:defRPr/>
              </a:pPr>
              <a:r>
                <a:rPr lang="en-US" dirty="0">
                  <a:solidFill>
                    <a:prstClr val="black"/>
                  </a:solidFill>
                  <a:latin typeface="Calibri"/>
                  <a:cs typeface="Calibri"/>
                </a:rPr>
                <a:t>Home dialysis</a:t>
              </a:r>
            </a:p>
          </p:txBody>
        </p:sp>
        <p:pic>
          <p:nvPicPr>
            <p:cNvPr id="22" name="Picture 21"/>
            <p:cNvPicPr>
              <a:picLocks noChangeAspect="1"/>
            </p:cNvPicPr>
            <p:nvPr/>
          </p:nvPicPr>
          <p:blipFill>
            <a:blip r:embed="rId5"/>
            <a:stretch>
              <a:fillRect/>
            </a:stretch>
          </p:blipFill>
          <p:spPr>
            <a:xfrm>
              <a:off x="6179948" y="4358751"/>
              <a:ext cx="2527432" cy="1686478"/>
            </a:xfrm>
            <a:prstGeom prst="rect">
              <a:avLst/>
            </a:prstGeom>
          </p:spPr>
        </p:pic>
      </p:grpSp>
      <p:grpSp>
        <p:nvGrpSpPr>
          <p:cNvPr id="26" name="Group 25"/>
          <p:cNvGrpSpPr/>
          <p:nvPr/>
        </p:nvGrpSpPr>
        <p:grpSpPr>
          <a:xfrm>
            <a:off x="254264" y="2631385"/>
            <a:ext cx="2727001" cy="1697135"/>
            <a:chOff x="2864948" y="4221889"/>
            <a:chExt cx="2727001" cy="1697135"/>
          </a:xfrm>
        </p:grpSpPr>
        <p:sp>
          <p:nvSpPr>
            <p:cNvPr id="27" name="TextBox 26"/>
            <p:cNvSpPr txBox="1"/>
            <p:nvPr/>
          </p:nvSpPr>
          <p:spPr bwMode="auto">
            <a:xfrm>
              <a:off x="2864948" y="5549692"/>
              <a:ext cx="2727001" cy="369332"/>
            </a:xfrm>
            <a:prstGeom prst="rect">
              <a:avLst/>
            </a:prstGeom>
            <a:noFill/>
          </p:spPr>
          <p:txBody>
            <a:bodyPr wrap="square">
              <a:spAutoFit/>
            </a:bodyPr>
            <a:lstStyle/>
            <a:p>
              <a:pPr algn="ctr">
                <a:defRPr/>
              </a:pPr>
              <a:r>
                <a:rPr lang="en-US" dirty="0">
                  <a:solidFill>
                    <a:prstClr val="black"/>
                  </a:solidFill>
                  <a:latin typeface="Calibri"/>
                </a:rPr>
                <a:t>Personal health record</a:t>
              </a:r>
            </a:p>
          </p:txBody>
        </p:sp>
        <p:pic>
          <p:nvPicPr>
            <p:cNvPr id="28" name="Picture 27"/>
            <p:cNvPicPr>
              <a:picLocks noChangeAspect="1"/>
            </p:cNvPicPr>
            <p:nvPr/>
          </p:nvPicPr>
          <p:blipFill>
            <a:blip r:embed="rId6"/>
            <a:stretch>
              <a:fillRect/>
            </a:stretch>
          </p:blipFill>
          <p:spPr>
            <a:xfrm>
              <a:off x="3297399" y="4221889"/>
              <a:ext cx="1875528" cy="1382078"/>
            </a:xfrm>
            <a:prstGeom prst="rect">
              <a:avLst/>
            </a:prstGeom>
          </p:spPr>
        </p:pic>
      </p:grpSp>
      <p:grpSp>
        <p:nvGrpSpPr>
          <p:cNvPr id="29" name="Group 28"/>
          <p:cNvGrpSpPr/>
          <p:nvPr/>
        </p:nvGrpSpPr>
        <p:grpSpPr>
          <a:xfrm>
            <a:off x="73187" y="4534940"/>
            <a:ext cx="2659723" cy="1266694"/>
            <a:chOff x="67834" y="4081081"/>
            <a:chExt cx="2659723" cy="1266694"/>
          </a:xfrm>
        </p:grpSpPr>
        <p:sp>
          <p:nvSpPr>
            <p:cNvPr id="30" name="TextBox 15"/>
            <p:cNvSpPr txBox="1">
              <a:spLocks noChangeArrowheads="1"/>
            </p:cNvSpPr>
            <p:nvPr/>
          </p:nvSpPr>
          <p:spPr bwMode="auto">
            <a:xfrm>
              <a:off x="67834" y="4086847"/>
              <a:ext cx="1867300" cy="1200329"/>
            </a:xfrm>
            <a:prstGeom prst="rect">
              <a:avLst/>
            </a:prstGeom>
            <a:noFill/>
            <a:ln w="9525">
              <a:noFill/>
              <a:miter lim="800000"/>
              <a:headEnd/>
              <a:tailEnd/>
            </a:ln>
          </p:spPr>
          <p:txBody>
            <a:bodyPr wrap="square">
              <a:spAutoFit/>
            </a:bodyPr>
            <a:lstStyle/>
            <a:p>
              <a:pPr algn="r">
                <a:defRPr/>
              </a:pPr>
              <a:r>
                <a:rPr lang="en-US" dirty="0">
                  <a:solidFill>
                    <a:prstClr val="black"/>
                  </a:solidFill>
                  <a:latin typeface="Calibri"/>
                </a:rPr>
                <a:t>Wellness &amp; disease management apps</a:t>
              </a:r>
            </a:p>
          </p:txBody>
        </p:sp>
        <p:pic>
          <p:nvPicPr>
            <p:cNvPr id="31" name="Picture 30"/>
            <p:cNvPicPr>
              <a:picLocks noChangeAspect="1"/>
            </p:cNvPicPr>
            <p:nvPr/>
          </p:nvPicPr>
          <p:blipFill>
            <a:blip r:embed="rId7"/>
            <a:stretch>
              <a:fillRect/>
            </a:stretch>
          </p:blipFill>
          <p:spPr>
            <a:xfrm>
              <a:off x="1954946" y="4081081"/>
              <a:ext cx="772611" cy="1266694"/>
            </a:xfrm>
            <a:prstGeom prst="rect">
              <a:avLst/>
            </a:prstGeom>
          </p:spPr>
        </p:pic>
      </p:grpSp>
      <p:grpSp>
        <p:nvGrpSpPr>
          <p:cNvPr id="4" name="Group 3"/>
          <p:cNvGrpSpPr/>
          <p:nvPr/>
        </p:nvGrpSpPr>
        <p:grpSpPr>
          <a:xfrm>
            <a:off x="299612" y="989091"/>
            <a:ext cx="2681653" cy="1436835"/>
            <a:chOff x="35285" y="989091"/>
            <a:chExt cx="2681653" cy="1436835"/>
          </a:xfrm>
        </p:grpSpPr>
        <p:grpSp>
          <p:nvGrpSpPr>
            <p:cNvPr id="25" name="Group 24"/>
            <p:cNvGrpSpPr/>
            <p:nvPr/>
          </p:nvGrpSpPr>
          <p:grpSpPr>
            <a:xfrm>
              <a:off x="35285" y="1015560"/>
              <a:ext cx="2681653" cy="1410366"/>
              <a:chOff x="35285" y="1131606"/>
              <a:chExt cx="2681653" cy="1410366"/>
            </a:xfrm>
          </p:grpSpPr>
          <p:sp>
            <p:nvSpPr>
              <p:cNvPr id="3" name="Text Box 9"/>
              <p:cNvSpPr txBox="1">
                <a:spLocks noChangeArrowheads="1"/>
              </p:cNvSpPr>
              <p:nvPr/>
            </p:nvSpPr>
            <p:spPr bwMode="auto">
              <a:xfrm>
                <a:off x="35285" y="2172640"/>
                <a:ext cx="2681653" cy="369332"/>
              </a:xfrm>
              <a:prstGeom prst="rect">
                <a:avLst/>
              </a:prstGeom>
              <a:noFill/>
              <a:ln w="12700">
                <a:noFill/>
                <a:miter lim="800000"/>
                <a:headEnd/>
                <a:tailEnd/>
              </a:ln>
            </p:spPr>
            <p:txBody>
              <a:bodyPr wrap="square">
                <a:spAutoFit/>
              </a:bodyPr>
              <a:lstStyle/>
              <a:p>
                <a:pPr algn="ctr" eaLnBrk="0" hangingPunct="0">
                  <a:spcBef>
                    <a:spcPct val="50000"/>
                  </a:spcBef>
                  <a:defRPr/>
                </a:pPr>
                <a:r>
                  <a:rPr lang="en-US" dirty="0">
                    <a:solidFill>
                      <a:prstClr val="black"/>
                    </a:solidFill>
                    <a:latin typeface="Arial" pitchFamily="34" charset="0"/>
                    <a:cs typeface="Calibri"/>
                  </a:rPr>
                  <a:t>Biomonitoring devices</a:t>
                </a:r>
              </a:p>
            </p:txBody>
          </p:sp>
          <p:pic>
            <p:nvPicPr>
              <p:cNvPr id="11" name="Picture 1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04481" y="1131606"/>
                <a:ext cx="867259" cy="109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9"/>
              <a:stretch>
                <a:fillRect/>
              </a:stretch>
            </p:blipFill>
            <p:spPr>
              <a:xfrm>
                <a:off x="902371" y="1131606"/>
                <a:ext cx="799028" cy="1092610"/>
              </a:xfrm>
              <a:prstGeom prst="rect">
                <a:avLst/>
              </a:prstGeom>
            </p:spPr>
          </p:pic>
        </p:grpSp>
        <p:pic>
          <p:nvPicPr>
            <p:cNvPr id="32"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1372" y="989091"/>
              <a:ext cx="682882" cy="109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3141416" y="950754"/>
            <a:ext cx="2514600" cy="2650333"/>
            <a:chOff x="3141416" y="950754"/>
            <a:chExt cx="2514600" cy="2650333"/>
          </a:xfrm>
        </p:grpSpPr>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7725" y="950754"/>
              <a:ext cx="1817547" cy="232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9"/>
            <p:cNvSpPr txBox="1">
              <a:spLocks noChangeArrowheads="1"/>
            </p:cNvSpPr>
            <p:nvPr/>
          </p:nvSpPr>
          <p:spPr bwMode="auto">
            <a:xfrm>
              <a:off x="3141416" y="3231199"/>
              <a:ext cx="2514600" cy="369888"/>
            </a:xfrm>
            <a:prstGeom prst="rect">
              <a:avLst/>
            </a:prstGeom>
            <a:noFill/>
            <a:ln w="12700">
              <a:noFill/>
              <a:miter lim="800000"/>
              <a:headEnd/>
              <a:tailEnd/>
            </a:ln>
          </p:spPr>
          <p:txBody>
            <a:bodyPr>
              <a:spAutoFit/>
            </a:bodyPr>
            <a:lstStyle/>
            <a:p>
              <a:pPr algn="ctr" eaLnBrk="0" hangingPunct="0">
                <a:spcBef>
                  <a:spcPct val="50000"/>
                </a:spcBef>
                <a:defRPr/>
              </a:pPr>
              <a:r>
                <a:rPr lang="en-US" dirty="0">
                  <a:solidFill>
                    <a:prstClr val="black"/>
                  </a:solidFill>
                  <a:latin typeface="Calibri"/>
                  <a:cs typeface="Calibri"/>
                </a:rPr>
                <a:t>Digital health coach</a:t>
              </a:r>
            </a:p>
          </p:txBody>
        </p:sp>
      </p:grpSp>
      <p:sp>
        <p:nvSpPr>
          <p:cNvPr id="35" name="TextBox 34"/>
          <p:cNvSpPr txBox="1"/>
          <p:nvPr/>
        </p:nvSpPr>
        <p:spPr>
          <a:xfrm>
            <a:off x="978570" y="6029207"/>
            <a:ext cx="6802756" cy="461665"/>
          </a:xfrm>
          <a:prstGeom prst="rect">
            <a:avLst/>
          </a:prstGeom>
          <a:solidFill>
            <a:srgbClr val="4584D3"/>
          </a:solidFill>
        </p:spPr>
        <p:txBody>
          <a:bodyPr wrap="square" rtlCol="0">
            <a:spAutoFit/>
          </a:bodyPr>
          <a:lstStyle/>
          <a:p>
            <a:pPr algn="ctr"/>
            <a:r>
              <a:rPr lang="en-US" sz="2400" b="1" dirty="0">
                <a:solidFill>
                  <a:prstClr val="white"/>
                </a:solidFill>
                <a:effectLst>
                  <a:outerShdw blurRad="50800" dist="38100" dir="2700000" algn="tl" rotWithShape="0">
                    <a:prstClr val="black">
                      <a:alpha val="40000"/>
                    </a:prstClr>
                  </a:outerShdw>
                </a:effectLst>
                <a:latin typeface="Arial" pitchFamily="34" charset="0"/>
                <a:cs typeface="Arial" pitchFamily="34" charset="0"/>
              </a:rPr>
              <a:t>Bring care continuum to patient’s home</a:t>
            </a:r>
          </a:p>
        </p:txBody>
      </p:sp>
      <p:grpSp>
        <p:nvGrpSpPr>
          <p:cNvPr id="8" name="Group 7"/>
          <p:cNvGrpSpPr/>
          <p:nvPr/>
        </p:nvGrpSpPr>
        <p:grpSpPr>
          <a:xfrm>
            <a:off x="3141416" y="3897745"/>
            <a:ext cx="2514600" cy="1338731"/>
            <a:chOff x="3270249" y="4295013"/>
            <a:chExt cx="2514600" cy="1338731"/>
          </a:xfrm>
        </p:grpSpPr>
        <p:sp>
          <p:nvSpPr>
            <p:cNvPr id="17" name="Text Box 9"/>
            <p:cNvSpPr txBox="1">
              <a:spLocks noChangeArrowheads="1"/>
            </p:cNvSpPr>
            <p:nvPr/>
          </p:nvSpPr>
          <p:spPr bwMode="auto">
            <a:xfrm>
              <a:off x="3270249" y="5263856"/>
              <a:ext cx="2514600" cy="369888"/>
            </a:xfrm>
            <a:prstGeom prst="rect">
              <a:avLst/>
            </a:prstGeom>
            <a:noFill/>
            <a:ln w="12700">
              <a:noFill/>
              <a:miter lim="800000"/>
              <a:headEnd/>
              <a:tailEnd/>
            </a:ln>
          </p:spPr>
          <p:txBody>
            <a:bodyPr>
              <a:spAutoFit/>
            </a:bodyPr>
            <a:lstStyle/>
            <a:p>
              <a:pPr algn="ctr" eaLnBrk="0" hangingPunct="0">
                <a:spcBef>
                  <a:spcPct val="50000"/>
                </a:spcBef>
                <a:defRPr/>
              </a:pPr>
              <a:r>
                <a:rPr lang="en-US" dirty="0">
                  <a:solidFill>
                    <a:prstClr val="black"/>
                  </a:solidFill>
                  <a:latin typeface="Calibri"/>
                  <a:cs typeface="Calibri"/>
                </a:rPr>
                <a:t>Telemedicine</a:t>
              </a:r>
            </a:p>
          </p:txBody>
        </p:sp>
        <p:pic>
          <p:nvPicPr>
            <p:cNvPr id="34" name="Picture 33"/>
            <p:cNvPicPr>
              <a:picLocks noChangeAspect="1"/>
            </p:cNvPicPr>
            <p:nvPr/>
          </p:nvPicPr>
          <p:blipFill>
            <a:blip r:embed="rId12"/>
            <a:stretch>
              <a:fillRect/>
            </a:stretch>
          </p:blipFill>
          <p:spPr>
            <a:xfrm>
              <a:off x="3487725" y="4295013"/>
              <a:ext cx="2057647" cy="1021728"/>
            </a:xfrm>
            <a:prstGeom prst="rect">
              <a:avLst/>
            </a:prstGeom>
          </p:spPr>
        </p:pic>
        <p:pic>
          <p:nvPicPr>
            <p:cNvPr id="7" name="Picture 6" descr="Facetime2.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73371" y="4295013"/>
              <a:ext cx="558434" cy="1021728"/>
            </a:xfrm>
            <a:prstGeom prst="rect">
              <a:avLst/>
            </a:prstGeom>
          </p:spPr>
        </p:pic>
      </p:grpSp>
      <p:sp>
        <p:nvSpPr>
          <p:cNvPr id="36" name="Text Box 9"/>
          <p:cNvSpPr txBox="1">
            <a:spLocks noChangeArrowheads="1"/>
          </p:cNvSpPr>
          <p:nvPr/>
        </p:nvSpPr>
        <p:spPr bwMode="auto">
          <a:xfrm>
            <a:off x="4114800" y="5279367"/>
            <a:ext cx="4724400" cy="646331"/>
          </a:xfrm>
          <a:prstGeom prst="rect">
            <a:avLst/>
          </a:prstGeom>
          <a:noFill/>
          <a:ln w="12700">
            <a:noFill/>
            <a:miter lim="800000"/>
            <a:headEnd/>
            <a:tailEnd/>
          </a:ln>
        </p:spPr>
        <p:txBody>
          <a:bodyPr wrap="square">
            <a:spAutoFit/>
          </a:bodyPr>
          <a:lstStyle/>
          <a:p>
            <a:pPr algn="ctr" eaLnBrk="0" hangingPunct="0">
              <a:spcBef>
                <a:spcPct val="50000"/>
              </a:spcBef>
              <a:defRPr/>
            </a:pPr>
            <a:r>
              <a:rPr lang="en-US" dirty="0">
                <a:solidFill>
                  <a:prstClr val="black"/>
                </a:solidFill>
                <a:latin typeface="Arial" pitchFamily="34" charset="0"/>
                <a:cs typeface="Calibri"/>
              </a:rPr>
              <a:t>Angie’s List, </a:t>
            </a:r>
            <a:r>
              <a:rPr lang="en-US" dirty="0" smtClean="0">
                <a:solidFill>
                  <a:prstClr val="black"/>
                </a:solidFill>
                <a:latin typeface="Arial" pitchFamily="34" charset="0"/>
                <a:cs typeface="Calibri"/>
              </a:rPr>
              <a:t>MINDBODY Exchange for </a:t>
            </a:r>
            <a:r>
              <a:rPr lang="en-US" dirty="0">
                <a:solidFill>
                  <a:prstClr val="black"/>
                </a:solidFill>
                <a:latin typeface="Arial" pitchFamily="34" charset="0"/>
                <a:cs typeface="Calibri"/>
              </a:rPr>
              <a:t>choosing providers</a:t>
            </a:r>
          </a:p>
        </p:txBody>
      </p:sp>
    </p:spTree>
    <p:custDataLst>
      <p:tags r:id="rId1"/>
    </p:custDataLst>
    <p:extLst>
      <p:ext uri="{BB962C8B-B14F-4D97-AF65-F5344CB8AC3E}">
        <p14:creationId xmlns:p14="http://schemas.microsoft.com/office/powerpoint/2010/main" val="349662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55"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strVal val="#ppt_w*0.70"/>
                                          </p:val>
                                        </p:tav>
                                        <p:tav tm="100000">
                                          <p:val>
                                            <p:strVal val="#ppt_w"/>
                                          </p:val>
                                        </p:tav>
                                      </p:tavLst>
                                    </p:anim>
                                    <p:anim calcmode="lin" valueType="num">
                                      <p:cBhvr>
                                        <p:cTn id="37" dur="1000" fill="hold"/>
                                        <p:tgtEl>
                                          <p:spTgt spid="35"/>
                                        </p:tgtEl>
                                        <p:attrNameLst>
                                          <p:attrName>ppt_h</p:attrName>
                                        </p:attrNameLst>
                                      </p:cBhvr>
                                      <p:tavLst>
                                        <p:tav tm="0">
                                          <p:val>
                                            <p:strVal val="#ppt_h"/>
                                          </p:val>
                                        </p:tav>
                                        <p:tav tm="100000">
                                          <p:val>
                                            <p:strVal val="#ppt_h"/>
                                          </p:val>
                                        </p:tav>
                                      </p:tavLst>
                                    </p:anim>
                                    <p:animEffect transition="in" filter="fade">
                                      <p:cBhvr>
                                        <p:cTn id="3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endParaRPr lang="en-US" sz="4000" b="1" dirty="0"/>
          </a:p>
        </p:txBody>
      </p:sp>
      <p:sp>
        <p:nvSpPr>
          <p:cNvPr id="3" name="Content Placeholder 2"/>
          <p:cNvSpPr>
            <a:spLocks noGrp="1"/>
          </p:cNvSpPr>
          <p:nvPr>
            <p:ph idx="1"/>
          </p:nvPr>
        </p:nvSpPr>
        <p:spPr>
          <a:xfrm>
            <a:off x="152400" y="1295400"/>
            <a:ext cx="8686800" cy="5257800"/>
          </a:xfrm>
        </p:spPr>
        <p:txBody>
          <a:bodyPr>
            <a:normAutofit/>
          </a:bodyPr>
          <a:lstStyle/>
          <a:p>
            <a:pPr marL="342900" lvl="1" indent="-342900">
              <a:buFont typeface="Arial" pitchFamily="34" charset="0"/>
              <a:buChar char="•"/>
            </a:pPr>
            <a:r>
              <a:rPr lang="en-US" sz="4800" b="1" dirty="0"/>
              <a:t>Scenario 1: One Step Forward, Half a Step </a:t>
            </a:r>
            <a:r>
              <a:rPr lang="en-US" sz="4800" b="1" dirty="0" smtClean="0"/>
              <a:t>Back for Public Health/</a:t>
            </a:r>
          </a:p>
          <a:p>
            <a:pPr marL="342900" lvl="1" indent="-342900">
              <a:buFont typeface="Arial" pitchFamily="34" charset="0"/>
              <a:buChar char="•"/>
            </a:pPr>
            <a:r>
              <a:rPr lang="en-US" sz="4800" b="1" dirty="0" smtClean="0"/>
              <a:t>Many Needs, Many Models for Primary Care</a:t>
            </a:r>
            <a:endParaRPr lang="en-US" sz="4400"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38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00218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28600"/>
            <a:ext cx="8229600" cy="838200"/>
          </a:xfrm>
        </p:spPr>
        <p:txBody>
          <a:bodyPr>
            <a:normAutofit/>
          </a:bodyPr>
          <a:lstStyle/>
          <a:p>
            <a:pPr eaLnBrk="1" hangingPunct="1"/>
            <a:r>
              <a:rPr lang="en-US" altLang="en-US" sz="3600" dirty="0" smtClean="0"/>
              <a:t>Scenario 1: The Economy</a:t>
            </a:r>
          </a:p>
        </p:txBody>
      </p:sp>
      <p:sp>
        <p:nvSpPr>
          <p:cNvPr id="22531" name="Content Placeholder 2"/>
          <p:cNvSpPr>
            <a:spLocks noGrp="1"/>
          </p:cNvSpPr>
          <p:nvPr>
            <p:ph idx="1"/>
          </p:nvPr>
        </p:nvSpPr>
        <p:spPr>
          <a:xfrm>
            <a:off x="0" y="1295400"/>
            <a:ext cx="6019801" cy="5334000"/>
          </a:xfrm>
        </p:spPr>
        <p:txBody>
          <a:bodyPr>
            <a:normAutofit/>
          </a:bodyPr>
          <a:lstStyle/>
          <a:p>
            <a:pPr marL="400050" lvl="1" indent="0"/>
            <a:r>
              <a:rPr lang="en-US" altLang="en-US" sz="3200" dirty="0" smtClean="0"/>
              <a:t>Sustained but slow </a:t>
            </a:r>
            <a:r>
              <a:rPr lang="en-US" altLang="en-US" sz="3200" dirty="0" smtClean="0"/>
              <a:t>economic </a:t>
            </a:r>
            <a:r>
              <a:rPr lang="en-US" altLang="en-US" sz="3200" dirty="0" smtClean="0"/>
              <a:t>recovery</a:t>
            </a:r>
          </a:p>
          <a:p>
            <a:pPr lvl="1" eaLnBrk="1" hangingPunct="1"/>
            <a:r>
              <a:rPr lang="en-US" altLang="en-US" sz="3200" dirty="0" smtClean="0"/>
              <a:t>Many </a:t>
            </a:r>
            <a:r>
              <a:rPr lang="en-US" altLang="en-US" sz="3200" dirty="0" smtClean="0"/>
              <a:t>jobs </a:t>
            </a:r>
            <a:r>
              <a:rPr lang="en-US" altLang="en-US" sz="3200" dirty="0" smtClean="0"/>
              <a:t> automated</a:t>
            </a:r>
            <a:endParaRPr lang="en-US" altLang="en-US" sz="3200" dirty="0" smtClean="0"/>
          </a:p>
          <a:p>
            <a:pPr lvl="1" eaLnBrk="1" hangingPunct="1"/>
            <a:r>
              <a:rPr lang="en-US" altLang="en-US" sz="3200" dirty="0" smtClean="0"/>
              <a:t>High structural unemployment</a:t>
            </a:r>
          </a:p>
          <a:p>
            <a:pPr lvl="1" eaLnBrk="1" hangingPunct="1"/>
            <a:r>
              <a:rPr lang="en-US" altLang="en-US" sz="3200" dirty="0" smtClean="0"/>
              <a:t>High income inequality</a:t>
            </a:r>
          </a:p>
          <a:p>
            <a:pPr lvl="1" eaLnBrk="1" hangingPunct="1"/>
            <a:r>
              <a:rPr lang="en-US" altLang="en-US" sz="3200" dirty="0" smtClean="0"/>
              <a:t>Nearly 20% elderly,  many </a:t>
            </a:r>
            <a:r>
              <a:rPr lang="en-US" altLang="en-US" sz="3200" dirty="0" smtClean="0"/>
              <a:t>isolated and </a:t>
            </a:r>
            <a:r>
              <a:rPr lang="en-US" altLang="en-US" sz="3200" dirty="0" smtClean="0"/>
              <a:t>poor</a:t>
            </a:r>
          </a:p>
          <a:p>
            <a:pPr marL="457200" lvl="1" indent="0" eaLnBrk="1" hangingPunct="1">
              <a:buNone/>
            </a:pPr>
            <a:endParaRPr lang="en-US" altLang="en-US" sz="3200" dirty="0"/>
          </a:p>
        </p:txBody>
      </p:sp>
      <p:pic>
        <p:nvPicPr>
          <p:cNvPr id="19460" name="Picture 3"/>
          <p:cNvPicPr>
            <a:picLocks noChangeAspect="1" noChangeArrowheads="1"/>
          </p:cNvPicPr>
          <p:nvPr/>
        </p:nvPicPr>
        <p:blipFill>
          <a:blip r:embed="rId4"/>
          <a:srcRect l="24001"/>
          <a:stretch>
            <a:fillRect/>
          </a:stretch>
        </p:blipFill>
        <p:spPr bwMode="auto">
          <a:xfrm>
            <a:off x="6019801" y="997702"/>
            <a:ext cx="2743200" cy="1924885"/>
          </a:xfrm>
          <a:prstGeom prst="rect">
            <a:avLst/>
          </a:prstGeom>
          <a:noFill/>
          <a:ln w="9525">
            <a:solidFill>
              <a:srgbClr val="7030A0"/>
            </a:solidFill>
            <a:miter lim="800000"/>
            <a:headEnd/>
            <a:tailEnd/>
          </a:ln>
          <a:effectLst>
            <a:outerShdw blurRad="63500" dist="17961" dir="13500000" algn="ctr" rotWithShape="0">
              <a:srgbClr val="00585F">
                <a:alpha val="74998"/>
              </a:srgbClr>
            </a:outerShdw>
          </a:effectLst>
        </p:spPr>
      </p:pic>
      <p:pic>
        <p:nvPicPr>
          <p:cNvPr id="22533" name="Picture 4" descr="http://www.ingeniouspr.com/images/factory_automation_robotics_palettizing_bre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812" y="4153808"/>
            <a:ext cx="2438399" cy="182789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395517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yarikan\Desktop\report covers\IAF-PublicHealth2030Scenari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27039"/>
            <a:ext cx="4340942" cy="5617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1" y="38099"/>
            <a:ext cx="4332194" cy="560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39575" y="5940328"/>
            <a:ext cx="8523425" cy="682529"/>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Combining Scenarios </a:t>
            </a:r>
            <a:endParaRPr lang="en-US" sz="4000" b="1" dirty="0"/>
          </a:p>
        </p:txBody>
      </p:sp>
    </p:spTree>
    <p:custDataLst>
      <p:tags r:id="rId1"/>
    </p:custDataLst>
    <p:extLst>
      <p:ext uri="{BB962C8B-B14F-4D97-AF65-F5344CB8AC3E}">
        <p14:creationId xmlns:p14="http://schemas.microsoft.com/office/powerpoint/2010/main" val="22461219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6"/>
          <p:cNvSpPr txBox="1">
            <a:spLocks/>
          </p:cNvSpPr>
          <p:nvPr/>
        </p:nvSpPr>
        <p:spPr>
          <a:xfrm>
            <a:off x="-1" y="1524000"/>
            <a:ext cx="8229601" cy="5334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pPr>
            <a:r>
              <a:rPr lang="en-US" sz="4000" dirty="0" smtClean="0"/>
              <a:t>Health care Reform – the ACA</a:t>
            </a:r>
          </a:p>
          <a:p>
            <a:pPr>
              <a:spcBef>
                <a:spcPts val="0"/>
              </a:spcBef>
            </a:pPr>
            <a:r>
              <a:rPr lang="en-US" sz="4000" dirty="0" smtClean="0"/>
              <a:t>Disruptive innovations</a:t>
            </a:r>
          </a:p>
          <a:p>
            <a:pPr>
              <a:spcBef>
                <a:spcPts val="0"/>
              </a:spcBef>
            </a:pPr>
            <a:endParaRPr lang="en-US" dirty="0" smtClean="0"/>
          </a:p>
        </p:txBody>
      </p:sp>
      <p:sp>
        <p:nvSpPr>
          <p:cNvPr id="24" name="Title 1"/>
          <p:cNvSpPr>
            <a:spLocks noGrp="1"/>
          </p:cNvSpPr>
          <p:nvPr>
            <p:ph type="title"/>
          </p:nvPr>
        </p:nvSpPr>
        <p:spPr>
          <a:xfrm>
            <a:off x="0" y="0"/>
            <a:ext cx="9144000" cy="762000"/>
          </a:xfrm>
        </p:spPr>
        <p:txBody>
          <a:bodyPr>
            <a:noAutofit/>
          </a:bodyPr>
          <a:lstStyle/>
          <a:p>
            <a:r>
              <a:rPr lang="en-US" sz="3600" dirty="0" smtClean="0"/>
              <a:t>Scenario 1: Primary Care </a:t>
            </a:r>
            <a:endParaRPr lang="en-US" sz="3600" b="1" dirty="0"/>
          </a:p>
        </p:txBody>
      </p:sp>
      <p:grpSp>
        <p:nvGrpSpPr>
          <p:cNvPr id="5" name="Group 4"/>
          <p:cNvGrpSpPr/>
          <p:nvPr/>
        </p:nvGrpSpPr>
        <p:grpSpPr>
          <a:xfrm>
            <a:off x="5189355" y="4800600"/>
            <a:ext cx="3954646" cy="2025594"/>
            <a:chOff x="5181600" y="4648200"/>
            <a:chExt cx="3508341" cy="1796994"/>
          </a:xfrm>
        </p:grpSpPr>
        <p:pic>
          <p:nvPicPr>
            <p:cNvPr id="2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648200"/>
              <a:ext cx="987249" cy="179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8849" y="5205222"/>
              <a:ext cx="681227" cy="123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6298" y="4922787"/>
              <a:ext cx="836394" cy="152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2692" y="4648200"/>
              <a:ext cx="987249" cy="179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40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021492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04825" y="4796492"/>
          <a:ext cx="8150225" cy="1680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457200" y="17422"/>
            <a:ext cx="8229600" cy="1143000"/>
          </a:xfrm>
        </p:spPr>
        <p:txBody>
          <a:bodyPr/>
          <a:lstStyle/>
          <a:p>
            <a:pPr>
              <a:defRPr/>
            </a:pPr>
            <a:r>
              <a:rPr lang="en-US" sz="3600" dirty="0" smtClean="0"/>
              <a:t>Scenario 1: Primary Care</a:t>
            </a:r>
            <a:endParaRPr lang="en-US" sz="3600" dirty="0"/>
          </a:p>
        </p:txBody>
      </p:sp>
      <p:grpSp>
        <p:nvGrpSpPr>
          <p:cNvPr id="34820" name="Group 9"/>
          <p:cNvGrpSpPr>
            <a:grpSpLocks/>
          </p:cNvGrpSpPr>
          <p:nvPr/>
        </p:nvGrpSpPr>
        <p:grpSpPr bwMode="auto">
          <a:xfrm>
            <a:off x="381000" y="879475"/>
            <a:ext cx="3733800" cy="1558925"/>
            <a:chOff x="857639" y="1055587"/>
            <a:chExt cx="3734678" cy="1558705"/>
          </a:xfrm>
        </p:grpSpPr>
        <p:sp>
          <p:nvSpPr>
            <p:cNvPr id="34829" name="TextBox 3"/>
            <p:cNvSpPr txBox="1">
              <a:spLocks noChangeArrowheads="1"/>
            </p:cNvSpPr>
            <p:nvPr/>
          </p:nvSpPr>
          <p:spPr bwMode="auto">
            <a:xfrm>
              <a:off x="1162612" y="1055587"/>
              <a:ext cx="3429705" cy="12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latin typeface="Apple Casual"/>
                  <a:ea typeface="Apple Casual"/>
                  <a:cs typeface="Apple Casual"/>
                </a:rPr>
                <a:t>Expansion of Patient-Centered Medical Home Home</a:t>
              </a:r>
            </a:p>
          </p:txBody>
        </p:sp>
        <p:pic>
          <p:nvPicPr>
            <p:cNvPr id="3483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6764" y="1912767"/>
              <a:ext cx="592831" cy="69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7639" y="1505824"/>
              <a:ext cx="784158" cy="110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0107" y="1913743"/>
              <a:ext cx="821822" cy="69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8061" y="1913743"/>
              <a:ext cx="462046" cy="69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1929" y="1913743"/>
              <a:ext cx="464835" cy="70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1" name="Group 30"/>
          <p:cNvGrpSpPr>
            <a:grpSpLocks/>
          </p:cNvGrpSpPr>
          <p:nvPr/>
        </p:nvGrpSpPr>
        <p:grpSpPr bwMode="auto">
          <a:xfrm>
            <a:off x="5715000" y="1143000"/>
            <a:ext cx="2590800" cy="2819400"/>
            <a:chOff x="571680" y="2430461"/>
            <a:chExt cx="1159409" cy="1030895"/>
          </a:xfrm>
        </p:grpSpPr>
        <p:sp>
          <p:nvSpPr>
            <p:cNvPr id="34827" name="TextBox 24"/>
            <p:cNvSpPr txBox="1">
              <a:spLocks noChangeArrowheads="1"/>
            </p:cNvSpPr>
            <p:nvPr/>
          </p:nvSpPr>
          <p:spPr bwMode="auto">
            <a:xfrm>
              <a:off x="571680" y="3292551"/>
              <a:ext cx="1159409" cy="16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latin typeface="Apple Casual"/>
                  <a:ea typeface="Apple Casual"/>
                  <a:cs typeface="Apple Casual"/>
                </a:rPr>
                <a:t>Prevention</a:t>
              </a:r>
            </a:p>
          </p:txBody>
        </p:sp>
        <p:pic>
          <p:nvPicPr>
            <p:cNvPr id="34828" name="Picture 2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88624" y="2430461"/>
              <a:ext cx="930035" cy="84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2" name="Group 32"/>
          <p:cNvGrpSpPr>
            <a:grpSpLocks/>
          </p:cNvGrpSpPr>
          <p:nvPr/>
        </p:nvGrpSpPr>
        <p:grpSpPr bwMode="auto">
          <a:xfrm>
            <a:off x="2057400" y="2438400"/>
            <a:ext cx="4184650" cy="1938338"/>
            <a:chOff x="5388161" y="2819666"/>
            <a:chExt cx="2398691" cy="1415274"/>
          </a:xfrm>
        </p:grpSpPr>
        <p:sp>
          <p:nvSpPr>
            <p:cNvPr id="34825" name="TextBox 23"/>
            <p:cNvSpPr txBox="1">
              <a:spLocks noChangeArrowheads="1"/>
            </p:cNvSpPr>
            <p:nvPr/>
          </p:nvSpPr>
          <p:spPr bwMode="auto">
            <a:xfrm>
              <a:off x="6011219" y="2819666"/>
              <a:ext cx="1775633" cy="141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latin typeface="Apple Casual"/>
                  <a:ea typeface="Apple Casual"/>
                  <a:cs typeface="Apple Casual"/>
                </a:rPr>
                <a:t>Some shortages of PCPs. All PCMH team members practice at top of license</a:t>
              </a:r>
            </a:p>
          </p:txBody>
        </p:sp>
        <p:pic>
          <p:nvPicPr>
            <p:cNvPr id="34826" name="Picture 3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88161" y="2923787"/>
              <a:ext cx="628664" cy="111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2531101-4F88-467D-8C32-5D6C0E976D9F}" type="slidenum">
              <a:rPr lang="en-US">
                <a:latin typeface="Lucida Sans Unicode" pitchFamily="34" charset="0"/>
              </a:rPr>
              <a:pPr eaLnBrk="1" hangingPunct="1"/>
              <a:t>41</a:t>
            </a:fld>
            <a:endParaRPr lang="en-US">
              <a:latin typeface="Lucida Sans Unicode" pitchFamily="34" charset="0"/>
            </a:endParaRPr>
          </a:p>
        </p:txBody>
      </p:sp>
      <p:sp>
        <p:nvSpPr>
          <p:cNvPr id="34824" name="Rectangle 19"/>
          <p:cNvSpPr>
            <a:spLocks noChangeArrowheads="1"/>
          </p:cNvSpPr>
          <p:nvPr/>
        </p:nvSpPr>
        <p:spPr bwMode="auto">
          <a:xfrm>
            <a:off x="533400" y="4445000"/>
            <a:ext cx="692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3" pitchFamily="18" charset="2"/>
              <a:buNone/>
            </a:pPr>
            <a:r>
              <a:rPr lang="en-US" sz="2800" b="1"/>
              <a:t>Where Americans receive primary care:</a:t>
            </a:r>
          </a:p>
        </p:txBody>
      </p:sp>
    </p:spTree>
    <p:custDataLst>
      <p:tags r:id="rId1"/>
    </p:custDataLst>
    <p:extLst>
      <p:ext uri="{BB962C8B-B14F-4D97-AF65-F5344CB8AC3E}">
        <p14:creationId xmlns:p14="http://schemas.microsoft.com/office/powerpoint/2010/main" val="2983043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18013" y="685800"/>
            <a:ext cx="2825987" cy="206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p:cNvGrpSpPr>
            <a:grpSpLocks/>
          </p:cNvGrpSpPr>
          <p:nvPr/>
        </p:nvGrpSpPr>
        <p:grpSpPr bwMode="auto">
          <a:xfrm>
            <a:off x="4901044" y="2286000"/>
            <a:ext cx="2185556" cy="2473458"/>
            <a:chOff x="444500" y="2203448"/>
            <a:chExt cx="1993900" cy="2895128"/>
          </a:xfrm>
        </p:grpSpPr>
        <p:grpSp>
          <p:nvGrpSpPr>
            <p:cNvPr id="7" name="Group 4"/>
            <p:cNvGrpSpPr>
              <a:grpSpLocks/>
            </p:cNvGrpSpPr>
            <p:nvPr/>
          </p:nvGrpSpPr>
          <p:grpSpPr bwMode="auto">
            <a:xfrm>
              <a:off x="444500" y="2203448"/>
              <a:ext cx="1993900" cy="2365603"/>
              <a:chOff x="3148013" y="1436688"/>
              <a:chExt cx="2849562" cy="3380245"/>
            </a:xfrm>
          </p:grpSpPr>
          <p:sp>
            <p:nvSpPr>
              <p:cNvPr id="9" name="Rectangle 6"/>
              <p:cNvSpPr>
                <a:spLocks noChangeArrowheads="1"/>
              </p:cNvSpPr>
              <p:nvPr/>
            </p:nvSpPr>
            <p:spPr bwMode="auto">
              <a:xfrm>
                <a:off x="3674145" y="1700277"/>
                <a:ext cx="885207" cy="41864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i="1" dirty="0">
                  <a:latin typeface="Trebuchet MS" pitchFamily="34" charset="0"/>
                  <a:ea typeface="MS PGothic" pitchFamily="34" charset="-128"/>
                </a:endParaRPr>
              </a:p>
            </p:txBody>
          </p:sp>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24101"/>
              <a:stretch>
                <a:fillRect/>
              </a:stretch>
            </p:blipFill>
            <p:spPr bwMode="auto">
              <a:xfrm>
                <a:off x="3148013" y="1436688"/>
                <a:ext cx="2849562" cy="338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9"/>
            <p:cNvSpPr txBox="1">
              <a:spLocks noChangeArrowheads="1"/>
            </p:cNvSpPr>
            <p:nvPr/>
          </p:nvSpPr>
          <p:spPr bwMode="auto">
            <a:xfrm>
              <a:off x="665162" y="4125912"/>
              <a:ext cx="1560513" cy="9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ltLang="en-US" sz="2400" dirty="0" smtClean="0"/>
            </a:p>
            <a:p>
              <a:pPr algn="ctr" eaLnBrk="1" hangingPunct="1"/>
              <a:r>
                <a:rPr lang="en-US" altLang="en-US" sz="2400" dirty="0" smtClean="0"/>
                <a:t>Triple </a:t>
              </a:r>
              <a:r>
                <a:rPr lang="en-US" altLang="en-US" sz="2400" dirty="0"/>
                <a:t>Aim</a:t>
              </a:r>
            </a:p>
          </p:txBody>
        </p:sp>
      </p:grpSp>
      <p:sp>
        <p:nvSpPr>
          <p:cNvPr id="15" name="TextBox 14"/>
          <p:cNvSpPr txBox="1">
            <a:spLocks noChangeArrowheads="1"/>
          </p:cNvSpPr>
          <p:nvPr/>
        </p:nvSpPr>
        <p:spPr bwMode="auto">
          <a:xfrm>
            <a:off x="6840056" y="2735464"/>
            <a:ext cx="2151544" cy="4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0000"/>
              </a:lnSpc>
            </a:pPr>
            <a:r>
              <a:rPr lang="en-US" altLang="en-US" sz="2400" dirty="0">
                <a:latin typeface="Apple Casual"/>
                <a:ea typeface="Apple Casual"/>
                <a:cs typeface="Apple Casual"/>
              </a:rPr>
              <a:t>Electronic </a:t>
            </a:r>
            <a:r>
              <a:rPr lang="en-US" altLang="en-US" sz="2400" dirty="0" smtClean="0">
                <a:latin typeface="Apple Casual"/>
                <a:ea typeface="Apple Casual"/>
                <a:cs typeface="Apple Casual"/>
              </a:rPr>
              <a:t>Health Records (EHRs)</a:t>
            </a:r>
            <a:endParaRPr lang="en-US" altLang="en-US" sz="2400" dirty="0">
              <a:latin typeface="Apple Casual"/>
              <a:ea typeface="Apple Casual"/>
              <a:cs typeface="Apple Casual"/>
            </a:endParaRPr>
          </a:p>
        </p:txBody>
      </p:sp>
      <p:sp>
        <p:nvSpPr>
          <p:cNvPr id="28" name="Content Placeholder 26"/>
          <p:cNvSpPr txBox="1">
            <a:spLocks/>
          </p:cNvSpPr>
          <p:nvPr/>
        </p:nvSpPr>
        <p:spPr>
          <a:xfrm>
            <a:off x="-1" y="914400"/>
            <a:ext cx="5181601" cy="5943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pPr>
            <a:r>
              <a:rPr lang="en-US" dirty="0" smtClean="0"/>
              <a:t>Health care reform largely implemented</a:t>
            </a:r>
          </a:p>
          <a:p>
            <a:pPr>
              <a:spcBef>
                <a:spcPts val="0"/>
              </a:spcBef>
            </a:pPr>
            <a:endParaRPr lang="en-US" sz="1800" dirty="0" smtClean="0"/>
          </a:p>
          <a:p>
            <a:pPr>
              <a:spcBef>
                <a:spcPts val="0"/>
              </a:spcBef>
            </a:pPr>
            <a:r>
              <a:rPr lang="en-US" dirty="0" smtClean="0"/>
              <a:t>Expansion of Accountable Care Organizations (ACOs), Triple Aim, and Patient-Centered Medical Homes (PCMH)</a:t>
            </a:r>
          </a:p>
          <a:p>
            <a:pPr>
              <a:spcBef>
                <a:spcPts val="0"/>
              </a:spcBef>
            </a:pPr>
            <a:endParaRPr lang="en-US" sz="1800" dirty="0" smtClean="0"/>
          </a:p>
          <a:p>
            <a:pPr>
              <a:spcBef>
                <a:spcPts val="0"/>
              </a:spcBef>
            </a:pPr>
            <a:r>
              <a:rPr lang="en-US" dirty="0" smtClean="0"/>
              <a:t>Care improved by knowledge technologies – Doc Watson, digital health coach</a:t>
            </a:r>
          </a:p>
          <a:p>
            <a:pPr>
              <a:spcBef>
                <a:spcPts val="0"/>
              </a:spcBef>
            </a:pPr>
            <a:endParaRPr lang="en-US" sz="1800" dirty="0" smtClean="0"/>
          </a:p>
          <a:p>
            <a:pPr>
              <a:spcBef>
                <a:spcPts val="0"/>
              </a:spcBef>
            </a:pPr>
            <a:r>
              <a:rPr lang="en-US" dirty="0" smtClean="0"/>
              <a:t>PHAs focus on prevention, have varying roles with ACOs</a:t>
            </a:r>
            <a:endParaRPr lang="en-US" dirty="0"/>
          </a:p>
        </p:txBody>
      </p:sp>
      <p:sp>
        <p:nvSpPr>
          <p:cNvPr id="24" name="Title 1"/>
          <p:cNvSpPr>
            <a:spLocks noGrp="1"/>
          </p:cNvSpPr>
          <p:nvPr>
            <p:ph type="title"/>
          </p:nvPr>
        </p:nvSpPr>
        <p:spPr>
          <a:xfrm>
            <a:off x="0" y="0"/>
            <a:ext cx="9144000" cy="762000"/>
          </a:xfrm>
        </p:spPr>
        <p:txBody>
          <a:bodyPr>
            <a:noAutofit/>
          </a:bodyPr>
          <a:lstStyle/>
          <a:p>
            <a:r>
              <a:rPr lang="en-US" sz="3200" dirty="0" smtClean="0"/>
              <a:t>Scenario 1: Health Care</a:t>
            </a:r>
            <a:endParaRPr lang="en-US" sz="3200" b="1" dirty="0"/>
          </a:p>
        </p:txBody>
      </p:sp>
      <p:grpSp>
        <p:nvGrpSpPr>
          <p:cNvPr id="5" name="Group 4"/>
          <p:cNvGrpSpPr/>
          <p:nvPr/>
        </p:nvGrpSpPr>
        <p:grpSpPr>
          <a:xfrm>
            <a:off x="5189355" y="4800600"/>
            <a:ext cx="3954646" cy="2025594"/>
            <a:chOff x="5181600" y="4648200"/>
            <a:chExt cx="3508341" cy="1796994"/>
          </a:xfrm>
        </p:grpSpPr>
        <p:pic>
          <p:nvPicPr>
            <p:cNvPr id="2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648200"/>
              <a:ext cx="987249" cy="179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8849" y="5205222"/>
              <a:ext cx="681227" cy="123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66298" y="4922787"/>
              <a:ext cx="836394" cy="152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02692" y="4648200"/>
              <a:ext cx="987249" cy="179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42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690221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22"/>
            <a:ext cx="8229600" cy="1143000"/>
          </a:xfrm>
        </p:spPr>
        <p:txBody>
          <a:bodyPr/>
          <a:lstStyle/>
          <a:p>
            <a:pPr>
              <a:defRPr/>
            </a:pPr>
            <a:r>
              <a:rPr lang="en-US" sz="3600" dirty="0" smtClean="0"/>
              <a:t> Scenario 1: Primary Care</a:t>
            </a:r>
            <a:endParaRPr lang="en-US" sz="3600" dirty="0"/>
          </a:p>
        </p:txBody>
      </p:sp>
      <p:grpSp>
        <p:nvGrpSpPr>
          <p:cNvPr id="35843" name="Group 15"/>
          <p:cNvGrpSpPr>
            <a:grpSpLocks/>
          </p:cNvGrpSpPr>
          <p:nvPr/>
        </p:nvGrpSpPr>
        <p:grpSpPr bwMode="auto">
          <a:xfrm>
            <a:off x="914400" y="1295400"/>
            <a:ext cx="2514600" cy="2352675"/>
            <a:chOff x="3759629" y="1081647"/>
            <a:chExt cx="1585412" cy="1215988"/>
          </a:xfrm>
        </p:grpSpPr>
        <p:sp>
          <p:nvSpPr>
            <p:cNvPr id="35856" name="TextBox 11"/>
            <p:cNvSpPr txBox="1">
              <a:spLocks noChangeArrowheads="1"/>
            </p:cNvSpPr>
            <p:nvPr/>
          </p:nvSpPr>
          <p:spPr bwMode="auto">
            <a:xfrm>
              <a:off x="3759629" y="1944489"/>
              <a:ext cx="1585412" cy="3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0000"/>
                </a:lnSpc>
              </a:pPr>
              <a:r>
                <a:rPr lang="en-US" sz="2400">
                  <a:latin typeface="Apple Casual"/>
                  <a:ea typeface="Apple Casual"/>
                  <a:cs typeface="Apple Casual"/>
                </a:rPr>
                <a:t>Electronic Medical Records</a:t>
              </a:r>
            </a:p>
          </p:txBody>
        </p:sp>
        <p:pic>
          <p:nvPicPr>
            <p:cNvPr id="35857"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28517" y="1081647"/>
              <a:ext cx="1207634" cy="8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4" name="Group 17"/>
          <p:cNvGrpSpPr>
            <a:grpSpLocks/>
          </p:cNvGrpSpPr>
          <p:nvPr/>
        </p:nvGrpSpPr>
        <p:grpSpPr bwMode="auto">
          <a:xfrm>
            <a:off x="4876800" y="1066800"/>
            <a:ext cx="3281363" cy="2587625"/>
            <a:chOff x="5163162" y="1108354"/>
            <a:chExt cx="1604321" cy="1529161"/>
          </a:xfrm>
        </p:grpSpPr>
        <p:sp>
          <p:nvSpPr>
            <p:cNvPr id="35854" name="TextBox 12"/>
            <p:cNvSpPr txBox="1">
              <a:spLocks noChangeArrowheads="1"/>
            </p:cNvSpPr>
            <p:nvPr/>
          </p:nvSpPr>
          <p:spPr bwMode="auto">
            <a:xfrm>
              <a:off x="5163162" y="2233770"/>
              <a:ext cx="1604321" cy="40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0000"/>
                </a:lnSpc>
              </a:pPr>
              <a:r>
                <a:rPr lang="en-US" sz="2400">
                  <a:latin typeface="Apple Casual"/>
                  <a:ea typeface="Apple Casual"/>
                  <a:cs typeface="Apple Casual"/>
                </a:rPr>
                <a:t>“Dr. Watson” Expert Support for providers</a:t>
              </a:r>
            </a:p>
          </p:txBody>
        </p:sp>
        <p:pic>
          <p:nvPicPr>
            <p:cNvPr id="35855"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5501" y="1108354"/>
              <a:ext cx="1237820" cy="108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845" name="Group 21"/>
          <p:cNvGrpSpPr>
            <a:grpSpLocks/>
          </p:cNvGrpSpPr>
          <p:nvPr/>
        </p:nvGrpSpPr>
        <p:grpSpPr bwMode="auto">
          <a:xfrm>
            <a:off x="533399" y="4343399"/>
            <a:ext cx="3344418" cy="1600202"/>
            <a:chOff x="5538049" y="1931109"/>
            <a:chExt cx="1807374" cy="1066018"/>
          </a:xfrm>
        </p:grpSpPr>
        <p:pic>
          <p:nvPicPr>
            <p:cNvPr id="3585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900" y="2454373"/>
              <a:ext cx="695523" cy="54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7759" y="1931109"/>
              <a:ext cx="333944" cy="40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Freeform 1109"/>
            <p:cNvSpPr>
              <a:spLocks/>
            </p:cNvSpPr>
            <p:nvPr/>
          </p:nvSpPr>
          <p:spPr bwMode="auto">
            <a:xfrm rot="-1045235">
              <a:off x="6472005" y="2121296"/>
              <a:ext cx="362875" cy="345459"/>
            </a:xfrm>
            <a:custGeom>
              <a:avLst/>
              <a:gdLst>
                <a:gd name="T0" fmla="*/ 0 w 3502"/>
                <a:gd name="T1" fmla="*/ 0 h 1983"/>
                <a:gd name="T2" fmla="*/ 2147483647 w 3502"/>
                <a:gd name="T3" fmla="*/ 2147483647 h 1983"/>
                <a:gd name="T4" fmla="*/ 2147483647 w 3502"/>
                <a:gd name="T5" fmla="*/ 2147483647 h 1983"/>
                <a:gd name="T6" fmla="*/ 2147483647 w 3502"/>
                <a:gd name="T7" fmla="*/ 2147483647 h 1983"/>
                <a:gd name="T8" fmla="*/ 2147483647 w 3502"/>
                <a:gd name="T9" fmla="*/ 2147483647 h 1983"/>
                <a:gd name="T10" fmla="*/ 2147483647 w 3502"/>
                <a:gd name="T11" fmla="*/ 2147483647 h 1983"/>
                <a:gd name="T12" fmla="*/ 2147483647 w 3502"/>
                <a:gd name="T13" fmla="*/ 2147483647 h 1983"/>
                <a:gd name="T14" fmla="*/ 2147483647 w 3502"/>
                <a:gd name="T15" fmla="*/ 2147483647 h 1983"/>
                <a:gd name="T16" fmla="*/ 2147483647 w 3502"/>
                <a:gd name="T17" fmla="*/ 2147483647 h 1983"/>
                <a:gd name="T18" fmla="*/ 2147483647 w 3502"/>
                <a:gd name="T19" fmla="*/ 2147483647 h 1983"/>
                <a:gd name="T20" fmla="*/ 2147483647 w 3502"/>
                <a:gd name="T21" fmla="*/ 2147483647 h 1983"/>
                <a:gd name="T22" fmla="*/ 2147483647 w 3502"/>
                <a:gd name="T23" fmla="*/ 2147483647 h 1983"/>
                <a:gd name="T24" fmla="*/ 2147483647 w 3502"/>
                <a:gd name="T25" fmla="*/ 2147483647 h 1983"/>
                <a:gd name="T26" fmla="*/ 2147483647 w 3502"/>
                <a:gd name="T27" fmla="*/ 2147483647 h 1983"/>
                <a:gd name="T28" fmla="*/ 2147483647 w 3502"/>
                <a:gd name="T29" fmla="*/ 2147483647 h 19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02"/>
                <a:gd name="T46" fmla="*/ 0 h 1983"/>
                <a:gd name="T47" fmla="*/ 3502 w 3502"/>
                <a:gd name="T48" fmla="*/ 1983 h 19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02" h="1983">
                  <a:moveTo>
                    <a:pt x="0" y="0"/>
                  </a:moveTo>
                  <a:lnTo>
                    <a:pt x="449" y="379"/>
                  </a:lnTo>
                  <a:lnTo>
                    <a:pt x="523" y="151"/>
                  </a:lnTo>
                  <a:lnTo>
                    <a:pt x="994" y="648"/>
                  </a:lnTo>
                  <a:lnTo>
                    <a:pt x="1087" y="377"/>
                  </a:lnTo>
                  <a:lnTo>
                    <a:pt x="1516" y="801"/>
                  </a:lnTo>
                  <a:lnTo>
                    <a:pt x="1561" y="506"/>
                  </a:lnTo>
                  <a:lnTo>
                    <a:pt x="1975" y="1080"/>
                  </a:lnTo>
                  <a:lnTo>
                    <a:pt x="2021" y="787"/>
                  </a:lnTo>
                  <a:lnTo>
                    <a:pt x="2434" y="1360"/>
                  </a:lnTo>
                  <a:lnTo>
                    <a:pt x="2485" y="1016"/>
                  </a:lnTo>
                  <a:lnTo>
                    <a:pt x="2974" y="1679"/>
                  </a:lnTo>
                  <a:lnTo>
                    <a:pt x="3061" y="1301"/>
                  </a:lnTo>
                  <a:lnTo>
                    <a:pt x="3481" y="1983"/>
                  </a:lnTo>
                  <a:lnTo>
                    <a:pt x="3502" y="1940"/>
                  </a:lnTo>
                </a:path>
              </a:pathLst>
            </a:cu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3" name="TextBox 13"/>
            <p:cNvSpPr txBox="1">
              <a:spLocks noChangeArrowheads="1"/>
            </p:cNvSpPr>
            <p:nvPr/>
          </p:nvSpPr>
          <p:spPr bwMode="auto">
            <a:xfrm>
              <a:off x="5538049" y="2333573"/>
              <a:ext cx="1500488" cy="55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latin typeface="Apple Casual"/>
                  <a:ea typeface="Apple Casual"/>
                  <a:cs typeface="Apple Casual"/>
                </a:rPr>
                <a:t>Personalized Vital Signs</a:t>
              </a:r>
            </a:p>
          </p:txBody>
        </p:sp>
      </p:grpSp>
      <p:grpSp>
        <p:nvGrpSpPr>
          <p:cNvPr id="35846" name="Group 36"/>
          <p:cNvGrpSpPr>
            <a:grpSpLocks/>
          </p:cNvGrpSpPr>
          <p:nvPr/>
        </p:nvGrpSpPr>
        <p:grpSpPr bwMode="auto">
          <a:xfrm>
            <a:off x="3810000" y="3962400"/>
            <a:ext cx="4800600" cy="2381250"/>
            <a:chOff x="3174929" y="3766045"/>
            <a:chExt cx="2454878" cy="949995"/>
          </a:xfrm>
        </p:grpSpPr>
        <p:sp>
          <p:nvSpPr>
            <p:cNvPr id="35848" name="TextBox 33"/>
            <p:cNvSpPr txBox="1">
              <a:spLocks noChangeArrowheads="1"/>
            </p:cNvSpPr>
            <p:nvPr/>
          </p:nvSpPr>
          <p:spPr bwMode="auto">
            <a:xfrm>
              <a:off x="3174929" y="3772620"/>
              <a:ext cx="1333215" cy="4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2400">
                  <a:latin typeface="Apple Casual"/>
                  <a:ea typeface="Apple Casual"/>
                  <a:cs typeface="Apple Casual"/>
                </a:rPr>
                <a:t>Digital health agents, gaming, social networking</a:t>
              </a:r>
            </a:p>
          </p:txBody>
        </p:sp>
        <p:pic>
          <p:nvPicPr>
            <p:cNvPr id="35849" name="Picture 3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3947" y="3766045"/>
              <a:ext cx="1105860" cy="9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E75CF4F-267B-4952-AD30-E8EEE4D588EC}" type="slidenum">
              <a:rPr lang="en-US">
                <a:latin typeface="Lucida Sans Unicode" pitchFamily="34" charset="0"/>
              </a:rPr>
              <a:pPr eaLnBrk="1" hangingPunct="1"/>
              <a:t>43</a:t>
            </a:fld>
            <a:endParaRPr lang="en-US">
              <a:latin typeface="Lucida Sans Unicode" pitchFamily="34" charset="0"/>
            </a:endParaRPr>
          </a:p>
        </p:txBody>
      </p:sp>
    </p:spTree>
    <p:custDataLst>
      <p:tags r:id="rId1"/>
    </p:custDataLst>
    <p:extLst>
      <p:ext uri="{BB962C8B-B14F-4D97-AF65-F5344CB8AC3E}">
        <p14:creationId xmlns:p14="http://schemas.microsoft.com/office/powerpoint/2010/main" val="405702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22"/>
            <a:ext cx="8229600" cy="1143000"/>
          </a:xfrm>
        </p:spPr>
        <p:txBody>
          <a:bodyPr>
            <a:normAutofit fontScale="90000"/>
          </a:bodyPr>
          <a:lstStyle/>
          <a:p>
            <a:pPr>
              <a:defRPr/>
            </a:pPr>
            <a:r>
              <a:rPr lang="en-US" sz="3600" dirty="0" smtClean="0"/>
              <a:t>Scenario 1: Health coverage &amp; disparities</a:t>
            </a:r>
            <a:endParaRPr lang="en-US" sz="3600" dirty="0"/>
          </a:p>
        </p:txBody>
      </p:sp>
      <p:grpSp>
        <p:nvGrpSpPr>
          <p:cNvPr id="36867" name="Group 28"/>
          <p:cNvGrpSpPr>
            <a:grpSpLocks/>
          </p:cNvGrpSpPr>
          <p:nvPr/>
        </p:nvGrpSpPr>
        <p:grpSpPr bwMode="auto">
          <a:xfrm>
            <a:off x="990600" y="1641475"/>
            <a:ext cx="4724400" cy="2168525"/>
            <a:chOff x="45635" y="2616534"/>
            <a:chExt cx="2652527" cy="1667022"/>
          </a:xfrm>
        </p:grpSpPr>
        <p:grpSp>
          <p:nvGrpSpPr>
            <p:cNvPr id="36872" name="Group 26"/>
            <p:cNvGrpSpPr>
              <a:grpSpLocks/>
            </p:cNvGrpSpPr>
            <p:nvPr/>
          </p:nvGrpSpPr>
          <p:grpSpPr bwMode="auto">
            <a:xfrm>
              <a:off x="1112750" y="2616534"/>
              <a:ext cx="1585412" cy="1207068"/>
              <a:chOff x="457200" y="2616534"/>
              <a:chExt cx="1585412" cy="1207068"/>
            </a:xfrm>
          </p:grpSpPr>
          <p:sp>
            <p:nvSpPr>
              <p:cNvPr id="36874" name="TextBox 22"/>
              <p:cNvSpPr txBox="1">
                <a:spLocks noChangeArrowheads="1"/>
              </p:cNvSpPr>
              <p:nvPr/>
            </p:nvSpPr>
            <p:spPr bwMode="auto">
              <a:xfrm>
                <a:off x="457200" y="2616534"/>
                <a:ext cx="1585412" cy="120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latin typeface="Apple Casual"/>
                    <a:ea typeface="Apple Casual"/>
                    <a:cs typeface="Apple Casual"/>
                  </a:rPr>
                  <a:t>Employers drop insurance </a:t>
                </a:r>
                <a:r>
                  <a:rPr lang="en-US" sz="2400">
                    <a:latin typeface="Apple Casual"/>
                    <a:ea typeface="Apple Casual"/>
                    <a:cs typeface="Apple Casual"/>
                    <a:sym typeface="Wingdings" pitchFamily="2" charset="2"/>
                  </a:rPr>
                  <a:t> </a:t>
                </a:r>
                <a:endParaRPr lang="en-US" sz="2400">
                  <a:latin typeface="Apple Casual"/>
                  <a:ea typeface="Apple Casual"/>
                  <a:cs typeface="Apple Casual"/>
                </a:endParaRPr>
              </a:p>
              <a:p>
                <a:pPr eaLnBrk="1" hangingPunct="1"/>
                <a:r>
                  <a:rPr lang="en-US" sz="2400">
                    <a:latin typeface="Apple Casual"/>
                    <a:ea typeface="Apple Casual"/>
                    <a:cs typeface="Apple Casual"/>
                  </a:rPr>
                  <a:t>Health Insurance Exchanges</a:t>
                </a:r>
              </a:p>
            </p:txBody>
          </p:sp>
          <p:sp>
            <p:nvSpPr>
              <p:cNvPr id="36875" name="Rectangle 25"/>
              <p:cNvSpPr>
                <a:spLocks noChangeArrowheads="1"/>
              </p:cNvSpPr>
              <p:nvPr/>
            </p:nvSpPr>
            <p:spPr bwMode="auto">
              <a:xfrm>
                <a:off x="1229741" y="2850924"/>
                <a:ext cx="412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00"/>
                    </a:solidFill>
                    <a:sym typeface="Symbol" pitchFamily="18" charset="2"/>
                  </a:rPr>
                  <a:t></a:t>
                </a:r>
                <a:endParaRPr lang="en-US" b="1"/>
              </a:p>
            </p:txBody>
          </p:sp>
        </p:grpSp>
        <p:pic>
          <p:nvPicPr>
            <p:cNvPr id="36873" name="Picture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 y="2712988"/>
              <a:ext cx="1062510" cy="157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68" name="Group 38"/>
          <p:cNvGrpSpPr>
            <a:grpSpLocks/>
          </p:cNvGrpSpPr>
          <p:nvPr/>
        </p:nvGrpSpPr>
        <p:grpSpPr bwMode="auto">
          <a:xfrm>
            <a:off x="3738563" y="3657600"/>
            <a:ext cx="4338637" cy="2649538"/>
            <a:chOff x="4754324" y="3532495"/>
            <a:chExt cx="4643937" cy="2649371"/>
          </a:xfrm>
        </p:grpSpPr>
        <p:sp>
          <p:nvSpPr>
            <p:cNvPr id="36870" name="TextBox 34"/>
            <p:cNvSpPr txBox="1">
              <a:spLocks noChangeArrowheads="1"/>
            </p:cNvSpPr>
            <p:nvPr/>
          </p:nvSpPr>
          <p:spPr bwMode="auto">
            <a:xfrm>
              <a:off x="4754324" y="3608699"/>
              <a:ext cx="1875762" cy="193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2400">
                  <a:latin typeface="Apple Casual"/>
                  <a:ea typeface="Apple Casual"/>
                  <a:cs typeface="Apple Casual"/>
                </a:rPr>
                <a:t>Significant disparities remain for access and quality</a:t>
              </a:r>
            </a:p>
          </p:txBody>
        </p:sp>
        <p:pic>
          <p:nvPicPr>
            <p:cNvPr id="36871" name="Picture 3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5574" y="3532495"/>
              <a:ext cx="2662687" cy="264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EAA05DA-2A72-4FA6-A4AB-0A6AAE7DB8C0}" type="slidenum">
              <a:rPr lang="en-US">
                <a:latin typeface="Lucida Sans Unicode" pitchFamily="34" charset="0"/>
              </a:rPr>
              <a:pPr eaLnBrk="1" hangingPunct="1"/>
              <a:t>44</a:t>
            </a:fld>
            <a:endParaRPr lang="en-US">
              <a:latin typeface="Lucida Sans Unicode" pitchFamily="34" charset="0"/>
            </a:endParaRPr>
          </a:p>
        </p:txBody>
      </p:sp>
    </p:spTree>
    <p:custDataLst>
      <p:tags r:id="rId1"/>
    </p:custDataLst>
    <p:extLst>
      <p:ext uri="{BB962C8B-B14F-4D97-AF65-F5344CB8AC3E}">
        <p14:creationId xmlns:p14="http://schemas.microsoft.com/office/powerpoint/2010/main" val="3827675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Rising cos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5966" y="3048000"/>
            <a:ext cx="3200400" cy="2228850"/>
          </a:xfrm>
          <a:prstGeom prst="rect">
            <a:avLst/>
          </a:prstGeom>
          <a:noFill/>
          <a:ln>
            <a:noFill/>
          </a:ln>
        </p:spPr>
      </p:pic>
      <p:sp>
        <p:nvSpPr>
          <p:cNvPr id="3" name="Content Placeholder 2"/>
          <p:cNvSpPr>
            <a:spLocks noGrp="1"/>
          </p:cNvSpPr>
          <p:nvPr>
            <p:ph idx="1"/>
          </p:nvPr>
        </p:nvSpPr>
        <p:spPr>
          <a:xfrm>
            <a:off x="567559" y="1189037"/>
            <a:ext cx="8195441" cy="4525963"/>
          </a:xfrm>
        </p:spPr>
        <p:txBody>
          <a:bodyPr>
            <a:normAutofit/>
          </a:bodyPr>
          <a:lstStyle/>
          <a:p>
            <a:pPr lvl="0">
              <a:spcBef>
                <a:spcPts val="2400"/>
              </a:spcBef>
            </a:pPr>
            <a:r>
              <a:rPr lang="en-US" dirty="0" smtClean="0"/>
              <a:t>Health care costs continue to rise as access improves</a:t>
            </a:r>
          </a:p>
          <a:p>
            <a:pPr lvl="0">
              <a:spcBef>
                <a:spcPts val="2400"/>
              </a:spcBef>
            </a:pPr>
            <a:r>
              <a:rPr lang="en-US" dirty="0" smtClean="0"/>
              <a:t>Big Data put to use, but social determinants not significantly addressed</a:t>
            </a:r>
          </a:p>
          <a:p>
            <a:pPr lvl="0">
              <a:spcBef>
                <a:spcPts val="2400"/>
              </a:spcBef>
            </a:pPr>
            <a:r>
              <a:rPr lang="en-US" dirty="0" smtClean="0"/>
              <a:t>No major “game-changers”</a:t>
            </a:r>
          </a:p>
          <a:p>
            <a:pPr lvl="0">
              <a:spcBef>
                <a:spcPts val="2400"/>
              </a:spcBef>
            </a:pPr>
            <a:r>
              <a:rPr lang="en-US" dirty="0" smtClean="0"/>
              <a:t>Continued disparities</a:t>
            </a:r>
            <a:endParaRPr lang="en-US" dirty="0"/>
          </a:p>
        </p:txBody>
      </p:sp>
      <p:sp>
        <p:nvSpPr>
          <p:cNvPr id="10" name="Title 1"/>
          <p:cNvSpPr>
            <a:spLocks noGrp="1"/>
          </p:cNvSpPr>
          <p:nvPr>
            <p:ph type="title"/>
          </p:nvPr>
        </p:nvSpPr>
        <p:spPr>
          <a:xfrm>
            <a:off x="0" y="0"/>
            <a:ext cx="9144000" cy="762000"/>
          </a:xfrm>
        </p:spPr>
        <p:txBody>
          <a:bodyPr>
            <a:noAutofit/>
          </a:bodyPr>
          <a:lstStyle/>
          <a:p>
            <a:r>
              <a:rPr lang="en-US" sz="3600" dirty="0" smtClean="0"/>
              <a:t>Scenario 1: </a:t>
            </a:r>
            <a:r>
              <a:rPr lang="en-US" sz="3600" dirty="0" smtClean="0"/>
              <a:t> Health Care</a:t>
            </a:r>
            <a:endParaRPr lang="en-US" sz="36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45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290472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200" dirty="0" smtClean="0"/>
              <a:t>Scenario 1: Public Health Agencies </a:t>
            </a:r>
            <a:endParaRPr lang="en-US" sz="3200" b="1" dirty="0"/>
          </a:p>
        </p:txBody>
      </p:sp>
      <p:sp>
        <p:nvSpPr>
          <p:cNvPr id="3" name="Content Placeholder 2"/>
          <p:cNvSpPr>
            <a:spLocks noGrp="1"/>
          </p:cNvSpPr>
          <p:nvPr>
            <p:ph idx="1"/>
          </p:nvPr>
        </p:nvSpPr>
        <p:spPr>
          <a:xfrm>
            <a:off x="252248" y="1066800"/>
            <a:ext cx="8586952" cy="5638800"/>
          </a:xfrm>
        </p:spPr>
        <p:txBody>
          <a:bodyPr>
            <a:noAutofit/>
          </a:bodyPr>
          <a:lstStyle/>
          <a:p>
            <a:pPr>
              <a:spcBef>
                <a:spcPts val="0"/>
              </a:spcBef>
              <a:spcAft>
                <a:spcPts val="1200"/>
              </a:spcAft>
            </a:pPr>
            <a:r>
              <a:rPr lang="en-US" dirty="0" smtClean="0"/>
              <a:t>Public health agencies (PHAs) advance capabilities in technology and big data analytics</a:t>
            </a:r>
          </a:p>
          <a:p>
            <a:pPr>
              <a:spcBef>
                <a:spcPts val="0"/>
              </a:spcBef>
              <a:spcAft>
                <a:spcPts val="1200"/>
              </a:spcAft>
            </a:pPr>
            <a:endParaRPr lang="en-US" dirty="0" smtClean="0"/>
          </a:p>
          <a:p>
            <a:pPr>
              <a:spcBef>
                <a:spcPts val="0"/>
              </a:spcBef>
              <a:spcAft>
                <a:spcPts val="1200"/>
              </a:spcAft>
            </a:pPr>
            <a:r>
              <a:rPr lang="en-US" dirty="0" smtClean="0"/>
              <a:t>Public health is restrained by </a:t>
            </a:r>
          </a:p>
          <a:p>
            <a:pPr lvl="1">
              <a:spcBef>
                <a:spcPts val="0"/>
              </a:spcBef>
              <a:spcAft>
                <a:spcPts val="1200"/>
              </a:spcAft>
            </a:pPr>
            <a:r>
              <a:rPr lang="en-US" sz="3200" dirty="0" smtClean="0"/>
              <a:t>High costs of health care </a:t>
            </a:r>
          </a:p>
          <a:p>
            <a:pPr lvl="1">
              <a:spcBef>
                <a:spcPts val="0"/>
              </a:spcBef>
              <a:spcAft>
                <a:spcPts val="1200"/>
              </a:spcAft>
            </a:pPr>
            <a:r>
              <a:rPr lang="en-US" sz="3200" dirty="0" smtClean="0"/>
              <a:t>Variations </a:t>
            </a:r>
            <a:r>
              <a:rPr lang="en-US" sz="3200" dirty="0"/>
              <a:t>in PHAs</a:t>
            </a:r>
            <a:r>
              <a:rPr lang="en-US" sz="3200" dirty="0" smtClean="0"/>
              <a:t>’ technological </a:t>
            </a:r>
            <a:r>
              <a:rPr lang="en-US" sz="3200" dirty="0"/>
              <a:t>capabilities, </a:t>
            </a:r>
            <a:r>
              <a:rPr lang="en-US" sz="3200" dirty="0" smtClean="0"/>
              <a:t>funding, </a:t>
            </a:r>
            <a:r>
              <a:rPr lang="en-US" sz="3200" dirty="0"/>
              <a:t>services, and </a:t>
            </a:r>
            <a:r>
              <a:rPr lang="en-US" sz="3200" dirty="0" smtClean="0"/>
              <a:t>effectiveness</a:t>
            </a:r>
          </a:p>
          <a:p>
            <a:pPr lvl="1">
              <a:spcBef>
                <a:spcPts val="0"/>
              </a:spcBef>
              <a:spcAft>
                <a:spcPts val="1200"/>
              </a:spcAft>
            </a:pPr>
            <a:r>
              <a:rPr lang="en-US" sz="3200" dirty="0" smtClean="0"/>
              <a:t>Most PHAs do pursue accreditation</a:t>
            </a:r>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46</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1037019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web2.salesforcesearch.com/Portals/106409/images/Return-On-Investment.jpg"/>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732283"/>
            <a:ext cx="2695575" cy="1973317"/>
          </a:xfrm>
          <a:prstGeom prst="rect">
            <a:avLst/>
          </a:prstGeom>
          <a:noFill/>
          <a:ln>
            <a:noFill/>
          </a:ln>
        </p:spPr>
      </p:pic>
      <p:sp>
        <p:nvSpPr>
          <p:cNvPr id="3" name="Content Placeholder 2"/>
          <p:cNvSpPr>
            <a:spLocks noGrp="1"/>
          </p:cNvSpPr>
          <p:nvPr>
            <p:ph idx="1"/>
          </p:nvPr>
        </p:nvSpPr>
        <p:spPr>
          <a:xfrm>
            <a:off x="23648" y="990600"/>
            <a:ext cx="9144000" cy="4830763"/>
          </a:xfrm>
        </p:spPr>
        <p:txBody>
          <a:bodyPr>
            <a:noAutofit/>
          </a:bodyPr>
          <a:lstStyle/>
          <a:p>
            <a:pPr>
              <a:spcBef>
                <a:spcPts val="0"/>
              </a:spcBef>
            </a:pPr>
            <a:r>
              <a:rPr lang="en-US" dirty="0" smtClean="0"/>
              <a:t>Public health funding varies widely; Federal funding for health care programs reduced as access to health care improves</a:t>
            </a:r>
          </a:p>
          <a:p>
            <a:pPr lvl="1">
              <a:spcBef>
                <a:spcPts val="0"/>
              </a:spcBef>
            </a:pPr>
            <a:r>
              <a:rPr lang="en-US" dirty="0" smtClean="0"/>
              <a:t>PHAs refocus </a:t>
            </a:r>
            <a:r>
              <a:rPr lang="en-US" dirty="0"/>
              <a:t>on prevention and improving community </a:t>
            </a:r>
            <a:r>
              <a:rPr lang="en-US" dirty="0" smtClean="0"/>
              <a:t>conditions</a:t>
            </a:r>
            <a:endParaRPr lang="en-US" dirty="0"/>
          </a:p>
          <a:p>
            <a:pPr>
              <a:spcBef>
                <a:spcPts val="0"/>
              </a:spcBef>
            </a:pPr>
            <a:endParaRPr lang="en-US" dirty="0" smtClean="0"/>
          </a:p>
          <a:p>
            <a:pPr>
              <a:spcBef>
                <a:spcPts val="0"/>
              </a:spcBef>
            </a:pPr>
            <a:r>
              <a:rPr lang="en-US" dirty="0" smtClean="0"/>
              <a:t>PHAs consolidate and share services; most improve comparability and show positive returns on investment (ROI)</a:t>
            </a:r>
            <a:endParaRPr lang="en-US" dirty="0"/>
          </a:p>
        </p:txBody>
      </p:sp>
      <p:pic>
        <p:nvPicPr>
          <p:cNvPr id="8" name="Picture 7" descr="http://www.geniusdv.com/weblog/archives/Avid%20consolidate.gif"/>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25562"/>
            <a:ext cx="1981200" cy="1880038"/>
          </a:xfrm>
          <a:prstGeom prst="rect">
            <a:avLst/>
          </a:prstGeom>
          <a:noFill/>
          <a:ln>
            <a:noFill/>
          </a:ln>
        </p:spPr>
      </p:pic>
      <p:sp>
        <p:nvSpPr>
          <p:cNvPr id="10" name="Title 1"/>
          <p:cNvSpPr>
            <a:spLocks noGrp="1"/>
          </p:cNvSpPr>
          <p:nvPr>
            <p:ph type="title"/>
          </p:nvPr>
        </p:nvSpPr>
        <p:spPr>
          <a:xfrm>
            <a:off x="0" y="0"/>
            <a:ext cx="9144000" cy="762000"/>
          </a:xfrm>
        </p:spPr>
        <p:txBody>
          <a:bodyPr>
            <a:noAutofit/>
          </a:bodyPr>
          <a:lstStyle/>
          <a:p>
            <a:r>
              <a:rPr lang="en-US" sz="3200" dirty="0" smtClean="0"/>
              <a:t>Scenario 1: PHA Funding</a:t>
            </a:r>
            <a:endParaRPr lang="en-US" sz="32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47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9270383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static6.depositphotos.com/1174436/660/i/950/depositphotos_6609149-Quality-assurance-and-Quality-Control-Ying-Yan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2458846"/>
            <a:ext cx="2438400" cy="2113154"/>
          </a:xfrm>
          <a:prstGeom prst="rect">
            <a:avLst/>
          </a:prstGeom>
          <a:noFill/>
          <a:ln>
            <a:noFill/>
          </a:ln>
        </p:spPr>
      </p:pic>
      <p:pic>
        <p:nvPicPr>
          <p:cNvPr id="7" name="Picture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429000"/>
            <a:ext cx="2092325" cy="268045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52400" y="960437"/>
            <a:ext cx="4495800" cy="5440363"/>
          </a:xfrm>
        </p:spPr>
        <p:txBody>
          <a:bodyPr>
            <a:noAutofit/>
          </a:bodyPr>
          <a:lstStyle/>
          <a:p>
            <a:r>
              <a:rPr lang="en-US" sz="3200" dirty="0" smtClean="0"/>
              <a:t>Emergence of Big Data</a:t>
            </a:r>
          </a:p>
          <a:p>
            <a:endParaRPr lang="en-US" sz="3200" dirty="0"/>
          </a:p>
          <a:p>
            <a:r>
              <a:rPr lang="en-US" sz="3200" dirty="0" smtClean="0"/>
              <a:t>Improved surveillance and analysis</a:t>
            </a:r>
          </a:p>
          <a:p>
            <a:endParaRPr lang="en-US" sz="3200" dirty="0"/>
          </a:p>
          <a:p>
            <a:r>
              <a:rPr lang="en-US" sz="3200" dirty="0" smtClean="0"/>
              <a:t>PHAs provide quality control, some “nudge” social networks toward better health</a:t>
            </a:r>
            <a:endParaRPr lang="en-US" sz="3200" dirty="0"/>
          </a:p>
        </p:txBody>
      </p:sp>
      <p:pic>
        <p:nvPicPr>
          <p:cNvPr id="5" name="Picture 4" descr="http://www.computerworld.com/common/images/home/bigdata_icon_120.png"/>
          <p:cNvPicPr/>
          <p:nvPr/>
        </p:nvPicPr>
        <p:blipFill rotWithShape="1">
          <a:blip r:embed="rId6">
            <a:extLst>
              <a:ext uri="{28A0092B-C50C-407E-A947-70E740481C1C}">
                <a14:useLocalDpi xmlns:a14="http://schemas.microsoft.com/office/drawing/2010/main" val="0"/>
              </a:ext>
            </a:extLst>
          </a:blip>
          <a:srcRect l="6040"/>
          <a:stretch/>
        </p:blipFill>
        <p:spPr bwMode="auto">
          <a:xfrm>
            <a:off x="6213475" y="917536"/>
            <a:ext cx="1863725" cy="2054264"/>
          </a:xfrm>
          <a:prstGeom prst="rect">
            <a:avLst/>
          </a:prstGeom>
          <a:noFill/>
          <a:ln>
            <a:noFill/>
          </a:ln>
        </p:spPr>
      </p:pic>
      <p:sp>
        <p:nvSpPr>
          <p:cNvPr id="10" name="Title 1"/>
          <p:cNvSpPr>
            <a:spLocks noGrp="1"/>
          </p:cNvSpPr>
          <p:nvPr>
            <p:ph type="title"/>
          </p:nvPr>
        </p:nvSpPr>
        <p:spPr>
          <a:xfrm>
            <a:off x="0" y="0"/>
            <a:ext cx="9144000" cy="762000"/>
          </a:xfrm>
        </p:spPr>
        <p:txBody>
          <a:bodyPr>
            <a:noAutofit/>
          </a:bodyPr>
          <a:lstStyle/>
          <a:p>
            <a:r>
              <a:rPr lang="en-US" sz="3200" dirty="0" smtClean="0"/>
              <a:t>Scenario 1: PHAs and information </a:t>
            </a:r>
            <a:endParaRPr lang="en-US" sz="32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48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855514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914400"/>
            <a:ext cx="4191000" cy="5943600"/>
          </a:xfrm>
        </p:spPr>
        <p:txBody>
          <a:bodyPr>
            <a:normAutofit/>
          </a:bodyPr>
          <a:lstStyle/>
          <a:p>
            <a:pPr lvl="0"/>
            <a:r>
              <a:rPr lang="en-US" sz="3200" dirty="0" smtClean="0"/>
              <a:t>More extreme weather events (EWEs) and vector-borne infections</a:t>
            </a:r>
          </a:p>
          <a:p>
            <a:pPr lvl="1"/>
            <a:r>
              <a:rPr lang="en-US" sz="2800" dirty="0" smtClean="0"/>
              <a:t>E.g. Lyme disease and dengue fever</a:t>
            </a:r>
          </a:p>
          <a:p>
            <a:pPr lvl="1"/>
            <a:endParaRPr lang="en-US" dirty="0"/>
          </a:p>
          <a:p>
            <a:r>
              <a:rPr lang="en-US" sz="3200" dirty="0" smtClean="0"/>
              <a:t>PHAs use simulations and gamification to prepare communities for emergencies</a:t>
            </a:r>
            <a:endParaRPr lang="en-US" sz="3200" dirty="0"/>
          </a:p>
        </p:txBody>
      </p:sp>
      <p:pic>
        <p:nvPicPr>
          <p:cNvPr id="5" name="Picture 4" descr="http://images.politico.com/global/2012/07/12073_drought_crops_ap_6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1993" y="2913214"/>
            <a:ext cx="4622007" cy="1466193"/>
          </a:xfrm>
          <a:prstGeom prst="rect">
            <a:avLst/>
          </a:prstGeom>
          <a:noFill/>
          <a:ln>
            <a:noFill/>
          </a:ln>
        </p:spPr>
      </p:pic>
      <p:pic>
        <p:nvPicPr>
          <p:cNvPr id="6" name="Picture 5" descr="http://c.o0bc.com/rf/image_609w/Boston/2011-2020/Wires/2012/10/30/Boston.com/APOnlineImages/2012-10-30/94313d3b97ec7b1e1f0f6a7067001f7a.jpg"/>
          <p:cNvPicPr/>
          <p:nvPr/>
        </p:nvPicPr>
        <p:blipFill>
          <a:blip r:embed="rId5">
            <a:extLst>
              <a:ext uri="{28A0092B-C50C-407E-A947-70E740481C1C}">
                <a14:useLocalDpi xmlns:a14="http://schemas.microsoft.com/office/drawing/2010/main" val="0"/>
              </a:ext>
            </a:extLst>
          </a:blip>
          <a:srcRect/>
          <a:stretch>
            <a:fillRect/>
          </a:stretch>
        </p:blipFill>
        <p:spPr bwMode="auto">
          <a:xfrm>
            <a:off x="4521993" y="838200"/>
            <a:ext cx="2640807" cy="1973811"/>
          </a:xfrm>
          <a:prstGeom prst="rect">
            <a:avLst/>
          </a:prstGeom>
          <a:noFill/>
          <a:ln>
            <a:noFill/>
          </a:ln>
        </p:spPr>
      </p:pic>
      <p:pic>
        <p:nvPicPr>
          <p:cNvPr id="7" name="Picture 6" descr="https://encrypted-tbn3.gstatic.com/images?q=tbn:ANd9GcSTo9TjqeOCJIauHybbH9a3Dq3kwFZwpsUcv1r8UsjQWIhzLE4f_A"/>
          <p:cNvPicPr/>
          <p:nvPr/>
        </p:nvPicPr>
        <p:blipFill>
          <a:blip r:embed="rId6">
            <a:extLst>
              <a:ext uri="{28A0092B-C50C-407E-A947-70E740481C1C}">
                <a14:useLocalDpi xmlns:a14="http://schemas.microsoft.com/office/drawing/2010/main" val="0"/>
              </a:ext>
            </a:extLst>
          </a:blip>
          <a:srcRect/>
          <a:stretch>
            <a:fillRect/>
          </a:stretch>
        </p:blipFill>
        <p:spPr bwMode="auto">
          <a:xfrm>
            <a:off x="7229803" y="838200"/>
            <a:ext cx="1914197" cy="1998815"/>
          </a:xfrm>
          <a:prstGeom prst="rect">
            <a:avLst/>
          </a:prstGeom>
          <a:noFill/>
          <a:ln>
            <a:noFill/>
          </a:ln>
        </p:spPr>
      </p:pic>
      <p:pic>
        <p:nvPicPr>
          <p:cNvPr id="8" name="Picture 7" descr="http://www.mrdaley.com/wordpress/wp-content/uploads/2011/07/badges.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3900" y="4488411"/>
            <a:ext cx="4533900" cy="2064789"/>
          </a:xfrm>
          <a:prstGeom prst="rect">
            <a:avLst/>
          </a:prstGeom>
          <a:noFill/>
          <a:ln>
            <a:noFill/>
          </a:ln>
        </p:spPr>
      </p:pic>
      <p:sp>
        <p:nvSpPr>
          <p:cNvPr id="11" name="Title 1"/>
          <p:cNvSpPr>
            <a:spLocks noGrp="1"/>
          </p:cNvSpPr>
          <p:nvPr>
            <p:ph type="title"/>
          </p:nvPr>
        </p:nvSpPr>
        <p:spPr>
          <a:xfrm>
            <a:off x="0" y="0"/>
            <a:ext cx="9144000" cy="762000"/>
          </a:xfrm>
        </p:spPr>
        <p:txBody>
          <a:bodyPr>
            <a:noAutofit/>
          </a:bodyPr>
          <a:lstStyle/>
          <a:p>
            <a:r>
              <a:rPr lang="en-US" sz="3200" dirty="0" smtClean="0"/>
              <a:t>Scenario 1: Climate Change &amp; PHAs </a:t>
            </a:r>
            <a:endParaRPr lang="en-US" sz="32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49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54696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Primary Care 2025 Scenarios</a:t>
            </a:r>
            <a:endParaRPr lang="en-US" sz="4000" b="1" dirty="0"/>
          </a:p>
        </p:txBody>
      </p:sp>
      <p:sp>
        <p:nvSpPr>
          <p:cNvPr id="3" name="Content Placeholder 2"/>
          <p:cNvSpPr>
            <a:spLocks noGrp="1"/>
          </p:cNvSpPr>
          <p:nvPr>
            <p:ph idx="1"/>
          </p:nvPr>
        </p:nvSpPr>
        <p:spPr>
          <a:xfrm>
            <a:off x="228600" y="1295400"/>
            <a:ext cx="8686800" cy="5105400"/>
          </a:xfrm>
        </p:spPr>
        <p:txBody>
          <a:bodyPr>
            <a:normAutofit/>
          </a:bodyPr>
          <a:lstStyle/>
          <a:p>
            <a:pPr>
              <a:spcBef>
                <a:spcPts val="2400"/>
              </a:spcBef>
            </a:pPr>
            <a:r>
              <a:rPr lang="en-US" dirty="0" smtClean="0"/>
              <a:t>Developed with primary care thought leaders and organizations, NACHC</a:t>
            </a:r>
          </a:p>
          <a:p>
            <a:pPr>
              <a:spcBef>
                <a:spcPts val="2400"/>
              </a:spcBef>
            </a:pPr>
            <a:r>
              <a:rPr lang="en-US" dirty="0" smtClean="0"/>
              <a:t>Considered “Driving Forces”, developed forecasts, interviewed over 50 experts, held focus groups with major providers</a:t>
            </a:r>
          </a:p>
          <a:p>
            <a:pPr>
              <a:spcBef>
                <a:spcPts val="2400"/>
              </a:spcBef>
            </a:pPr>
            <a:r>
              <a:rPr lang="en-US" dirty="0" smtClean="0"/>
              <a:t>Presented and used the scenarios in wide range of settings including primary care associations, physician and provider groups </a:t>
            </a:r>
            <a:endParaRPr lang="en-US"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1793663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4" cstate="print">
            <a:extLst>
              <a:ext uri="{28A0092B-C50C-407E-A947-70E740481C1C}">
                <a14:useLocalDpi xmlns:a14="http://schemas.microsoft.com/office/drawing/2010/main"/>
              </a:ext>
            </a:extLst>
          </a:blip>
          <a:srcRect l="3119" t="3056" r="2481" b="3056"/>
          <a:stretch/>
        </p:blipFill>
        <p:spPr bwMode="auto">
          <a:xfrm>
            <a:off x="0" y="0"/>
            <a:ext cx="9144000" cy="6858000"/>
          </a:xfrm>
          <a:prstGeom prst="rect">
            <a:avLst/>
          </a:prstGeom>
          <a:noFill/>
          <a:ln>
            <a:noFill/>
          </a:ln>
        </p:spPr>
      </p:pic>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50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1458139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b="1" dirty="0" smtClean="0"/>
              <a:t> </a:t>
            </a:r>
            <a:endParaRPr lang="en-US" sz="4000" b="1" dirty="0"/>
          </a:p>
        </p:txBody>
      </p:sp>
      <p:sp>
        <p:nvSpPr>
          <p:cNvPr id="3" name="Content Placeholder 2"/>
          <p:cNvSpPr>
            <a:spLocks noGrp="1"/>
          </p:cNvSpPr>
          <p:nvPr>
            <p:ph idx="1"/>
          </p:nvPr>
        </p:nvSpPr>
        <p:spPr>
          <a:xfrm>
            <a:off x="152400" y="1295400"/>
            <a:ext cx="8686800" cy="5257800"/>
          </a:xfrm>
        </p:spPr>
        <p:txBody>
          <a:bodyPr>
            <a:normAutofit/>
          </a:bodyPr>
          <a:lstStyle/>
          <a:p>
            <a:pPr marL="0" lvl="1" indent="0">
              <a:buNone/>
            </a:pPr>
            <a:endParaRPr lang="en-US" sz="4000" dirty="0" smtClean="0"/>
          </a:p>
          <a:p>
            <a:r>
              <a:rPr lang="en-US" sz="4400" b="1" dirty="0"/>
              <a:t>Scenario 2: </a:t>
            </a:r>
            <a:r>
              <a:rPr lang="en-US" sz="4400" b="1" dirty="0" smtClean="0"/>
              <a:t> Public Health is Overwhelmed</a:t>
            </a:r>
            <a:r>
              <a:rPr lang="en-US" sz="4400" b="1" dirty="0"/>
              <a:t>, </a:t>
            </a:r>
            <a:r>
              <a:rPr lang="en-US" sz="4400" b="1" dirty="0" smtClean="0"/>
              <a:t>Under-Resourced/ Primary Care sees a Lost Decade, Lost Health </a:t>
            </a:r>
            <a:endParaRPr lang="en-US" sz="4400" b="1"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51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002186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274638"/>
            <a:ext cx="5638800" cy="868362"/>
          </a:xfrm>
        </p:spPr>
        <p:txBody>
          <a:bodyPr>
            <a:noAutofit/>
          </a:bodyPr>
          <a:lstStyle/>
          <a:p>
            <a:pPr eaLnBrk="1" hangingPunct="1"/>
            <a:r>
              <a:rPr lang="en-US" altLang="en-US" sz="3600" dirty="0" smtClean="0"/>
              <a:t>Scenario 2: The Economy</a:t>
            </a:r>
            <a:endParaRPr lang="en-US" altLang="en-US" sz="5400" dirty="0" smtClean="0"/>
          </a:p>
        </p:txBody>
      </p:sp>
      <p:sp>
        <p:nvSpPr>
          <p:cNvPr id="30723" name="Content Placeholder 2"/>
          <p:cNvSpPr>
            <a:spLocks noGrp="1"/>
          </p:cNvSpPr>
          <p:nvPr>
            <p:ph idx="1"/>
          </p:nvPr>
        </p:nvSpPr>
        <p:spPr>
          <a:xfrm>
            <a:off x="0" y="1371600"/>
            <a:ext cx="8456613" cy="5181599"/>
          </a:xfrm>
        </p:spPr>
        <p:txBody>
          <a:bodyPr>
            <a:normAutofit/>
          </a:bodyPr>
          <a:lstStyle/>
          <a:p>
            <a:pPr marL="0" indent="0" eaLnBrk="1" hangingPunct="1"/>
            <a:r>
              <a:rPr lang="en-US" altLang="en-US" dirty="0" smtClean="0">
                <a:latin typeface="Calibri" panose="020F0502020204030204" pitchFamily="34" charset="0"/>
              </a:rPr>
              <a:t>Another severe recession in </a:t>
            </a:r>
            <a:r>
              <a:rPr lang="en-US" altLang="en-US" dirty="0" smtClean="0">
                <a:latin typeface="Calibri" panose="020F0502020204030204" pitchFamily="34" charset="0"/>
              </a:rPr>
              <a:t>2017</a:t>
            </a:r>
            <a:endParaRPr lang="en-US" altLang="en-US" dirty="0" smtClean="0">
              <a:latin typeface="Calibri" panose="020F0502020204030204" pitchFamily="34" charset="0"/>
            </a:endParaRPr>
          </a:p>
          <a:p>
            <a:pPr lvl="1" eaLnBrk="1" hangingPunct="1"/>
            <a:r>
              <a:rPr lang="en-US" altLang="en-US" sz="3200" dirty="0" smtClean="0"/>
              <a:t>Across-the-board budget cuts</a:t>
            </a:r>
          </a:p>
          <a:p>
            <a:pPr lvl="1" eaLnBrk="1" hangingPunct="1"/>
            <a:r>
              <a:rPr lang="en-US" altLang="en-US" sz="3200" dirty="0" smtClean="0"/>
              <a:t>Reduced spending on social programs</a:t>
            </a:r>
          </a:p>
          <a:p>
            <a:pPr lvl="1" eaLnBrk="1" hangingPunct="1"/>
            <a:r>
              <a:rPr lang="en-US" altLang="en-US" sz="3200" dirty="0" smtClean="0"/>
              <a:t>Unemployment hovers between 10 </a:t>
            </a:r>
          </a:p>
          <a:p>
            <a:pPr lvl="1" eaLnBrk="1" hangingPunct="1">
              <a:spcBef>
                <a:spcPct val="0"/>
              </a:spcBef>
              <a:buFont typeface="Times" charset="0"/>
              <a:buNone/>
            </a:pPr>
            <a:r>
              <a:rPr lang="en-US" altLang="en-US" sz="3200" dirty="0" smtClean="0"/>
              <a:t>   and 15%</a:t>
            </a:r>
          </a:p>
          <a:p>
            <a:pPr lvl="1">
              <a:spcBef>
                <a:spcPct val="0"/>
              </a:spcBef>
            </a:pPr>
            <a:r>
              <a:rPr lang="en-US" altLang="en-US" sz="3200" dirty="0" smtClean="0"/>
              <a:t>Slight recovery by 2019</a:t>
            </a:r>
          </a:p>
          <a:p>
            <a:pPr>
              <a:spcBef>
                <a:spcPct val="0"/>
              </a:spcBef>
            </a:pPr>
            <a:r>
              <a:rPr lang="en-US" altLang="en-US" dirty="0" smtClean="0"/>
              <a:t>A third severe recession in </a:t>
            </a:r>
            <a:r>
              <a:rPr lang="en-US" altLang="en-US" dirty="0" smtClean="0"/>
              <a:t>2024</a:t>
            </a:r>
            <a:endParaRPr lang="en-US" altLang="en-US" dirty="0" smtClean="0"/>
          </a:p>
          <a:p>
            <a:r>
              <a:rPr lang="en-US" altLang="en-US" dirty="0" smtClean="0"/>
              <a:t>The rich recover fastest after each recession.  </a:t>
            </a:r>
          </a:p>
        </p:txBody>
      </p:sp>
      <p:pic>
        <p:nvPicPr>
          <p:cNvPr id="30725" name="Picture 2" descr="End of the Retail Road Royalty Free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681" y="152400"/>
            <a:ext cx="3067050" cy="230028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875511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533400"/>
            <a:ext cx="5181600" cy="800100"/>
          </a:xfrm>
        </p:spPr>
        <p:txBody>
          <a:bodyPr>
            <a:noAutofit/>
          </a:bodyPr>
          <a:lstStyle/>
          <a:p>
            <a:pPr eaLnBrk="1" hangingPunct="1"/>
            <a:r>
              <a:rPr lang="en-US" altLang="en-US" sz="3600" dirty="0" smtClean="0"/>
              <a:t>Scenario 2: </a:t>
            </a:r>
            <a:br>
              <a:rPr lang="en-US" altLang="en-US" sz="3600" dirty="0" smtClean="0"/>
            </a:br>
            <a:r>
              <a:rPr lang="en-US" altLang="en-US" sz="3600" dirty="0" smtClean="0"/>
              <a:t> Political Polarization</a:t>
            </a:r>
            <a:r>
              <a:rPr lang="en-US" altLang="en-US" sz="5400" dirty="0" smtClean="0"/>
              <a:t/>
            </a:r>
            <a:br>
              <a:rPr lang="en-US" altLang="en-US" sz="5400" dirty="0" smtClean="0"/>
            </a:br>
            <a:endParaRPr lang="en-US" altLang="en-US" sz="5400" dirty="0" smtClean="0"/>
          </a:p>
        </p:txBody>
      </p:sp>
      <p:sp>
        <p:nvSpPr>
          <p:cNvPr id="32771" name="Content Placeholder 2"/>
          <p:cNvSpPr>
            <a:spLocks noGrp="1"/>
          </p:cNvSpPr>
          <p:nvPr>
            <p:ph idx="1"/>
          </p:nvPr>
        </p:nvSpPr>
        <p:spPr>
          <a:xfrm>
            <a:off x="304800" y="1639888"/>
            <a:ext cx="7391400" cy="5065712"/>
          </a:xfrm>
        </p:spPr>
        <p:txBody>
          <a:bodyPr>
            <a:normAutofit/>
          </a:bodyPr>
          <a:lstStyle/>
          <a:p>
            <a:pPr marL="0" indent="0" eaLnBrk="1" hangingPunct="1"/>
            <a:r>
              <a:rPr lang="en-US" altLang="en-US" sz="3600" dirty="0" smtClean="0"/>
              <a:t>Political polarization worsens</a:t>
            </a:r>
          </a:p>
          <a:p>
            <a:pPr lvl="1" eaLnBrk="1" hangingPunct="1"/>
            <a:r>
              <a:rPr lang="en-US" altLang="en-US" sz="3200" dirty="0" smtClean="0"/>
              <a:t>Distinctions based on generation,    race, and ethnicity</a:t>
            </a:r>
          </a:p>
          <a:p>
            <a:pPr lvl="1" eaLnBrk="1" hangingPunct="1"/>
            <a:r>
              <a:rPr lang="en-US" altLang="en-US" sz="3200" dirty="0" smtClean="0"/>
              <a:t>Well-to-do fight to keep taxes low</a:t>
            </a:r>
          </a:p>
          <a:p>
            <a:pPr lvl="1" eaLnBrk="1" hangingPunct="1"/>
            <a:r>
              <a:rPr lang="en-US" altLang="en-US" sz="3200" dirty="0" smtClean="0"/>
              <a:t>Baby Boomers remain in workforce and fight </a:t>
            </a:r>
          </a:p>
          <a:p>
            <a:pPr lvl="1" eaLnBrk="1" hangingPunct="1">
              <a:spcBef>
                <a:spcPct val="0"/>
              </a:spcBef>
              <a:buFont typeface="Times" charset="0"/>
              <a:buNone/>
            </a:pPr>
            <a:r>
              <a:rPr lang="en-US" altLang="en-US" sz="3200" dirty="0" smtClean="0"/>
              <a:t>   to keep all benefits</a:t>
            </a:r>
          </a:p>
          <a:p>
            <a:pPr lvl="1" eaLnBrk="1" hangingPunct="1"/>
            <a:r>
              <a:rPr lang="en-US" altLang="en-US" sz="3200" dirty="0" smtClean="0"/>
              <a:t>“Papers, please” laws expand</a:t>
            </a:r>
          </a:p>
        </p:txBody>
      </p:sp>
      <p:pic>
        <p:nvPicPr>
          <p:cNvPr id="28676" name="Picture 6"/>
          <p:cNvPicPr>
            <a:picLocks noChangeAspect="1" noChangeArrowheads="1"/>
          </p:cNvPicPr>
          <p:nvPr/>
        </p:nvPicPr>
        <p:blipFill>
          <a:blip r:embed="rId4"/>
          <a:srcRect/>
          <a:stretch>
            <a:fillRect/>
          </a:stretch>
        </p:blipFill>
        <p:spPr bwMode="auto">
          <a:xfrm>
            <a:off x="7345363" y="1184275"/>
            <a:ext cx="1458912" cy="2538413"/>
          </a:xfrm>
          <a:prstGeom prst="rect">
            <a:avLst/>
          </a:prstGeom>
          <a:noFill/>
          <a:ln w="9525">
            <a:solidFill>
              <a:srgbClr val="7030A0"/>
            </a:solidFill>
            <a:miter lim="800000"/>
            <a:headEnd/>
            <a:tailEnd/>
          </a:ln>
          <a:effectLst>
            <a:outerShdw blurRad="63500" dist="17961" dir="13500000" algn="ctr" rotWithShape="0">
              <a:srgbClr val="00585F">
                <a:alpha val="74998"/>
              </a:srgbClr>
            </a:outerShdw>
          </a:effectLst>
        </p:spPr>
      </p:pic>
      <p:pic>
        <p:nvPicPr>
          <p:cNvPr id="32773" name="Picture 2" descr="http://rwjf.gettyimages.com/mm/thumbnail/131526282,94B9827ABE77E14BAD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300" y="3789363"/>
            <a:ext cx="1458913" cy="219233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6"/>
          <p:cNvPicPr>
            <a:picLocks noChangeAspect="1" noChangeArrowheads="1"/>
          </p:cNvPicPr>
          <p:nvPr/>
        </p:nvPicPr>
        <p:blipFill>
          <a:blip r:embed="rId6"/>
          <a:srcRect/>
          <a:stretch>
            <a:fillRect/>
          </a:stretch>
        </p:blipFill>
        <p:spPr bwMode="auto">
          <a:xfrm>
            <a:off x="5203825" y="152400"/>
            <a:ext cx="2063750" cy="1487488"/>
          </a:xfrm>
          <a:prstGeom prst="rect">
            <a:avLst/>
          </a:prstGeom>
          <a:noFill/>
          <a:ln w="9525">
            <a:solidFill>
              <a:srgbClr val="7030A0"/>
            </a:solidFill>
            <a:miter lim="800000"/>
            <a:headEnd/>
            <a:tailEnd/>
          </a:ln>
          <a:effectLst>
            <a:outerShdw blurRad="63500" dist="17961" dir="13500000" algn="ctr" rotWithShape="0">
              <a:srgbClr val="00585F">
                <a:alpha val="74998"/>
              </a:srgbClr>
            </a:outerShdw>
          </a:effectLst>
        </p:spPr>
      </p:pic>
    </p:spTree>
    <p:custDataLst>
      <p:tags r:id="rId1"/>
    </p:custDataLst>
    <p:extLst>
      <p:ext uri="{BB962C8B-B14F-4D97-AF65-F5344CB8AC3E}">
        <p14:creationId xmlns:p14="http://schemas.microsoft.com/office/powerpoint/2010/main" val="3131768211"/>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789260"/>
            <a:ext cx="4555705" cy="5154340"/>
          </a:xfrm>
        </p:spPr>
        <p:txBody>
          <a:bodyPr>
            <a:noAutofit/>
          </a:bodyPr>
          <a:lstStyle/>
          <a:p>
            <a:pPr lvl="0">
              <a:spcBef>
                <a:spcPts val="0"/>
              </a:spcBef>
              <a:spcAft>
                <a:spcPts val="1800"/>
              </a:spcAft>
            </a:pPr>
            <a:r>
              <a:rPr lang="en-US" dirty="0"/>
              <a:t>Citizen science </a:t>
            </a:r>
            <a:r>
              <a:rPr lang="en-US" dirty="0" smtClean="0"/>
              <a:t>and technology grow </a:t>
            </a:r>
            <a:r>
              <a:rPr lang="en-US" dirty="0"/>
              <a:t>but </a:t>
            </a:r>
            <a:r>
              <a:rPr lang="en-US" dirty="0" smtClean="0"/>
              <a:t>serve affluent and reinforce disparities.</a:t>
            </a:r>
          </a:p>
          <a:p>
            <a:pPr lvl="0">
              <a:spcBef>
                <a:spcPts val="0"/>
              </a:spcBef>
              <a:spcAft>
                <a:spcPts val="1800"/>
              </a:spcAft>
            </a:pPr>
            <a:r>
              <a:rPr lang="en-US" dirty="0" smtClean="0"/>
              <a:t>PHA health care services cut while need grows.</a:t>
            </a:r>
            <a:endParaRPr lang="en-US" dirty="0"/>
          </a:p>
          <a:p>
            <a:pPr lvl="0">
              <a:spcBef>
                <a:spcPts val="0"/>
              </a:spcBef>
              <a:spcAft>
                <a:spcPts val="1800"/>
              </a:spcAft>
            </a:pPr>
            <a:r>
              <a:rPr lang="en-US" dirty="0"/>
              <a:t>Excellent, personalized care for those who can afford </a:t>
            </a:r>
            <a:r>
              <a:rPr lang="en-US" dirty="0" smtClean="0"/>
              <a:t>it.</a:t>
            </a:r>
          </a:p>
          <a:p>
            <a:pPr lvl="0">
              <a:spcBef>
                <a:spcPts val="0"/>
              </a:spcBef>
              <a:spcAft>
                <a:spcPts val="1800"/>
              </a:spcAft>
            </a:pPr>
            <a:r>
              <a:rPr lang="en-US" dirty="0" smtClean="0"/>
              <a:t>Innovative private sector approaches </a:t>
            </a:r>
            <a:r>
              <a:rPr lang="en-US" dirty="0"/>
              <a:t>to </a:t>
            </a:r>
            <a:r>
              <a:rPr lang="en-US" dirty="0" smtClean="0"/>
              <a:t>health for those who can afford them.</a:t>
            </a:r>
            <a:endParaRPr lang="en-US" dirty="0"/>
          </a:p>
        </p:txBody>
      </p:sp>
      <p:pic>
        <p:nvPicPr>
          <p:cNvPr id="5" name="Picture 5"/>
          <p:cNvPicPr>
            <a:picLocks noChangeAspect="1" noChangeArrowheads="1"/>
          </p:cNvPicPr>
          <p:nvPr/>
        </p:nvPicPr>
        <p:blipFill>
          <a:blip r:embed="rId4" cstate="print"/>
          <a:srcRect t="8000"/>
          <a:stretch>
            <a:fillRect/>
          </a:stretch>
        </p:blipFill>
        <p:spPr bwMode="auto">
          <a:xfrm>
            <a:off x="6732588" y="762000"/>
            <a:ext cx="2411412" cy="3276600"/>
          </a:xfrm>
          <a:prstGeom prst="rect">
            <a:avLst/>
          </a:prstGeom>
          <a:noFill/>
          <a:ln w="9525">
            <a:noFill/>
            <a:miter lim="800000"/>
            <a:headEnd/>
            <a:tailEnd/>
          </a:ln>
          <a:effectLst/>
        </p:spPr>
      </p:pic>
      <p:pic>
        <p:nvPicPr>
          <p:cNvPr id="7" name="Picture 6"/>
          <p:cNvPicPr>
            <a:picLocks noChangeAspect="1" noChangeArrowheads="1"/>
          </p:cNvPicPr>
          <p:nvPr/>
        </p:nvPicPr>
        <p:blipFill>
          <a:blip r:embed="rId5"/>
          <a:srcRect/>
          <a:stretch>
            <a:fillRect/>
          </a:stretch>
        </p:blipFill>
        <p:spPr bwMode="auto">
          <a:xfrm>
            <a:off x="4563588" y="1521967"/>
            <a:ext cx="2675412" cy="1927158"/>
          </a:xfrm>
          <a:prstGeom prst="rect">
            <a:avLst/>
          </a:prstGeom>
          <a:noFill/>
          <a:ln w="9525">
            <a:solidFill>
              <a:srgbClr val="7030A0"/>
            </a:solidFill>
            <a:miter lim="800000"/>
            <a:headEnd/>
            <a:tailEnd/>
          </a:ln>
          <a:effectLst>
            <a:outerShdw blurRad="63500" dist="17961" dir="13500000" algn="ctr" rotWithShape="0">
              <a:srgbClr val="00585F">
                <a:alpha val="74998"/>
              </a:srgbClr>
            </a:outerShdw>
          </a:effectLst>
        </p:spPr>
      </p:pic>
      <p:pic>
        <p:nvPicPr>
          <p:cNvPr id="8" name="Picture 2" descr="https://encrypted-tbn2.google.com/images?q=tbn:ANd9GcRmadECK9qp3m-dQlHpYqjpQZl3SyJ2DDgRLF_ff1CNS3kClv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3227" y="4038600"/>
            <a:ext cx="3920774" cy="230995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2: </a:t>
            </a:r>
            <a:r>
              <a:rPr lang="en-US" sz="3600" dirty="0" smtClean="0"/>
              <a:t>Health Disparities Grow</a:t>
            </a:r>
            <a:endParaRPr lang="en-US" sz="36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54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2897046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74638"/>
            <a:ext cx="6781800" cy="1096962"/>
          </a:xfrm>
        </p:spPr>
        <p:txBody>
          <a:bodyPr>
            <a:noAutofit/>
          </a:bodyPr>
          <a:lstStyle/>
          <a:p>
            <a:pPr eaLnBrk="1" hangingPunct="1"/>
            <a:r>
              <a:rPr lang="en-US" altLang="en-US" sz="3200" dirty="0" smtClean="0"/>
              <a:t>Scenario 2  Inequity &amp; </a:t>
            </a:r>
            <a:br>
              <a:rPr lang="en-US" altLang="en-US" sz="3200" dirty="0" smtClean="0"/>
            </a:br>
            <a:r>
              <a:rPr lang="en-US" altLang="en-US" sz="3200" dirty="0" smtClean="0"/>
              <a:t>Social Unrest</a:t>
            </a:r>
            <a:r>
              <a:rPr lang="en-US" altLang="en-US" sz="4800" dirty="0" smtClean="0"/>
              <a:t/>
            </a:r>
            <a:br>
              <a:rPr lang="en-US" altLang="en-US" sz="4800" dirty="0" smtClean="0"/>
            </a:br>
            <a:endParaRPr lang="en-US" altLang="en-US" sz="4800" dirty="0" smtClean="0"/>
          </a:p>
        </p:txBody>
      </p:sp>
      <p:sp>
        <p:nvSpPr>
          <p:cNvPr id="34819" name="Content Placeholder 2"/>
          <p:cNvSpPr>
            <a:spLocks noGrp="1"/>
          </p:cNvSpPr>
          <p:nvPr>
            <p:ph idx="1"/>
          </p:nvPr>
        </p:nvSpPr>
        <p:spPr>
          <a:xfrm>
            <a:off x="2057400" y="1066800"/>
            <a:ext cx="6781800" cy="4787106"/>
          </a:xfrm>
        </p:spPr>
        <p:txBody>
          <a:bodyPr>
            <a:normAutofit/>
          </a:bodyPr>
          <a:lstStyle/>
          <a:p>
            <a:pPr marL="0" indent="0" eaLnBrk="1" hangingPunct="1"/>
            <a:r>
              <a:rPr lang="en-US" altLang="en-US" dirty="0" smtClean="0"/>
              <a:t>Periodic unrest and                      violence</a:t>
            </a:r>
          </a:p>
          <a:p>
            <a:pPr lvl="1" eaLnBrk="1" hangingPunct="1">
              <a:spcBef>
                <a:spcPts val="3000"/>
              </a:spcBef>
            </a:pPr>
            <a:r>
              <a:rPr lang="en-US" altLang="en-US" sz="3200" dirty="0" smtClean="0"/>
              <a:t>Frequent outbreaks of rioting among highly vulnerable populations; Used to justify removing “blight” from urban centers</a:t>
            </a:r>
          </a:p>
        </p:txBody>
      </p:sp>
      <p:pic>
        <p:nvPicPr>
          <p:cNvPr id="34820" name="Picture 2" descr="http://www.urban-survival-gear.com/images/italy-football-ri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49813"/>
            <a:ext cx="3386861"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http://latimesblogs.latimes.com/photos/uncategorized/2008/07/15/rio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28600"/>
            <a:ext cx="3121334" cy="206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d.ibtimes.co.uk/en/full/1394557/police-fire-tear-gas-protesters-defying-curfew-streets-ferguson-missouri-getty.jpg?w=720&amp;h=480&amp;l=50&amp;t=4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057399"/>
            <a:ext cx="2590800" cy="1885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rawstory.com/rs/wp-content/uploads/2014/08/Police-officers-point-their-weapons-at-demonstrators-protesting-against-the-shooting-death-of-Michael-Brown-in-Ferguson-Missouri-August-18-2014.-REUTERS_Joshua-Lot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2710" y="4648200"/>
            <a:ext cx="3871290" cy="2171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2796199"/>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69888" y="4343400"/>
          <a:ext cx="8445500" cy="211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82942" y="0"/>
            <a:ext cx="8229600" cy="1143000"/>
          </a:xfrm>
        </p:spPr>
        <p:txBody>
          <a:bodyPr>
            <a:normAutofit/>
          </a:bodyPr>
          <a:lstStyle/>
          <a:p>
            <a:pPr>
              <a:defRPr/>
            </a:pPr>
            <a:r>
              <a:rPr lang="en-US" sz="3600" dirty="0" smtClean="0"/>
              <a:t> </a:t>
            </a:r>
            <a:r>
              <a:rPr lang="en-US" sz="3600" dirty="0"/>
              <a:t>Scenario </a:t>
            </a:r>
            <a:r>
              <a:rPr lang="en-US" sz="3600" dirty="0" smtClean="0"/>
              <a:t>2: </a:t>
            </a:r>
            <a:r>
              <a:rPr lang="en-US" sz="3600" dirty="0"/>
              <a:t>Primary </a:t>
            </a:r>
            <a:r>
              <a:rPr lang="en-US" sz="3600" dirty="0" smtClean="0"/>
              <a:t>Care</a:t>
            </a:r>
            <a:endParaRPr lang="en-US" sz="3600" dirty="0"/>
          </a:p>
        </p:txBody>
      </p:sp>
      <p:grpSp>
        <p:nvGrpSpPr>
          <p:cNvPr id="37893" name="Group 9"/>
          <p:cNvGrpSpPr>
            <a:grpSpLocks/>
          </p:cNvGrpSpPr>
          <p:nvPr/>
        </p:nvGrpSpPr>
        <p:grpSpPr bwMode="auto">
          <a:xfrm>
            <a:off x="5486400" y="1295400"/>
            <a:ext cx="2971800" cy="1522413"/>
            <a:chOff x="3873899" y="1542717"/>
            <a:chExt cx="2401264" cy="1016510"/>
          </a:xfrm>
        </p:grpSpPr>
        <p:sp>
          <p:nvSpPr>
            <p:cNvPr id="37899" name="TextBox 6"/>
            <p:cNvSpPr txBox="1">
              <a:spLocks noChangeArrowheads="1"/>
            </p:cNvSpPr>
            <p:nvPr/>
          </p:nvSpPr>
          <p:spPr bwMode="auto">
            <a:xfrm>
              <a:off x="3873899" y="1647205"/>
              <a:ext cx="1527498" cy="80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latin typeface="Chalkduster"/>
                  <a:ea typeface="Chalkduster"/>
                  <a:cs typeface="Chalkduster"/>
                </a:rPr>
                <a:t>Declining physician revenue</a:t>
              </a:r>
            </a:p>
          </p:txBody>
        </p:sp>
        <p:pic>
          <p:nvPicPr>
            <p:cNvPr id="3790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4569" y="1542717"/>
              <a:ext cx="1050594" cy="101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4" name="Group 15"/>
          <p:cNvGrpSpPr>
            <a:grpSpLocks/>
          </p:cNvGrpSpPr>
          <p:nvPr/>
        </p:nvGrpSpPr>
        <p:grpSpPr bwMode="auto">
          <a:xfrm>
            <a:off x="2209800" y="1752600"/>
            <a:ext cx="3016250" cy="1703388"/>
            <a:chOff x="640932" y="2115415"/>
            <a:chExt cx="2268751" cy="1199862"/>
          </a:xfrm>
        </p:grpSpPr>
        <p:pic>
          <p:nvPicPr>
            <p:cNvPr id="3789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6214" y="2115415"/>
              <a:ext cx="773469" cy="109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14"/>
            <p:cNvSpPr txBox="1">
              <a:spLocks noChangeArrowheads="1"/>
            </p:cNvSpPr>
            <p:nvPr/>
          </p:nvSpPr>
          <p:spPr bwMode="auto">
            <a:xfrm>
              <a:off x="640932" y="2338850"/>
              <a:ext cx="1661765" cy="97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latin typeface="Chalkduster"/>
                  <a:ea typeface="Chalkduster"/>
                  <a:cs typeface="Chalkduster"/>
                </a:rPr>
                <a:t>Shortage of primary care providers</a:t>
              </a:r>
            </a:p>
          </p:txBody>
        </p:sp>
      </p:grpSp>
      <p:sp>
        <p:nvSpPr>
          <p:cNvPr id="378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78FBAA9-C349-4C8D-ACEA-9BAE4842CE6C}" type="slidenum">
              <a:rPr lang="en-US">
                <a:latin typeface="Lucida Sans Unicode" pitchFamily="34" charset="0"/>
              </a:rPr>
              <a:pPr eaLnBrk="1" hangingPunct="1"/>
              <a:t>56</a:t>
            </a:fld>
            <a:endParaRPr lang="en-US">
              <a:latin typeface="Lucida Sans Unicode" pitchFamily="34" charset="0"/>
            </a:endParaRPr>
          </a:p>
        </p:txBody>
      </p:sp>
      <p:sp>
        <p:nvSpPr>
          <p:cNvPr id="37896" name="Rectangle 5"/>
          <p:cNvSpPr>
            <a:spLocks noChangeArrowheads="1"/>
          </p:cNvSpPr>
          <p:nvPr/>
        </p:nvSpPr>
        <p:spPr bwMode="auto">
          <a:xfrm>
            <a:off x="414338" y="3810000"/>
            <a:ext cx="692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3" pitchFamily="18" charset="2"/>
              <a:buNone/>
            </a:pPr>
            <a:r>
              <a:rPr lang="en-US" sz="2800" b="1"/>
              <a:t>Where Americans receive primary care:</a:t>
            </a:r>
          </a:p>
        </p:txBody>
      </p:sp>
      <p:sp>
        <p:nvSpPr>
          <p:cNvPr id="14" name="TextBox 14"/>
          <p:cNvSpPr txBox="1">
            <a:spLocks noChangeArrowheads="1"/>
          </p:cNvSpPr>
          <p:nvPr/>
        </p:nvSpPr>
        <p:spPr bwMode="auto">
          <a:xfrm>
            <a:off x="228599" y="914401"/>
            <a:ext cx="3648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smtClean="0">
                <a:latin typeface="Chalkduster"/>
                <a:ea typeface="Chalkduster"/>
                <a:cs typeface="Chalkduster"/>
              </a:rPr>
              <a:t>Health Care Reform reversed</a:t>
            </a:r>
            <a:endParaRPr lang="en-US" sz="2400" dirty="0">
              <a:latin typeface="Chalkduster"/>
              <a:ea typeface="Chalkduster"/>
              <a:cs typeface="Chalkduster"/>
            </a:endParaRPr>
          </a:p>
        </p:txBody>
      </p:sp>
    </p:spTree>
    <p:custDataLst>
      <p:tags r:id="rId1"/>
    </p:custDataLst>
    <p:extLst>
      <p:ext uri="{BB962C8B-B14F-4D97-AF65-F5344CB8AC3E}">
        <p14:creationId xmlns:p14="http://schemas.microsoft.com/office/powerpoint/2010/main" val="36961534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14400"/>
            <a:ext cx="4114800" cy="5105399"/>
          </a:xfrm>
        </p:spPr>
        <p:txBody>
          <a:bodyPr>
            <a:normAutofit/>
          </a:bodyPr>
          <a:lstStyle/>
          <a:p>
            <a:pPr marL="342900" lvl="1" indent="-342900">
              <a:lnSpc>
                <a:spcPct val="90000"/>
              </a:lnSpc>
              <a:buFont typeface="Arial" pitchFamily="34" charset="0"/>
              <a:buChar char="•"/>
            </a:pPr>
            <a:endParaRPr lang="en-US" sz="3200" dirty="0" smtClean="0"/>
          </a:p>
          <a:p>
            <a:pPr marL="342900" lvl="1" indent="-342900">
              <a:lnSpc>
                <a:spcPct val="90000"/>
              </a:lnSpc>
              <a:buFont typeface="Arial" pitchFamily="34" charset="0"/>
              <a:buChar char="•"/>
            </a:pPr>
            <a:endParaRPr lang="en-US" sz="3200" dirty="0"/>
          </a:p>
          <a:p>
            <a:pPr marL="342900" lvl="1" indent="-342900">
              <a:lnSpc>
                <a:spcPct val="90000"/>
              </a:lnSpc>
              <a:buFont typeface="Arial" pitchFamily="34" charset="0"/>
              <a:buChar char="•"/>
            </a:pPr>
            <a:r>
              <a:rPr lang="en-US" sz="3200" dirty="0" smtClean="0"/>
              <a:t>Given the </a:t>
            </a:r>
            <a:r>
              <a:rPr lang="en-US" sz="3200" dirty="0"/>
              <a:t>recessions in 2016 and 2023 </a:t>
            </a:r>
            <a:r>
              <a:rPr lang="en-US" sz="3200" dirty="0" smtClean="0"/>
              <a:t>PHA </a:t>
            </a:r>
            <a:r>
              <a:rPr lang="en-US" sz="3200" dirty="0"/>
              <a:t>funding reduced, many programs </a:t>
            </a:r>
            <a:r>
              <a:rPr lang="en-US" sz="3200" dirty="0" smtClean="0"/>
              <a:t>eliminated</a:t>
            </a:r>
            <a:endParaRPr lang="en-US" sz="3200" dirty="0"/>
          </a:p>
        </p:txBody>
      </p:sp>
      <p:pic>
        <p:nvPicPr>
          <p:cNvPr id="9" name="Content Placeholder 8" descr="https://encrypted-tbn2.gstatic.com/images?q=tbn:ANd9GcTqNyIXceCVtE-MRXUcdD_D8fLTPpuKXKFdIEo59JlB1RfZL_-I2w"/>
          <p:cNvPicPr>
            <a:picLocks noGrp="1"/>
          </p:cNvPicPr>
          <p:nvPr>
            <p:ph sz="half" idx="4294967295"/>
          </p:nvPr>
        </p:nvPicPr>
        <p:blipFill rotWithShape="1">
          <a:blip r:embed="rId4">
            <a:extLst>
              <a:ext uri="{28A0092B-C50C-407E-A947-70E740481C1C}">
                <a14:useLocalDpi xmlns:a14="http://schemas.microsoft.com/office/drawing/2010/main" val="0"/>
              </a:ext>
            </a:extLst>
          </a:blip>
          <a:srcRect l="3962" t="14666" r="3154" b="16166"/>
          <a:stretch/>
        </p:blipFill>
        <p:spPr bwMode="auto">
          <a:xfrm>
            <a:off x="4850524" y="3886200"/>
            <a:ext cx="3783724" cy="2447975"/>
          </a:xfrm>
          <a:prstGeom prst="rect">
            <a:avLst/>
          </a:prstGeom>
          <a:noFill/>
          <a:ln>
            <a:noFill/>
          </a:ln>
        </p:spPr>
      </p:pic>
      <p:pic>
        <p:nvPicPr>
          <p:cNvPr id="6" name="Picture 10" descr="Double Dip Recession Royalty Free Stock Ph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524" y="914400"/>
            <a:ext cx="3505199" cy="25146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Scenario </a:t>
            </a:r>
            <a:r>
              <a:rPr lang="en-US" sz="4000" dirty="0"/>
              <a:t>2: </a:t>
            </a:r>
            <a:r>
              <a:rPr lang="en-US" sz="4000" dirty="0" smtClean="0"/>
              <a:t>Public Health Funding</a:t>
            </a:r>
            <a:endParaRPr lang="en-US" sz="40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57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012590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www.reactionface.info/sites/default/files/imagecache/Node_Page/images/1313500541537.jpg"/>
          <p:cNvPicPr/>
          <p:nvPr/>
        </p:nvPicPr>
        <p:blipFill>
          <a:blip r:embed="rId4">
            <a:extLst>
              <a:ext uri="{28A0092B-C50C-407E-A947-70E740481C1C}">
                <a14:useLocalDpi xmlns:a14="http://schemas.microsoft.com/office/drawing/2010/main" val="0"/>
              </a:ext>
            </a:extLst>
          </a:blip>
          <a:srcRect/>
          <a:stretch>
            <a:fillRect/>
          </a:stretch>
        </p:blipFill>
        <p:spPr bwMode="auto">
          <a:xfrm>
            <a:off x="413845" y="762000"/>
            <a:ext cx="3118643" cy="2407854"/>
          </a:xfrm>
          <a:prstGeom prst="rect">
            <a:avLst/>
          </a:prstGeom>
          <a:noFill/>
          <a:ln>
            <a:noFill/>
          </a:ln>
        </p:spPr>
      </p:pic>
      <p:sp>
        <p:nvSpPr>
          <p:cNvPr id="3" name="Content Placeholder 2"/>
          <p:cNvSpPr>
            <a:spLocks noGrp="1"/>
          </p:cNvSpPr>
          <p:nvPr>
            <p:ph idx="1"/>
          </p:nvPr>
        </p:nvSpPr>
        <p:spPr>
          <a:xfrm>
            <a:off x="3886200" y="914400"/>
            <a:ext cx="4953000" cy="3810000"/>
          </a:xfrm>
        </p:spPr>
        <p:txBody>
          <a:bodyPr>
            <a:normAutofit/>
          </a:bodyPr>
          <a:lstStyle/>
          <a:p>
            <a:r>
              <a:rPr lang="en-US" dirty="0" smtClean="0"/>
              <a:t>PHAs </a:t>
            </a:r>
            <a:r>
              <a:rPr lang="en-US" dirty="0"/>
              <a:t>blamed for lack of preparation and ineffective </a:t>
            </a:r>
            <a:r>
              <a:rPr lang="en-US" dirty="0" smtClean="0"/>
              <a:t>responses</a:t>
            </a:r>
          </a:p>
          <a:p>
            <a:r>
              <a:rPr lang="en-US" dirty="0"/>
              <a:t>Public distrusts PHAs, federal government in general, and health care </a:t>
            </a:r>
          </a:p>
          <a:p>
            <a:pPr marL="0" indent="0">
              <a:buNone/>
            </a:pPr>
            <a:endParaRPr lang="en-US" dirty="0"/>
          </a:p>
        </p:txBody>
      </p:sp>
      <p:pic>
        <p:nvPicPr>
          <p:cNvPr id="7" name="Picture 6" descr="http://www.careerrocketeer.com/wp-content/uploads/Repair-Work-Reputatio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127602"/>
            <a:ext cx="2124075" cy="2597047"/>
          </a:xfrm>
          <a:prstGeom prst="rect">
            <a:avLst/>
          </a:prstGeom>
          <a:noFill/>
          <a:ln>
            <a:noFill/>
          </a:ln>
        </p:spPr>
      </p:pic>
      <p:grpSp>
        <p:nvGrpSpPr>
          <p:cNvPr id="6" name="Group 5"/>
          <p:cNvGrpSpPr/>
          <p:nvPr/>
        </p:nvGrpSpPr>
        <p:grpSpPr>
          <a:xfrm>
            <a:off x="413845" y="2895600"/>
            <a:ext cx="4057650" cy="3733800"/>
            <a:chOff x="2543175" y="3429000"/>
            <a:chExt cx="4057650" cy="3733800"/>
          </a:xfrm>
        </p:grpSpPr>
        <p:pic>
          <p:nvPicPr>
            <p:cNvPr id="9" name="Picture 8" descr="http://1.bp.blogspot.com/-0008Iy56NNI/Ub7k85AsylI/AAAAAAAAAMY/UO4ozsa6Or4/s1600/Blaming_someone%28pointing%29.jpg"/>
            <p:cNvPicPr/>
            <p:nvPr/>
          </p:nvPicPr>
          <p:blipFill>
            <a:blip r:embed="rId6">
              <a:extLst>
                <a:ext uri="{28A0092B-C50C-407E-A947-70E740481C1C}">
                  <a14:useLocalDpi xmlns:a14="http://schemas.microsoft.com/office/drawing/2010/main" val="0"/>
                </a:ext>
              </a:extLst>
            </a:blip>
            <a:srcRect/>
            <a:stretch>
              <a:fillRect/>
            </a:stretch>
          </p:blipFill>
          <p:spPr bwMode="auto">
            <a:xfrm>
              <a:off x="2543175" y="4476750"/>
              <a:ext cx="4057650" cy="2686050"/>
            </a:xfrm>
            <a:prstGeom prst="rect">
              <a:avLst/>
            </a:prstGeom>
            <a:noFill/>
            <a:ln>
              <a:noFill/>
            </a:ln>
          </p:spPr>
        </p:pic>
        <p:pic>
          <p:nvPicPr>
            <p:cNvPr id="8" name="Picture 7" descr="Symbol of Public Health"/>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429000"/>
              <a:ext cx="1809750" cy="1581150"/>
            </a:xfrm>
            <a:prstGeom prst="rect">
              <a:avLst/>
            </a:prstGeom>
            <a:noFill/>
            <a:ln>
              <a:noFill/>
            </a:ln>
          </p:spPr>
        </p:pic>
      </p:grpSp>
      <p:sp>
        <p:nvSpPr>
          <p:cNvPr id="11"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2: </a:t>
            </a:r>
            <a:r>
              <a:rPr lang="en-US" sz="3600" dirty="0" smtClean="0"/>
              <a:t>Public Distrust</a:t>
            </a:r>
            <a:endParaRPr lang="en-US" sz="36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58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4193455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6019800" cy="4525963"/>
          </a:xfrm>
        </p:spPr>
        <p:txBody>
          <a:bodyPr>
            <a:normAutofit/>
          </a:bodyPr>
          <a:lstStyle/>
          <a:p>
            <a:r>
              <a:rPr lang="en-US" sz="4000" dirty="0" smtClean="0"/>
              <a:t>Flu epidemic in US in 2020</a:t>
            </a:r>
            <a:endParaRPr lang="en-US" sz="4000" dirty="0"/>
          </a:p>
          <a:p>
            <a:r>
              <a:rPr lang="en-US" sz="4000" dirty="0"/>
              <a:t>Tens of thousands of people </a:t>
            </a:r>
            <a:r>
              <a:rPr lang="en-US" sz="4000" dirty="0" smtClean="0"/>
              <a:t>die</a:t>
            </a:r>
            <a:endParaRPr lang="en-US" sz="4000" dirty="0"/>
          </a:p>
        </p:txBody>
      </p:sp>
      <p:pic>
        <p:nvPicPr>
          <p:cNvPr id="8" name="Picture 7" descr="http://galacticconnection.com/wp-content/uploads/2014/01/NoVaccines.jpg"/>
          <p:cNvPicPr/>
          <p:nvPr/>
        </p:nvPicPr>
        <p:blipFill>
          <a:blip r:embed="rId4">
            <a:extLst>
              <a:ext uri="{28A0092B-C50C-407E-A947-70E740481C1C}">
                <a14:useLocalDpi xmlns:a14="http://schemas.microsoft.com/office/drawing/2010/main" val="0"/>
              </a:ext>
            </a:extLst>
          </a:blip>
          <a:srcRect/>
          <a:stretch>
            <a:fillRect/>
          </a:stretch>
        </p:blipFill>
        <p:spPr bwMode="auto">
          <a:xfrm>
            <a:off x="6512473" y="866633"/>
            <a:ext cx="2631527" cy="2562367"/>
          </a:xfrm>
          <a:prstGeom prst="rect">
            <a:avLst/>
          </a:prstGeom>
          <a:noFill/>
          <a:ln>
            <a:noFill/>
          </a:ln>
        </p:spPr>
      </p:pic>
      <p:pic>
        <p:nvPicPr>
          <p:cNvPr id="9" name="Picture 8" descr="http://img.metro.co.uk/i/pix/2009/04/swineflumaskAP_450x250.jpg"/>
          <p:cNvPicPr/>
          <p:nvPr/>
        </p:nvPicPr>
        <p:blipFill>
          <a:blip r:embed="rId5">
            <a:extLst>
              <a:ext uri="{28A0092B-C50C-407E-A947-70E740481C1C}">
                <a14:useLocalDpi xmlns:a14="http://schemas.microsoft.com/office/drawing/2010/main" val="0"/>
              </a:ext>
            </a:extLst>
          </a:blip>
          <a:srcRect/>
          <a:stretch>
            <a:fillRect/>
          </a:stretch>
        </p:blipFill>
        <p:spPr bwMode="auto">
          <a:xfrm>
            <a:off x="4299659" y="4166699"/>
            <a:ext cx="4844341" cy="2691301"/>
          </a:xfrm>
          <a:prstGeom prst="rect">
            <a:avLst/>
          </a:prstGeom>
          <a:noFill/>
          <a:ln>
            <a:noFill/>
          </a:ln>
        </p:spPr>
      </p:pic>
      <p:pic>
        <p:nvPicPr>
          <p:cNvPr id="10" name="Picture 9" descr="http://www.sri.com/sites/default/files/imagecache/slide_home_main/project/slides/istock_000011412526_490x356_0.jpg"/>
          <p:cNvPicPr/>
          <p:nvPr/>
        </p:nvPicPr>
        <p:blipFill>
          <a:blip r:embed="rId6">
            <a:extLst>
              <a:ext uri="{28A0092B-C50C-407E-A947-70E740481C1C}">
                <a14:useLocalDpi xmlns:a14="http://schemas.microsoft.com/office/drawing/2010/main" val="0"/>
              </a:ext>
            </a:extLst>
          </a:blip>
          <a:srcRect/>
          <a:stretch>
            <a:fillRect/>
          </a:stretch>
        </p:blipFill>
        <p:spPr bwMode="auto">
          <a:xfrm>
            <a:off x="-25539" y="4166699"/>
            <a:ext cx="4292739" cy="2691302"/>
          </a:xfrm>
          <a:prstGeom prst="rect">
            <a:avLst/>
          </a:prstGeom>
          <a:noFill/>
          <a:ln>
            <a:noFill/>
          </a:ln>
        </p:spPr>
      </p:pic>
      <p:sp>
        <p:nvSpPr>
          <p:cNvPr id="11"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2: </a:t>
            </a:r>
            <a:r>
              <a:rPr lang="en-US" sz="3600" dirty="0" smtClean="0"/>
              <a:t>Epidemic</a:t>
            </a:r>
            <a:endParaRPr lang="en-US" sz="36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59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866902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Public Health 2030 Scenarios</a:t>
            </a:r>
            <a:endParaRPr lang="en-US" sz="4000" b="1" dirty="0"/>
          </a:p>
        </p:txBody>
      </p:sp>
      <p:sp>
        <p:nvSpPr>
          <p:cNvPr id="3" name="Content Placeholder 2"/>
          <p:cNvSpPr>
            <a:spLocks noGrp="1"/>
          </p:cNvSpPr>
          <p:nvPr>
            <p:ph idx="1"/>
          </p:nvPr>
        </p:nvSpPr>
        <p:spPr>
          <a:xfrm>
            <a:off x="228600" y="1295400"/>
            <a:ext cx="8686800" cy="5105400"/>
          </a:xfrm>
        </p:spPr>
        <p:txBody>
          <a:bodyPr>
            <a:normAutofit/>
          </a:bodyPr>
          <a:lstStyle/>
          <a:p>
            <a:pPr>
              <a:spcBef>
                <a:spcPts val="2400"/>
              </a:spcBef>
            </a:pPr>
            <a:r>
              <a:rPr lang="en-US" dirty="0" smtClean="0"/>
              <a:t>Public Health is “what </a:t>
            </a:r>
            <a:r>
              <a:rPr lang="en-US" dirty="0"/>
              <a:t>we as a society collectively do to ensure the conditions for people to be healthy.” </a:t>
            </a:r>
            <a:endParaRPr lang="en-US" dirty="0" smtClean="0"/>
          </a:p>
          <a:p>
            <a:pPr>
              <a:spcBef>
                <a:spcPts val="2400"/>
              </a:spcBef>
            </a:pPr>
            <a:r>
              <a:rPr lang="en-US" dirty="0" smtClean="0"/>
              <a:t>The Who, What, and How of public health is evolving – not always in consistent directions.  </a:t>
            </a:r>
          </a:p>
          <a:p>
            <a:pPr>
              <a:spcBef>
                <a:spcPts val="2400"/>
              </a:spcBef>
            </a:pPr>
            <a:r>
              <a:rPr lang="en-US" dirty="0" smtClean="0"/>
              <a:t>Public Health 2030 Scenarios explore the factors shaping public health, and public health’s actions to consider alternative paths into the future.</a:t>
            </a:r>
            <a:endParaRPr lang="en-US"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6</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262793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ttp://cdn5.triplepundit.com/wp-content/uploads/refugees-flood2.jpg"/>
          <p:cNvPicPr/>
          <p:nvPr/>
        </p:nvPicPr>
        <p:blipFill rotWithShape="1">
          <a:blip r:embed="rId4">
            <a:extLst>
              <a:ext uri="{28A0092B-C50C-407E-A947-70E740481C1C}">
                <a14:useLocalDpi xmlns:a14="http://schemas.microsoft.com/office/drawing/2010/main" val="0"/>
              </a:ext>
            </a:extLst>
          </a:blip>
          <a:srcRect l="22463"/>
          <a:stretch/>
        </p:blipFill>
        <p:spPr bwMode="auto">
          <a:xfrm>
            <a:off x="4572000" y="4140667"/>
            <a:ext cx="2067910" cy="1950078"/>
          </a:xfrm>
          <a:prstGeom prst="rect">
            <a:avLst/>
          </a:prstGeom>
          <a:noFill/>
          <a:ln>
            <a:noFill/>
          </a:ln>
        </p:spPr>
      </p:pic>
      <p:sp>
        <p:nvSpPr>
          <p:cNvPr id="3" name="Content Placeholder 2"/>
          <p:cNvSpPr>
            <a:spLocks noGrp="1"/>
          </p:cNvSpPr>
          <p:nvPr>
            <p:ph idx="1"/>
          </p:nvPr>
        </p:nvSpPr>
        <p:spPr>
          <a:xfrm>
            <a:off x="381000" y="838200"/>
            <a:ext cx="3962400" cy="5715000"/>
          </a:xfrm>
        </p:spPr>
        <p:txBody>
          <a:bodyPr>
            <a:noAutofit/>
          </a:bodyPr>
          <a:lstStyle/>
          <a:p>
            <a:pPr lvl="0"/>
            <a:r>
              <a:rPr lang="en-US" sz="2800" dirty="0" smtClean="0"/>
              <a:t>“Methane belch” drives “Runaway climate change”  </a:t>
            </a:r>
          </a:p>
          <a:p>
            <a:pPr lvl="0"/>
            <a:endParaRPr lang="en-US" sz="2800" dirty="0" smtClean="0"/>
          </a:p>
          <a:p>
            <a:r>
              <a:rPr lang="en-US" sz="2800" dirty="0" smtClean="0"/>
              <a:t>Climate </a:t>
            </a:r>
            <a:r>
              <a:rPr lang="en-US" sz="2800" dirty="0"/>
              <a:t>refugees and </a:t>
            </a:r>
            <a:r>
              <a:rPr lang="en-US" sz="2800" dirty="0" smtClean="0"/>
              <a:t>migrants</a:t>
            </a:r>
          </a:p>
          <a:p>
            <a:endParaRPr lang="en-US" sz="2800" dirty="0" smtClean="0"/>
          </a:p>
          <a:p>
            <a:r>
              <a:rPr lang="en-US" sz="2800" dirty="0" smtClean="0"/>
              <a:t>Health, violence, </a:t>
            </a:r>
            <a:r>
              <a:rPr lang="en-US" sz="2800" dirty="0"/>
              <a:t>and discrimination </a:t>
            </a:r>
            <a:r>
              <a:rPr lang="en-US" sz="2800" dirty="0" smtClean="0"/>
              <a:t>worsen</a:t>
            </a:r>
          </a:p>
          <a:p>
            <a:endParaRPr lang="en-US" sz="2800" dirty="0" smtClean="0"/>
          </a:p>
          <a:p>
            <a:r>
              <a:rPr lang="en-US" sz="2800" dirty="0" smtClean="0"/>
              <a:t>PHAs overwhelmed, struggle to recover</a:t>
            </a:r>
            <a:endParaRPr lang="en-US" sz="2800" dirty="0"/>
          </a:p>
        </p:txBody>
      </p:sp>
      <p:pic>
        <p:nvPicPr>
          <p:cNvPr id="12" name="Content Placeholder 4" descr="http://globalsolutions.org/files/public/images/SevereWeather.jpg"/>
          <p:cNvPicPr>
            <a:picLocks noGrp="1"/>
          </p:cNvPicPr>
          <p:nvPr>
            <p:ph sz="half" idx="4294967295"/>
          </p:nvPr>
        </p:nvPicPr>
        <p:blipFill>
          <a:blip r:embed="rId5">
            <a:extLst>
              <a:ext uri="{28A0092B-C50C-407E-A947-70E740481C1C}">
                <a14:useLocalDpi xmlns:a14="http://schemas.microsoft.com/office/drawing/2010/main" val="0"/>
              </a:ext>
            </a:extLst>
          </a:blip>
          <a:srcRect/>
          <a:stretch>
            <a:fillRect/>
          </a:stretch>
        </p:blipFill>
        <p:spPr bwMode="auto">
          <a:xfrm>
            <a:off x="4572000" y="947057"/>
            <a:ext cx="4572000" cy="3396343"/>
          </a:xfrm>
          <a:prstGeom prst="rect">
            <a:avLst/>
          </a:prstGeom>
          <a:noFill/>
          <a:ln>
            <a:noFill/>
          </a:ln>
        </p:spPr>
      </p:pic>
      <p:pic>
        <p:nvPicPr>
          <p:cNvPr id="1028" name="Picture 4" descr="http://vaccinenewsdaily.com/wp-content/uploads/2012/11/Latest-Dengue-Fever-in-Lahore-Punjab-Dengue-Report-Updat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6357" y="4343400"/>
            <a:ext cx="2757644" cy="1752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2: </a:t>
            </a:r>
            <a:r>
              <a:rPr lang="en-US" sz="3600" dirty="0" smtClean="0"/>
              <a:t>Climate Change Accelerates </a:t>
            </a:r>
            <a:endParaRPr lang="en-US" sz="36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60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7406676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9918" y="1238250"/>
            <a:ext cx="5975132" cy="5410200"/>
          </a:xfrm>
        </p:spPr>
        <p:txBody>
          <a:bodyPr>
            <a:noAutofit/>
          </a:bodyPr>
          <a:lstStyle/>
          <a:p>
            <a:pPr lvl="0"/>
            <a:r>
              <a:rPr lang="en-US" dirty="0" smtClean="0"/>
              <a:t>PHAs understaffed, overwhelmed.</a:t>
            </a:r>
          </a:p>
          <a:p>
            <a:pPr lvl="0"/>
            <a:endParaRPr lang="en-US" sz="1600" dirty="0" smtClean="0"/>
          </a:p>
          <a:p>
            <a:pPr lvl="0"/>
            <a:r>
              <a:rPr lang="en-US" dirty="0" smtClean="0"/>
              <a:t>Many universities shut down public health programs.</a:t>
            </a:r>
          </a:p>
          <a:p>
            <a:pPr lvl="0"/>
            <a:endParaRPr lang="en-US" sz="1600" dirty="0" smtClean="0"/>
          </a:p>
          <a:p>
            <a:r>
              <a:rPr lang="en-US" dirty="0"/>
              <a:t>Private sector innovations ignore disparities and vulnerability</a:t>
            </a:r>
            <a:r>
              <a:rPr lang="en-US" dirty="0" smtClean="0"/>
              <a:t>.</a:t>
            </a:r>
          </a:p>
          <a:p>
            <a:endParaRPr lang="en-US" sz="1600" dirty="0"/>
          </a:p>
          <a:p>
            <a:pPr lvl="0"/>
            <a:r>
              <a:rPr lang="en-US" dirty="0" smtClean="0"/>
              <a:t>Worsening disparities in health, quality </a:t>
            </a:r>
            <a:r>
              <a:rPr lang="en-US" dirty="0"/>
              <a:t>health </a:t>
            </a:r>
            <a:r>
              <a:rPr lang="en-US" dirty="0" smtClean="0"/>
              <a:t>care access, </a:t>
            </a:r>
            <a:r>
              <a:rPr lang="en-US" dirty="0"/>
              <a:t>effective prevention, and other public health </a:t>
            </a:r>
            <a:r>
              <a:rPr lang="en-US" dirty="0" smtClean="0"/>
              <a:t>services.</a:t>
            </a:r>
          </a:p>
          <a:p>
            <a:pPr lvl="0"/>
            <a:endParaRPr lang="en-US" sz="1600" dirty="0" smtClean="0"/>
          </a:p>
        </p:txBody>
      </p:sp>
      <p:pic>
        <p:nvPicPr>
          <p:cNvPr id="5"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096000" y="1219200"/>
            <a:ext cx="2698590" cy="25269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91440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2: Overwhelmed, Under-Resourced</a:t>
            </a:r>
            <a:endParaRPr lang="en-US" sz="3600" b="1"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61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1560521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62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7923929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686800" cy="5257800"/>
          </a:xfrm>
        </p:spPr>
        <p:txBody>
          <a:bodyPr>
            <a:normAutofit/>
          </a:bodyPr>
          <a:lstStyle/>
          <a:p>
            <a:r>
              <a:rPr lang="en-US" sz="4800" b="1" dirty="0" smtClean="0"/>
              <a:t>Scenario </a:t>
            </a:r>
            <a:r>
              <a:rPr lang="en-US" sz="4800" b="1" dirty="0"/>
              <a:t>3: </a:t>
            </a:r>
            <a:r>
              <a:rPr lang="en-US" sz="4800" b="1" dirty="0" smtClean="0"/>
              <a:t>Public Health leads Sea </a:t>
            </a:r>
            <a:r>
              <a:rPr lang="en-US" sz="4800" b="1" dirty="0"/>
              <a:t>Change for Health </a:t>
            </a:r>
            <a:r>
              <a:rPr lang="en-US" sz="4800" b="1" dirty="0" smtClean="0"/>
              <a:t>Equity/ Primary Care that Works for All</a:t>
            </a:r>
            <a:endParaRPr lang="en-US" sz="4800" b="1"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63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002186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638800"/>
          </a:xfrm>
        </p:spPr>
        <p:txBody>
          <a:bodyPr>
            <a:normAutofit lnSpcReduction="10000"/>
          </a:bodyPr>
          <a:lstStyle/>
          <a:p>
            <a:r>
              <a:rPr lang="en-US" dirty="0" smtClean="0"/>
              <a:t>Changes </a:t>
            </a:r>
            <a:r>
              <a:rPr lang="en-US" dirty="0"/>
              <a:t>in values and </a:t>
            </a:r>
            <a:r>
              <a:rPr lang="en-US" dirty="0" smtClean="0"/>
              <a:t>demographics. </a:t>
            </a:r>
          </a:p>
          <a:p>
            <a:r>
              <a:rPr lang="en-US" dirty="0"/>
              <a:t>Funding improves for public health. </a:t>
            </a:r>
          </a:p>
          <a:p>
            <a:r>
              <a:rPr lang="en-US" dirty="0" smtClean="0"/>
              <a:t>Public health pursues advanced </a:t>
            </a:r>
            <a:r>
              <a:rPr lang="en-US" dirty="0"/>
              <a:t>analytics, gamification, </a:t>
            </a:r>
            <a:r>
              <a:rPr lang="en-US" dirty="0" smtClean="0"/>
              <a:t>and multisectoral partnerships.</a:t>
            </a:r>
          </a:p>
          <a:p>
            <a:r>
              <a:rPr lang="en-US" dirty="0"/>
              <a:t>Improvements in housing, economic opportunity, education, and other social determinants of health.</a:t>
            </a:r>
          </a:p>
          <a:p>
            <a:r>
              <a:rPr lang="en-US" dirty="0" smtClean="0"/>
              <a:t>Some </a:t>
            </a:r>
            <a:r>
              <a:rPr lang="en-US" dirty="0"/>
              <a:t>disparities </a:t>
            </a:r>
            <a:r>
              <a:rPr lang="en-US" dirty="0" smtClean="0"/>
              <a:t>persist.</a:t>
            </a:r>
          </a:p>
          <a:p>
            <a:r>
              <a:rPr lang="en-US" dirty="0" smtClean="0"/>
              <a:t>But in 2030, </a:t>
            </a:r>
            <a:r>
              <a:rPr lang="en-US" dirty="0"/>
              <a:t>the vast majority of </a:t>
            </a:r>
            <a:r>
              <a:rPr lang="en-US" dirty="0" smtClean="0"/>
              <a:t>Americans have </a:t>
            </a:r>
            <a:r>
              <a:rPr lang="en-US" dirty="0"/>
              <a:t>attained greater opportunity for good </a:t>
            </a:r>
            <a:r>
              <a:rPr lang="en-US" dirty="0" smtClean="0"/>
              <a:t>health.</a:t>
            </a:r>
          </a:p>
        </p:txBody>
      </p:sp>
      <p:sp>
        <p:nvSpPr>
          <p:cNvPr id="4"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Scenario 3: Sea Change for Health Equity</a:t>
            </a:r>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64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7425592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686800" cy="5592763"/>
          </a:xfrm>
        </p:spPr>
        <p:txBody>
          <a:bodyPr>
            <a:normAutofit/>
          </a:bodyPr>
          <a:lstStyle/>
          <a:p>
            <a:r>
              <a:rPr lang="en-US" dirty="0"/>
              <a:t>Support for “common sense” </a:t>
            </a:r>
            <a:r>
              <a:rPr lang="en-US" dirty="0" smtClean="0"/>
              <a:t>policy</a:t>
            </a:r>
            <a:endParaRPr lang="en-US" dirty="0" smtClean="0">
              <a:solidFill>
                <a:prstClr val="black"/>
              </a:solidFill>
            </a:endParaRPr>
          </a:p>
          <a:p>
            <a:r>
              <a:rPr lang="en-US" dirty="0" smtClean="0">
                <a:solidFill>
                  <a:prstClr val="black"/>
                </a:solidFill>
              </a:rPr>
              <a:t>Public </a:t>
            </a:r>
            <a:r>
              <a:rPr lang="en-US" dirty="0">
                <a:solidFill>
                  <a:prstClr val="black"/>
                </a:solidFill>
              </a:rPr>
              <a:t>support for opportunity, equity, and fairness in policies and </a:t>
            </a:r>
            <a:r>
              <a:rPr lang="en-US" dirty="0" smtClean="0">
                <a:solidFill>
                  <a:prstClr val="black"/>
                </a:solidFill>
              </a:rPr>
              <a:t>economics</a:t>
            </a:r>
          </a:p>
          <a:p>
            <a:pPr lvl="1"/>
            <a:r>
              <a:rPr lang="en-US" dirty="0"/>
              <a:t>National minimum </a:t>
            </a:r>
            <a:r>
              <a:rPr lang="en-US" dirty="0" smtClean="0"/>
              <a:t>wage, Health in All Policies</a:t>
            </a:r>
            <a:endParaRPr lang="en-US" dirty="0">
              <a:solidFill>
                <a:prstClr val="black"/>
              </a:solidFill>
            </a:endParaRPr>
          </a:p>
          <a:p>
            <a:r>
              <a:rPr lang="en-US" dirty="0" smtClean="0">
                <a:solidFill>
                  <a:prstClr val="black"/>
                </a:solidFill>
              </a:rPr>
              <a:t>Innovation and use of new tech for outcomes</a:t>
            </a:r>
          </a:p>
          <a:p>
            <a:r>
              <a:rPr lang="en-US" altLang="en-US" dirty="0"/>
              <a:t>Demographics shapes politics; Texas turns blue</a:t>
            </a:r>
          </a:p>
          <a:p>
            <a:endParaRPr lang="en-US" dirty="0" smtClean="0">
              <a:solidFill>
                <a:prstClr val="black"/>
              </a:solidFill>
            </a:endParaRPr>
          </a:p>
          <a:p>
            <a:pPr marL="0" indent="0">
              <a:buNone/>
            </a:pPr>
            <a:endParaRPr lang="en-US" dirty="0"/>
          </a:p>
        </p:txBody>
      </p:sp>
      <p:pic>
        <p:nvPicPr>
          <p:cNvPr id="10" name="Picture 9" descr="http://www.driftlessbicycle.org/wp-content/uploads/2012/07/aarp-supports-complete-streets-like-this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632" y="3951283"/>
            <a:ext cx="4572000" cy="1353611"/>
          </a:xfrm>
          <a:prstGeom prst="rect">
            <a:avLst/>
          </a:prstGeom>
          <a:noFill/>
          <a:ln>
            <a:noFill/>
          </a:ln>
        </p:spPr>
      </p:pic>
      <p:pic>
        <p:nvPicPr>
          <p:cNvPr id="15" name="Picture 14" descr="http://media.oregonlive.com/opinion_impact/photo/11845390-larg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0" y="3886200"/>
            <a:ext cx="3777194" cy="2971800"/>
          </a:xfrm>
          <a:prstGeom prst="rect">
            <a:avLst/>
          </a:prstGeom>
          <a:noFill/>
          <a:ln>
            <a:noFill/>
          </a:ln>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6826" y="5372100"/>
            <a:ext cx="455295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Scenario 3: </a:t>
            </a:r>
            <a:r>
              <a:rPr lang="en-US" sz="3600" dirty="0" smtClean="0"/>
              <a:t>Policy &amp; Political Shifts </a:t>
            </a:r>
            <a:endParaRPr lang="en-US" sz="3600"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65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0674315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Autofit/>
          </a:bodyPr>
          <a:lstStyle/>
          <a:p>
            <a:pPr eaLnBrk="1" hangingPunct="1"/>
            <a:r>
              <a:rPr lang="en-US" altLang="en-US" sz="3600" dirty="0" smtClean="0"/>
              <a:t>Scenario 3: Equitable Economy</a:t>
            </a:r>
            <a:br>
              <a:rPr lang="en-US" altLang="en-US" sz="3600" dirty="0" smtClean="0"/>
            </a:br>
            <a:endParaRPr lang="en-US" altLang="en-US" sz="3600" dirty="0" smtClean="0"/>
          </a:p>
        </p:txBody>
      </p:sp>
      <p:sp>
        <p:nvSpPr>
          <p:cNvPr id="43011" name="Content Placeholder 2"/>
          <p:cNvSpPr>
            <a:spLocks noGrp="1"/>
          </p:cNvSpPr>
          <p:nvPr>
            <p:ph idx="1"/>
          </p:nvPr>
        </p:nvSpPr>
        <p:spPr>
          <a:xfrm>
            <a:off x="152401" y="1371600"/>
            <a:ext cx="5105399" cy="4589463"/>
          </a:xfrm>
        </p:spPr>
        <p:txBody>
          <a:bodyPr>
            <a:normAutofit fontScale="92500" lnSpcReduction="10000"/>
          </a:bodyPr>
          <a:lstStyle/>
          <a:p>
            <a:pPr marL="0" indent="0" eaLnBrk="1" hangingPunct="1"/>
            <a:r>
              <a:rPr lang="en-US" altLang="en-US" sz="3600" dirty="0" smtClean="0"/>
              <a:t>Value shift toward fairness and sustainability</a:t>
            </a:r>
          </a:p>
          <a:p>
            <a:pPr lvl="1" eaLnBrk="1" hangingPunct="1">
              <a:spcBef>
                <a:spcPts val="3600"/>
              </a:spcBef>
            </a:pPr>
            <a:r>
              <a:rPr lang="en-US" altLang="en-US" sz="3200" dirty="0" smtClean="0"/>
              <a:t>Minimum conditions need to be met for all</a:t>
            </a:r>
          </a:p>
          <a:p>
            <a:pPr lvl="1" eaLnBrk="1" hangingPunct="1">
              <a:spcBef>
                <a:spcPts val="3600"/>
              </a:spcBef>
            </a:pPr>
            <a:r>
              <a:rPr lang="en-US" altLang="en-US" sz="3200" dirty="0" smtClean="0"/>
              <a:t>Gross inequalities in income and </a:t>
            </a:r>
          </a:p>
          <a:p>
            <a:pPr lvl="1" eaLnBrk="1" hangingPunct="1">
              <a:spcBef>
                <a:spcPct val="0"/>
              </a:spcBef>
              <a:buFont typeface="Times" charset="0"/>
              <a:buNone/>
            </a:pPr>
            <a:r>
              <a:rPr lang="en-US" altLang="en-US" sz="3200" dirty="0" smtClean="0"/>
              <a:t>   wealth no longer acceptable</a:t>
            </a:r>
          </a:p>
        </p:txBody>
      </p:sp>
      <p:grpSp>
        <p:nvGrpSpPr>
          <p:cNvPr id="43012" name="Group 8"/>
          <p:cNvGrpSpPr>
            <a:grpSpLocks/>
          </p:cNvGrpSpPr>
          <p:nvPr/>
        </p:nvGrpSpPr>
        <p:grpSpPr bwMode="auto">
          <a:xfrm>
            <a:off x="5181600" y="1219200"/>
            <a:ext cx="3641725" cy="5257800"/>
            <a:chOff x="1630363" y="2800350"/>
            <a:chExt cx="5494337" cy="3822700"/>
          </a:xfrm>
        </p:grpSpPr>
        <p:pic>
          <p:nvPicPr>
            <p:cNvPr id="43013" name="Picture 9" descr="http://farm1.static.flickr.com/18/23102239_47dd42a5e3.jpg?v=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2800350"/>
              <a:ext cx="2533650" cy="38036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nvGrpSpPr>
            <p:cNvPr id="43014" name="Group 7"/>
            <p:cNvGrpSpPr>
              <a:grpSpLocks/>
            </p:cNvGrpSpPr>
            <p:nvPr/>
          </p:nvGrpSpPr>
          <p:grpSpPr bwMode="auto">
            <a:xfrm>
              <a:off x="1630363" y="2800350"/>
              <a:ext cx="2754312" cy="3822700"/>
              <a:chOff x="1630363" y="2800350"/>
              <a:chExt cx="2754312" cy="3822700"/>
            </a:xfrm>
          </p:grpSpPr>
          <p:pic>
            <p:nvPicPr>
              <p:cNvPr id="430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092" y="2800350"/>
                <a:ext cx="2738582" cy="180165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4781102"/>
                <a:ext cx="2754312" cy="184194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grpSp>
    </p:spTree>
    <p:custDataLst>
      <p:tags r:id="rId1"/>
    </p:custDataLst>
    <p:extLst>
      <p:ext uri="{BB962C8B-B14F-4D97-AF65-F5344CB8AC3E}">
        <p14:creationId xmlns:p14="http://schemas.microsoft.com/office/powerpoint/2010/main" val="2731926920"/>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19050" y="714375"/>
            <a:ext cx="6929438" cy="5270500"/>
          </a:xfrm>
        </p:spPr>
        <p:txBody>
          <a:bodyPr>
            <a:noAutofit/>
          </a:bodyPr>
          <a:lstStyle/>
          <a:p>
            <a:pPr marL="0" indent="0" eaLnBrk="1" hangingPunct="1"/>
            <a:r>
              <a:rPr lang="en-US" altLang="en-US" dirty="0" smtClean="0"/>
              <a:t>New policies at federal and state levels</a:t>
            </a:r>
          </a:p>
          <a:p>
            <a:pPr lvl="1" eaLnBrk="1" hangingPunct="1"/>
            <a:r>
              <a:rPr lang="en-US" altLang="en-US" dirty="0" smtClean="0"/>
              <a:t>Large fiscal investments in energy, transit, and IT;  </a:t>
            </a:r>
            <a:r>
              <a:rPr lang="en-US" altLang="en-US" sz="2800" dirty="0" smtClean="0"/>
              <a:t>Accelerated Smart Grid t; and Clean Energy R&amp;D initiative</a:t>
            </a:r>
          </a:p>
          <a:p>
            <a:pPr lvl="1" eaLnBrk="1" hangingPunct="1"/>
            <a:r>
              <a:rPr lang="en-US" altLang="en-US" dirty="0" smtClean="0"/>
              <a:t>Government agencies take holistic</a:t>
            </a:r>
          </a:p>
          <a:p>
            <a:pPr lvl="1" eaLnBrk="1" hangingPunct="1">
              <a:spcBef>
                <a:spcPct val="0"/>
              </a:spcBef>
              <a:buFont typeface="Wingdings 2" pitchFamily="18" charset="2"/>
              <a:buNone/>
            </a:pPr>
            <a:r>
              <a:rPr lang="en-US" altLang="en-US" dirty="0" smtClean="0"/>
              <a:t>	client-centered approach</a:t>
            </a:r>
          </a:p>
          <a:p>
            <a:pPr lvl="1" eaLnBrk="1" hangingPunct="1"/>
            <a:r>
              <a:rPr lang="en-US" altLang="en-US" dirty="0" smtClean="0"/>
              <a:t>Expanded social supports</a:t>
            </a:r>
          </a:p>
          <a:p>
            <a:pPr lvl="1" eaLnBrk="1" hangingPunct="1"/>
            <a:r>
              <a:rPr lang="en-US" altLang="en-US" dirty="0" smtClean="0"/>
              <a:t>Health in All Policies becomes the norm</a:t>
            </a:r>
          </a:p>
          <a:p>
            <a:pPr lvl="1" eaLnBrk="1" hangingPunct="1"/>
            <a:r>
              <a:rPr lang="en-US" altLang="en-US" dirty="0" smtClean="0"/>
              <a:t>Medicaid incorporates “best practices”</a:t>
            </a:r>
          </a:p>
          <a:p>
            <a:pPr lvl="1" eaLnBrk="1" hangingPunct="1">
              <a:spcBef>
                <a:spcPct val="0"/>
              </a:spcBef>
              <a:buFont typeface="Wingdings 2" pitchFamily="18" charset="2"/>
              <a:buNone/>
            </a:pPr>
            <a:r>
              <a:rPr lang="en-US" altLang="en-US" dirty="0" smtClean="0"/>
              <a:t>	of private and non-profit health care providers</a:t>
            </a:r>
          </a:p>
          <a:p>
            <a:pPr lvl="1" eaLnBrk="1" hangingPunct="1"/>
            <a:r>
              <a:rPr lang="en-US" altLang="en-US" dirty="0" smtClean="0"/>
              <a:t>Stronger work requirements for receiving benefits</a:t>
            </a:r>
          </a:p>
        </p:txBody>
      </p:sp>
      <p:pic>
        <p:nvPicPr>
          <p:cNvPr id="44036" name="Picture 2" descr="Home healthcare Royalty Free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388" y="3122259"/>
            <a:ext cx="2214562" cy="147514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2" descr="http://www.passenlaw.com/blog/wp-content/uploads/2010/08/electronic-medical-recor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513" y="4659312"/>
            <a:ext cx="2230437" cy="181768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2" y="0"/>
            <a:ext cx="2312988" cy="265279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152400"/>
            <a:ext cx="6811962" cy="1143000"/>
          </a:xfrm>
        </p:spPr>
        <p:txBody>
          <a:bodyPr>
            <a:normAutofit/>
          </a:bodyPr>
          <a:lstStyle/>
          <a:p>
            <a:r>
              <a:rPr lang="en-US" sz="3600" dirty="0" smtClean="0"/>
              <a:t>Scenario 3: Policy Changes</a:t>
            </a:r>
            <a:endParaRPr lang="en-US" sz="3600" dirty="0"/>
          </a:p>
        </p:txBody>
      </p:sp>
    </p:spTree>
    <p:custDataLst>
      <p:tags r:id="rId1"/>
    </p:custDataLst>
    <p:extLst>
      <p:ext uri="{BB962C8B-B14F-4D97-AF65-F5344CB8AC3E}">
        <p14:creationId xmlns:p14="http://schemas.microsoft.com/office/powerpoint/2010/main" val="3784460952"/>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3200400" y="1150938"/>
            <a:ext cx="3429000" cy="1109662"/>
          </a:xfrm>
        </p:spPr>
        <p:txBody>
          <a:bodyPr/>
          <a:lstStyle/>
          <a:p>
            <a:r>
              <a:rPr lang="en-US" smtClean="0"/>
              <a:t>Expanded team of providers</a:t>
            </a:r>
          </a:p>
        </p:txBody>
      </p:sp>
      <p:sp>
        <p:nvSpPr>
          <p:cNvPr id="2" name="Title 1"/>
          <p:cNvSpPr>
            <a:spLocks noGrp="1"/>
          </p:cNvSpPr>
          <p:nvPr>
            <p:ph type="title"/>
          </p:nvPr>
        </p:nvSpPr>
        <p:spPr>
          <a:xfrm>
            <a:off x="0" y="0"/>
            <a:ext cx="9144000" cy="1143000"/>
          </a:xfrm>
        </p:spPr>
        <p:txBody>
          <a:bodyPr>
            <a:noAutofit/>
          </a:bodyPr>
          <a:lstStyle/>
          <a:p>
            <a:pPr algn="ctr">
              <a:defRPr/>
            </a:pPr>
            <a:r>
              <a:rPr lang="en-US" sz="3600" dirty="0" smtClean="0"/>
              <a:t> Scenario 3: Primary Care That Works       for All</a:t>
            </a:r>
            <a:endParaRPr lang="en-US" sz="3600" dirty="0"/>
          </a:p>
        </p:txBody>
      </p:sp>
      <p:graphicFrame>
        <p:nvGraphicFramePr>
          <p:cNvPr id="9" name="Diagram 8"/>
          <p:cNvGraphicFramePr/>
          <p:nvPr/>
        </p:nvGraphicFramePr>
        <p:xfrm>
          <a:off x="457200" y="4808538"/>
          <a:ext cx="8229600" cy="1820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994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3475" y="2282825"/>
            <a:ext cx="24225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5"/>
          <p:cNvGrpSpPr>
            <a:grpSpLocks/>
          </p:cNvGrpSpPr>
          <p:nvPr/>
        </p:nvGrpSpPr>
        <p:grpSpPr bwMode="auto">
          <a:xfrm>
            <a:off x="990600" y="1219200"/>
            <a:ext cx="2286000" cy="2733675"/>
            <a:chOff x="444500" y="2203449"/>
            <a:chExt cx="1993900" cy="2384128"/>
          </a:xfrm>
        </p:grpSpPr>
        <p:grpSp>
          <p:nvGrpSpPr>
            <p:cNvPr id="39947" name="Group 3"/>
            <p:cNvGrpSpPr>
              <a:grpSpLocks/>
            </p:cNvGrpSpPr>
            <p:nvPr/>
          </p:nvGrpSpPr>
          <p:grpSpPr bwMode="auto">
            <a:xfrm>
              <a:off x="444500" y="2203449"/>
              <a:ext cx="1993900" cy="1998663"/>
              <a:chOff x="3148013" y="1436688"/>
              <a:chExt cx="2849562" cy="2855913"/>
            </a:xfrm>
          </p:grpSpPr>
          <p:sp>
            <p:nvSpPr>
              <p:cNvPr id="5" name="Rectangle 17"/>
              <p:cNvSpPr>
                <a:spLocks noChangeArrowheads="1"/>
              </p:cNvSpPr>
              <p:nvPr/>
            </p:nvSpPr>
            <p:spPr bwMode="auto">
              <a:xfrm>
                <a:off x="3674390" y="1699808"/>
                <a:ext cx="884552" cy="419409"/>
              </a:xfrm>
              <a:prstGeom prst="rect">
                <a:avLst/>
              </a:prstGeom>
              <a:solidFill>
                <a:schemeClr val="bg1"/>
              </a:solidFill>
              <a:ln w="9525" algn="ctr">
                <a:noFill/>
                <a:miter lim="800000"/>
                <a:headEnd/>
                <a:tailEnd/>
              </a:ln>
            </p:spPr>
            <p:txBody>
              <a:bodyPr wrap="none" anchor="ctr"/>
              <a:lstStyle/>
              <a:p>
                <a:pPr>
                  <a:defRPr/>
                </a:pPr>
                <a:endParaRPr lang="en-US" sz="2400" i="1" dirty="0">
                  <a:latin typeface="+mn-lt"/>
                  <a:ea typeface="ＭＳ Ｐゴシック" pitchFamily="-80" charset="-128"/>
                  <a:cs typeface="Arial" charset="0"/>
                </a:endParaRPr>
              </a:p>
            </p:txBody>
          </p:sp>
          <p:pic>
            <p:nvPicPr>
              <p:cNvPr id="39950" name="Picture 18"/>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24101"/>
              <a:stretch>
                <a:fillRect/>
              </a:stretch>
            </p:blipFill>
            <p:spPr bwMode="auto">
              <a:xfrm>
                <a:off x="3148013" y="1436688"/>
                <a:ext cx="284956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723863" y="2006451"/>
                <a:ext cx="1695885" cy="1703355"/>
              </a:xfrm>
              <a:prstGeom prst="ellipse">
                <a:avLst/>
              </a:prstGeom>
              <a:solidFill>
                <a:srgbClr val="006600"/>
              </a:solidFill>
              <a:ln>
                <a:solidFill>
                  <a:srgbClr val="00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952" name="TextBox 7"/>
              <p:cNvSpPr txBox="1">
                <a:spLocks noChangeArrowheads="1"/>
              </p:cNvSpPr>
              <p:nvPr/>
            </p:nvSpPr>
            <p:spPr bwMode="auto">
              <a:xfrm>
                <a:off x="3617167" y="2204135"/>
                <a:ext cx="1801872" cy="153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b="1">
                    <a:solidFill>
                      <a:schemeClr val="bg1"/>
                    </a:solidFill>
                  </a:rPr>
                  <a:t>Community</a:t>
                </a:r>
                <a:r>
                  <a:rPr lang="en-US" sz="1600" b="1">
                    <a:solidFill>
                      <a:schemeClr val="bg1"/>
                    </a:solidFill>
                  </a:rPr>
                  <a:t> Centered Health Home</a:t>
                </a:r>
              </a:p>
            </p:txBody>
          </p:sp>
        </p:grpSp>
        <p:sp>
          <p:nvSpPr>
            <p:cNvPr id="39948" name="TextBox 9"/>
            <p:cNvSpPr txBox="1">
              <a:spLocks noChangeArrowheads="1"/>
            </p:cNvSpPr>
            <p:nvPr/>
          </p:nvSpPr>
          <p:spPr bwMode="auto">
            <a:xfrm>
              <a:off x="665162" y="4125912"/>
              <a:ext cx="156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a:t>Triple Aim</a:t>
              </a:r>
            </a:p>
          </p:txBody>
        </p:sp>
      </p:grpSp>
      <p:pic>
        <p:nvPicPr>
          <p:cNvPr id="39943" name="Picture 21"/>
          <p:cNvPicPr>
            <a:picLocks noChangeAspect="1" noChangeArrowheads="1"/>
          </p:cNvPicPr>
          <p:nvPr/>
        </p:nvPicPr>
        <p:blipFill>
          <a:blip r:embed="rId11">
            <a:extLst>
              <a:ext uri="{28A0092B-C50C-407E-A947-70E740481C1C}">
                <a14:useLocalDpi xmlns:a14="http://schemas.microsoft.com/office/drawing/2010/main" val="0"/>
              </a:ext>
            </a:extLst>
          </a:blip>
          <a:srcRect b="14630"/>
          <a:stretch>
            <a:fillRect/>
          </a:stretch>
        </p:blipFill>
        <p:spPr bwMode="auto">
          <a:xfrm>
            <a:off x="6400800" y="1270000"/>
            <a:ext cx="1905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2A9D1B1-7FE4-40DC-A2C4-9D6BF6E21DFB}" type="slidenum">
              <a:rPr lang="en-US">
                <a:latin typeface="Lucida Sans Unicode" pitchFamily="34" charset="0"/>
              </a:rPr>
              <a:pPr eaLnBrk="1" hangingPunct="1"/>
              <a:t>68</a:t>
            </a:fld>
            <a:endParaRPr lang="en-US">
              <a:latin typeface="Lucida Sans Unicode" pitchFamily="34" charset="0"/>
            </a:endParaRPr>
          </a:p>
        </p:txBody>
      </p:sp>
      <p:sp>
        <p:nvSpPr>
          <p:cNvPr id="39945" name="Rectangle 7"/>
          <p:cNvSpPr>
            <a:spLocks noChangeArrowheads="1"/>
          </p:cNvSpPr>
          <p:nvPr/>
        </p:nvSpPr>
        <p:spPr bwMode="auto">
          <a:xfrm>
            <a:off x="457200" y="4414838"/>
            <a:ext cx="648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2400" b="1"/>
              <a:t>(Near universal health insurance coverage)</a:t>
            </a:r>
          </a:p>
        </p:txBody>
      </p:sp>
      <p:sp>
        <p:nvSpPr>
          <p:cNvPr id="39946" name="Rectangle 18"/>
          <p:cNvSpPr>
            <a:spLocks noChangeArrowheads="1"/>
          </p:cNvSpPr>
          <p:nvPr/>
        </p:nvSpPr>
        <p:spPr bwMode="auto">
          <a:xfrm>
            <a:off x="433388" y="3983038"/>
            <a:ext cx="6924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3" pitchFamily="18" charset="2"/>
              <a:buNone/>
            </a:pPr>
            <a:r>
              <a:rPr lang="en-US" sz="2800" b="1"/>
              <a:t>Where Americans receive primary care:</a:t>
            </a:r>
          </a:p>
        </p:txBody>
      </p:sp>
    </p:spTree>
    <p:custDataLst>
      <p:tags r:id="rId1"/>
    </p:custDataLst>
    <p:extLst>
      <p:ext uri="{BB962C8B-B14F-4D97-AF65-F5344CB8AC3E}">
        <p14:creationId xmlns:p14="http://schemas.microsoft.com/office/powerpoint/2010/main" val="20275759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304800" y="1371600"/>
            <a:ext cx="3886200" cy="4953000"/>
          </a:xfrm>
        </p:spPr>
        <p:txBody>
          <a:bodyPr/>
          <a:lstStyle/>
          <a:p>
            <a:r>
              <a:rPr lang="en-US" sz="2800" dirty="0" smtClean="0"/>
              <a:t>Proactive electronic records, virtual access, coaching.</a:t>
            </a:r>
          </a:p>
          <a:p>
            <a:r>
              <a:rPr lang="en-US" sz="2800" dirty="0" smtClean="0"/>
              <a:t>Advanced knowledge technologies and community mapping allow for identification and remediation of “hotspots” of ill health.</a:t>
            </a:r>
          </a:p>
        </p:txBody>
      </p:sp>
      <p:sp>
        <p:nvSpPr>
          <p:cNvPr id="2" name="Title 1"/>
          <p:cNvSpPr>
            <a:spLocks noGrp="1"/>
          </p:cNvSpPr>
          <p:nvPr>
            <p:ph type="title"/>
          </p:nvPr>
        </p:nvSpPr>
        <p:spPr>
          <a:xfrm>
            <a:off x="457200" y="0"/>
            <a:ext cx="8229600" cy="1143000"/>
          </a:xfrm>
        </p:spPr>
        <p:txBody>
          <a:bodyPr>
            <a:noAutofit/>
          </a:bodyPr>
          <a:lstStyle/>
          <a:p>
            <a:pPr>
              <a:defRPr/>
            </a:pPr>
            <a:r>
              <a:rPr lang="en-US" sz="3600" dirty="0" smtClean="0"/>
              <a:t> Scenario 3: Primary Care That Works for All</a:t>
            </a:r>
            <a:endParaRPr lang="en-US" sz="3600" dirty="0"/>
          </a:p>
        </p:txBody>
      </p:sp>
      <p:sp>
        <p:nvSpPr>
          <p:cNvPr id="41988" name="Rectangle 7"/>
          <p:cNvSpPr>
            <a:spLocks noChangeArrowheads="1"/>
          </p:cNvSpPr>
          <p:nvPr/>
        </p:nvSpPr>
        <p:spPr bwMode="auto">
          <a:xfrm>
            <a:off x="4273550" y="5013325"/>
            <a:ext cx="42608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100">
                <a:latin typeface="Calibri" pitchFamily="34" charset="0"/>
                <a:cs typeface="Calibri" pitchFamily="34" charset="0"/>
              </a:rPr>
              <a:t>Photo Credit: Arizona Department of Health Services (ADHS) Cancer by Community Health Analysis Area (CHAA). Accessed January 4, 2012. &lt;</a:t>
            </a:r>
            <a:r>
              <a:rPr lang="en-US" sz="1100">
                <a:latin typeface="Calibri" pitchFamily="34" charset="0"/>
                <a:cs typeface="Calibri" pitchFamily="34" charset="0"/>
                <a:hlinkClick r:id="rId4"/>
              </a:rPr>
              <a:t>http://www.azdhs.gov/phs/azchaa/</a:t>
            </a:r>
            <a:r>
              <a:rPr lang="en-US" sz="1100">
                <a:latin typeface="Calibri" pitchFamily="34" charset="0"/>
                <a:cs typeface="Calibri" pitchFamily="34" charset="0"/>
              </a:rPr>
              <a:t>&gt;.</a:t>
            </a:r>
            <a:endParaRPr lang="en-US" sz="1100"/>
          </a:p>
        </p:txBody>
      </p:sp>
      <p:pic>
        <p:nvPicPr>
          <p:cNvPr id="4198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r="16225"/>
          <a:stretch>
            <a:fillRect/>
          </a:stretch>
        </p:blipFill>
        <p:spPr bwMode="auto">
          <a:xfrm>
            <a:off x="4273550" y="1524000"/>
            <a:ext cx="4260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B26F106-FAE2-4CE6-A51C-98B9401F40C6}" type="slidenum">
              <a:rPr lang="en-US">
                <a:latin typeface="Lucida Sans Unicode" pitchFamily="34" charset="0"/>
              </a:rPr>
              <a:pPr eaLnBrk="1" hangingPunct="1"/>
              <a:t>69</a:t>
            </a:fld>
            <a:endParaRPr lang="en-US">
              <a:latin typeface="Lucida Sans Unicode" pitchFamily="34" charset="0"/>
            </a:endParaRPr>
          </a:p>
        </p:txBody>
      </p:sp>
    </p:spTree>
    <p:custDataLst>
      <p:tags r:id="rId1"/>
    </p:custDataLst>
    <p:extLst>
      <p:ext uri="{BB962C8B-B14F-4D97-AF65-F5344CB8AC3E}">
        <p14:creationId xmlns:p14="http://schemas.microsoft.com/office/powerpoint/2010/main" val="20787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92162"/>
          </a:xfrm>
        </p:spPr>
        <p:txBody>
          <a:bodyPr>
            <a:noAutofit/>
          </a:bodyPr>
          <a:lstStyle/>
          <a:p>
            <a:r>
              <a:rPr lang="en-US" sz="3900" b="1" dirty="0"/>
              <a:t>The Public Health 2030 </a:t>
            </a:r>
            <a:r>
              <a:rPr lang="en-US" sz="3900" b="1" dirty="0" smtClean="0"/>
              <a:t>Project</a:t>
            </a:r>
            <a:endParaRPr lang="en-US" sz="3900" b="1" dirty="0"/>
          </a:p>
        </p:txBody>
      </p:sp>
      <p:sp>
        <p:nvSpPr>
          <p:cNvPr id="3" name="Content Placeholder 2"/>
          <p:cNvSpPr>
            <a:spLocks noGrp="1"/>
          </p:cNvSpPr>
          <p:nvPr>
            <p:ph idx="1"/>
          </p:nvPr>
        </p:nvSpPr>
        <p:spPr>
          <a:xfrm>
            <a:off x="304800" y="1295401"/>
            <a:ext cx="8686800" cy="5105400"/>
          </a:xfrm>
        </p:spPr>
        <p:txBody>
          <a:bodyPr>
            <a:noAutofit/>
          </a:bodyPr>
          <a:lstStyle/>
          <a:p>
            <a:pPr marL="0" lvl="0" indent="0">
              <a:spcBef>
                <a:spcPts val="0"/>
              </a:spcBef>
              <a:buNone/>
            </a:pPr>
            <a:r>
              <a:rPr lang="en-US" sz="3600" dirty="0" smtClean="0">
                <a:cs typeface="Arial" pitchFamily="34" charset="0"/>
              </a:rPr>
              <a:t>Funded </a:t>
            </a:r>
            <a:r>
              <a:rPr lang="en-US" sz="3600" dirty="0">
                <a:cs typeface="Arial" pitchFamily="34" charset="0"/>
              </a:rPr>
              <a:t>by </a:t>
            </a:r>
            <a:r>
              <a:rPr lang="en-US" sz="3600" dirty="0" smtClean="0">
                <a:cs typeface="Arial" pitchFamily="34" charset="0"/>
              </a:rPr>
              <a:t>Robert Wood Johnson &amp; Kresge Foundations; Following Projects  </a:t>
            </a:r>
            <a:r>
              <a:rPr lang="en-US" sz="3600" dirty="0">
                <a:cs typeface="Arial" pitchFamily="34" charset="0"/>
              </a:rPr>
              <a:t>on </a:t>
            </a:r>
            <a:endParaRPr lang="en-US" sz="3600" dirty="0" smtClean="0">
              <a:cs typeface="Arial" pitchFamily="34" charset="0"/>
            </a:endParaRPr>
          </a:p>
          <a:p>
            <a:pPr>
              <a:spcBef>
                <a:spcPts val="0"/>
              </a:spcBef>
            </a:pPr>
            <a:r>
              <a:rPr lang="en-US" sz="3600" i="1" dirty="0" smtClean="0">
                <a:cs typeface="Arial" pitchFamily="34" charset="0"/>
              </a:rPr>
              <a:t>Vulnerability 2030, </a:t>
            </a:r>
          </a:p>
          <a:p>
            <a:pPr>
              <a:spcBef>
                <a:spcPts val="0"/>
              </a:spcBef>
            </a:pPr>
            <a:r>
              <a:rPr lang="en-US" sz="3600" i="1" dirty="0" smtClean="0">
                <a:cs typeface="Arial" pitchFamily="34" charset="0"/>
              </a:rPr>
              <a:t>Primary </a:t>
            </a:r>
            <a:r>
              <a:rPr lang="en-US" sz="3600" i="1" dirty="0">
                <a:cs typeface="Arial" pitchFamily="34" charset="0"/>
              </a:rPr>
              <a:t>Care </a:t>
            </a:r>
            <a:r>
              <a:rPr lang="en-US" sz="3600" i="1" dirty="0" smtClean="0">
                <a:cs typeface="Arial" pitchFamily="34" charset="0"/>
              </a:rPr>
              <a:t>2025, </a:t>
            </a:r>
          </a:p>
          <a:p>
            <a:pPr>
              <a:spcBef>
                <a:spcPts val="0"/>
              </a:spcBef>
            </a:pPr>
            <a:r>
              <a:rPr lang="en-US" sz="3600" i="1" dirty="0">
                <a:cs typeface="Arial" pitchFamily="34" charset="0"/>
              </a:rPr>
              <a:t> </a:t>
            </a:r>
            <a:r>
              <a:rPr lang="en-US" sz="3600" i="1" dirty="0" smtClean="0">
                <a:cs typeface="Arial" pitchFamily="34" charset="0"/>
              </a:rPr>
              <a:t>Community Health Centers Leveraging the Social Determinants of Health</a:t>
            </a:r>
          </a:p>
          <a:p>
            <a:pPr>
              <a:spcBef>
                <a:spcPts val="0"/>
              </a:spcBef>
            </a:pPr>
            <a:r>
              <a:rPr lang="en-US" sz="3600" i="1" dirty="0" smtClean="0">
                <a:cs typeface="Arial" pitchFamily="34" charset="0"/>
              </a:rPr>
              <a:t>Health and Health Care in 2032</a:t>
            </a:r>
            <a:endParaRPr lang="en-US" sz="4000" i="1" dirty="0" smtClean="0">
              <a:cs typeface="Arial" pitchFamily="34" charset="0"/>
            </a:endParaRPr>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05059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s Just Might Be The Apple IWatch Of Your Dreams | Fast Company | Business + Innovation"/>
          <p:cNvPicPr>
            <a:picLocks noChangeAspect="1" noChangeArrowheads="1"/>
          </p:cNvPicPr>
          <p:nvPr/>
        </p:nvPicPr>
        <p:blipFill rotWithShape="1">
          <a:blip r:embed="rId4">
            <a:extLst>
              <a:ext uri="{28A0092B-C50C-407E-A947-70E740481C1C}">
                <a14:useLocalDpi xmlns:a14="http://schemas.microsoft.com/office/drawing/2010/main" val="0"/>
              </a:ext>
            </a:extLst>
          </a:blip>
          <a:srcRect l="21296" r="6944"/>
          <a:stretch/>
        </p:blipFill>
        <p:spPr bwMode="auto">
          <a:xfrm>
            <a:off x="5867400" y="3019424"/>
            <a:ext cx="2952750" cy="23145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803950"/>
            <a:ext cx="5562600" cy="5322213"/>
          </a:xfrm>
        </p:spPr>
        <p:txBody>
          <a:bodyPr>
            <a:normAutofit lnSpcReduction="10000"/>
          </a:bodyPr>
          <a:lstStyle/>
          <a:p>
            <a:pPr lvl="0"/>
            <a:r>
              <a:rPr lang="en-US" dirty="0"/>
              <a:t>Health care improves</a:t>
            </a:r>
            <a:endParaRPr lang="en-US" dirty="0" smtClean="0"/>
          </a:p>
          <a:p>
            <a:pPr lvl="0"/>
            <a:r>
              <a:rPr lang="en-US" dirty="0" smtClean="0"/>
              <a:t>Capitated, effective, accessed</a:t>
            </a:r>
          </a:p>
          <a:p>
            <a:r>
              <a:rPr lang="en-US" dirty="0" smtClean="0"/>
              <a:t>ACO’s &amp; Primary </a:t>
            </a:r>
            <a:r>
              <a:rPr lang="en-US" dirty="0"/>
              <a:t>Care </a:t>
            </a:r>
            <a:r>
              <a:rPr lang="en-US" dirty="0" smtClean="0"/>
              <a:t>support community </a:t>
            </a:r>
            <a:r>
              <a:rPr lang="en-US" dirty="0"/>
              <a:t>prevention</a:t>
            </a:r>
          </a:p>
          <a:p>
            <a:pPr lvl="0"/>
            <a:r>
              <a:rPr lang="en-US" dirty="0" smtClean="0"/>
              <a:t>Cuts in Federal $ to PH programs for screening </a:t>
            </a:r>
            <a:r>
              <a:rPr lang="en-US" dirty="0"/>
              <a:t>and </a:t>
            </a:r>
            <a:r>
              <a:rPr lang="en-US" dirty="0" smtClean="0"/>
              <a:t>treatment</a:t>
            </a:r>
          </a:p>
          <a:p>
            <a:pPr lvl="0"/>
            <a:r>
              <a:rPr lang="en-US" dirty="0" smtClean="0"/>
              <a:t>PHA’s guide health care providers and the community in prevention</a:t>
            </a:r>
            <a:endParaRPr lang="en-US" dirty="0"/>
          </a:p>
        </p:txBody>
      </p:sp>
      <p:pic>
        <p:nvPicPr>
          <p:cNvPr id="7" name="Picture 6" descr="http://internetmedicine.com/wp-content/uploads/2012/12/scanek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474" y="5029200"/>
            <a:ext cx="4038601" cy="2102810"/>
          </a:xfrm>
          <a:prstGeom prst="rect">
            <a:avLst/>
          </a:prstGeom>
          <a:noFill/>
          <a:ln>
            <a:noFill/>
          </a:ln>
        </p:spPr>
      </p:pic>
      <p:grpSp>
        <p:nvGrpSpPr>
          <p:cNvPr id="18" name="Group 4"/>
          <p:cNvGrpSpPr>
            <a:grpSpLocks/>
          </p:cNvGrpSpPr>
          <p:nvPr/>
        </p:nvGrpSpPr>
        <p:grpSpPr bwMode="auto">
          <a:xfrm>
            <a:off x="6019800" y="803950"/>
            <a:ext cx="2466454" cy="2320250"/>
            <a:chOff x="3148013" y="1436688"/>
            <a:chExt cx="2849562" cy="2855913"/>
          </a:xfrm>
        </p:grpSpPr>
        <p:sp>
          <p:nvSpPr>
            <p:cNvPr id="20" name="Rectangle 6"/>
            <p:cNvSpPr>
              <a:spLocks noChangeArrowheads="1"/>
            </p:cNvSpPr>
            <p:nvPr/>
          </p:nvSpPr>
          <p:spPr bwMode="auto">
            <a:xfrm>
              <a:off x="3674145" y="1700277"/>
              <a:ext cx="885207" cy="41864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i="1" dirty="0">
                <a:latin typeface="Trebuchet MS" pitchFamily="34" charset="0"/>
                <a:ea typeface="MS PGothic" pitchFamily="34" charset="-128"/>
              </a:endParaRPr>
            </a:p>
          </p:txBody>
        </p:sp>
        <p:pic>
          <p:nvPicPr>
            <p:cNvPr id="21" name="Picture 7"/>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24101"/>
            <a:stretch>
              <a:fillRect/>
            </a:stretch>
          </p:blipFill>
          <p:spPr bwMode="auto">
            <a:xfrm>
              <a:off x="3148013" y="1436688"/>
              <a:ext cx="284956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p:nvSpPr>
          <p:spPr>
            <a:xfrm>
              <a:off x="3724070" y="2005950"/>
              <a:ext cx="1695527" cy="1703358"/>
            </a:xfrm>
            <a:prstGeom prst="ellipse">
              <a:avLst/>
            </a:prstGeom>
            <a:solidFill>
              <a:srgbClr val="006600"/>
            </a:solidFill>
            <a:ln>
              <a:solidFill>
                <a:srgbClr val="00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cs typeface="Arial" pitchFamily="34" charset="0"/>
              </a:endParaRPr>
            </a:p>
          </p:txBody>
        </p:sp>
        <p:sp>
          <p:nvSpPr>
            <p:cNvPr id="23" name="TextBox 7"/>
            <p:cNvSpPr txBox="1">
              <a:spLocks noChangeArrowheads="1"/>
            </p:cNvSpPr>
            <p:nvPr/>
          </p:nvSpPr>
          <p:spPr bwMode="auto">
            <a:xfrm>
              <a:off x="3676229" y="2252408"/>
              <a:ext cx="1801872" cy="147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b="1" dirty="0">
                  <a:solidFill>
                    <a:schemeClr val="bg1"/>
                  </a:solidFill>
                </a:rPr>
                <a:t>Community Centered Health </a:t>
              </a:r>
              <a:endParaRPr lang="en-US" altLang="en-US" b="1" dirty="0" smtClean="0">
                <a:solidFill>
                  <a:schemeClr val="bg1"/>
                </a:solidFill>
              </a:endParaRPr>
            </a:p>
            <a:p>
              <a:pPr algn="ctr" eaLnBrk="1" hangingPunct="1"/>
              <a:r>
                <a:rPr lang="en-US" altLang="en-US" b="1" dirty="0" smtClean="0">
                  <a:solidFill>
                    <a:schemeClr val="bg1"/>
                  </a:solidFill>
                </a:rPr>
                <a:t>Home</a:t>
              </a:r>
              <a:endParaRPr lang="en-US" altLang="en-US" b="1" dirty="0">
                <a:solidFill>
                  <a:schemeClr val="bg1"/>
                </a:solidFill>
              </a:endParaRPr>
            </a:p>
          </p:txBody>
        </p:sp>
      </p:grpSp>
      <p:sp>
        <p:nvSpPr>
          <p:cNvPr id="12"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Scenario 3: </a:t>
            </a:r>
            <a:r>
              <a:rPr lang="en-US" sz="3600" dirty="0" smtClean="0"/>
              <a:t>Health Care &amp; Public Health</a:t>
            </a:r>
            <a:endParaRPr lang="en-US" sz="3600"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70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1088740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5029200" cy="5135563"/>
          </a:xfrm>
        </p:spPr>
        <p:txBody>
          <a:bodyPr>
            <a:noAutofit/>
          </a:bodyPr>
          <a:lstStyle/>
          <a:p>
            <a:pPr lvl="0">
              <a:spcBef>
                <a:spcPts val="0"/>
              </a:spcBef>
              <a:spcAft>
                <a:spcPts val="1200"/>
              </a:spcAft>
            </a:pPr>
            <a:r>
              <a:rPr lang="en-US" sz="2800" dirty="0"/>
              <a:t>Public health funding improves</a:t>
            </a:r>
            <a:endParaRPr lang="en-US" sz="2800" dirty="0" smtClean="0"/>
          </a:p>
          <a:p>
            <a:pPr lvl="0">
              <a:spcBef>
                <a:spcPts val="0"/>
              </a:spcBef>
              <a:spcAft>
                <a:spcPts val="1200"/>
              </a:spcAft>
            </a:pPr>
            <a:r>
              <a:rPr lang="en-US" sz="2800" dirty="0" smtClean="0"/>
              <a:t>Economies </a:t>
            </a:r>
            <a:r>
              <a:rPr lang="en-US" sz="2800" dirty="0"/>
              <a:t>gradually </a:t>
            </a:r>
            <a:r>
              <a:rPr lang="en-US" sz="2800" dirty="0" smtClean="0"/>
              <a:t>grow, reduce fiscal strains and cuts</a:t>
            </a:r>
          </a:p>
          <a:p>
            <a:pPr lvl="0">
              <a:spcBef>
                <a:spcPts val="0"/>
              </a:spcBef>
              <a:spcAft>
                <a:spcPts val="1200"/>
              </a:spcAft>
            </a:pPr>
            <a:r>
              <a:rPr lang="en-US" sz="2800" dirty="0" smtClean="0"/>
              <a:t>PHAs foster </a:t>
            </a:r>
            <a:r>
              <a:rPr lang="en-US" sz="2800" dirty="0"/>
              <a:t>additional resources from business, foundations, ACOs</a:t>
            </a:r>
          </a:p>
          <a:p>
            <a:pPr lvl="0">
              <a:spcBef>
                <a:spcPts val="0"/>
              </a:spcBef>
              <a:spcAft>
                <a:spcPts val="1200"/>
              </a:spcAft>
            </a:pPr>
            <a:r>
              <a:rPr lang="en-US" sz="2800" dirty="0" smtClean="0"/>
              <a:t>Evaluations show positive ROI</a:t>
            </a:r>
          </a:p>
          <a:p>
            <a:pPr lvl="0">
              <a:spcBef>
                <a:spcPts val="0"/>
              </a:spcBef>
              <a:spcAft>
                <a:spcPts val="1200"/>
              </a:spcAft>
            </a:pPr>
            <a:r>
              <a:rPr lang="en-US" sz="2800" dirty="0" smtClean="0"/>
              <a:t>Congress restores Prevention Fund restored to </a:t>
            </a:r>
            <a:r>
              <a:rPr lang="en-US" sz="2800" dirty="0"/>
              <a:t>$2B </a:t>
            </a:r>
            <a:r>
              <a:rPr lang="en-US" sz="2800" dirty="0" smtClean="0"/>
              <a:t>level in 2020, add 2</a:t>
            </a:r>
            <a:r>
              <a:rPr lang="en-US" sz="2800" dirty="0"/>
              <a:t>% tax </a:t>
            </a:r>
            <a:r>
              <a:rPr lang="en-US" sz="2800" dirty="0" smtClean="0"/>
              <a:t>in 2022 on medical services</a:t>
            </a:r>
            <a:endParaRPr lang="en-US" sz="2800" dirty="0"/>
          </a:p>
        </p:txBody>
      </p:sp>
      <p:pic>
        <p:nvPicPr>
          <p:cNvPr id="2054" name="Picture 6" descr="http://www.avomeen.com/wp-content/uploads/2012/07/common-how-to-formulate-product.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00" t="1689" r="16948" b="15148"/>
          <a:stretch/>
        </p:blipFill>
        <p:spPr bwMode="auto">
          <a:xfrm>
            <a:off x="5486400" y="1828800"/>
            <a:ext cx="32993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Scenario 3: </a:t>
            </a:r>
            <a:r>
              <a:rPr lang="en-US" sz="3600" dirty="0" smtClean="0"/>
              <a:t>Public Health Funding </a:t>
            </a:r>
            <a:endParaRPr lang="en-US" sz="3600"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71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7549017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686800" cy="1269124"/>
          </a:xfrm>
        </p:spPr>
        <p:txBody>
          <a:bodyPr>
            <a:noAutofit/>
          </a:bodyPr>
          <a:lstStyle/>
          <a:p>
            <a:pPr marL="571500" lvl="0" indent="-571500" algn="l">
              <a:buFont typeface="Arial" panose="020B0604020202020204" pitchFamily="34" charset="0"/>
              <a:buChar char="•"/>
            </a:pPr>
            <a:r>
              <a:rPr lang="en-US" sz="3200" dirty="0" smtClean="0">
                <a:latin typeface="+mn-lt"/>
              </a:rPr>
              <a:t>PHAs become health development agencies, chief health strategists, shift away from direct services</a:t>
            </a:r>
            <a:endParaRPr lang="en-US" sz="3200" dirty="0">
              <a:latin typeface="+mn-lt"/>
            </a:endParaRPr>
          </a:p>
        </p:txBody>
      </p:sp>
      <p:sp>
        <p:nvSpPr>
          <p:cNvPr id="3" name="Content Placeholder 2"/>
          <p:cNvSpPr>
            <a:spLocks noGrp="1"/>
          </p:cNvSpPr>
          <p:nvPr>
            <p:ph idx="1"/>
          </p:nvPr>
        </p:nvSpPr>
        <p:spPr>
          <a:xfrm>
            <a:off x="4572000" y="1676400"/>
            <a:ext cx="4191000" cy="4953000"/>
          </a:xfrm>
        </p:spPr>
        <p:txBody>
          <a:bodyPr>
            <a:normAutofit/>
          </a:bodyPr>
          <a:lstStyle/>
          <a:p>
            <a:pPr lvl="0"/>
            <a:r>
              <a:rPr lang="en-US" dirty="0" smtClean="0">
                <a:solidFill>
                  <a:prstClr val="black"/>
                </a:solidFill>
              </a:rPr>
              <a:t>Collaborative networks and partnerships</a:t>
            </a:r>
          </a:p>
          <a:p>
            <a:r>
              <a:rPr lang="en-US" dirty="0" smtClean="0">
                <a:solidFill>
                  <a:prstClr val="black"/>
                </a:solidFill>
              </a:rPr>
              <a:t>Simulations, forecasts, analyses</a:t>
            </a:r>
          </a:p>
          <a:p>
            <a:r>
              <a:rPr lang="en-US" dirty="0" smtClean="0">
                <a:solidFill>
                  <a:prstClr val="black"/>
                </a:solidFill>
              </a:rPr>
              <a:t>Spread best practices</a:t>
            </a:r>
          </a:p>
          <a:p>
            <a:pPr lvl="0"/>
            <a:r>
              <a:rPr lang="en-US" dirty="0" smtClean="0">
                <a:solidFill>
                  <a:prstClr val="black"/>
                </a:solidFill>
              </a:rPr>
              <a:t>Identify </a:t>
            </a:r>
            <a:r>
              <a:rPr lang="en-US" dirty="0">
                <a:solidFill>
                  <a:prstClr val="black"/>
                </a:solidFill>
              </a:rPr>
              <a:t>most cost-effective and appropriate </a:t>
            </a:r>
            <a:r>
              <a:rPr lang="en-US" dirty="0" smtClean="0">
                <a:solidFill>
                  <a:prstClr val="black"/>
                </a:solidFill>
              </a:rPr>
              <a:t>providers</a:t>
            </a:r>
          </a:p>
        </p:txBody>
      </p:sp>
      <p:sp>
        <p:nvSpPr>
          <p:cNvPr id="6" name="Title 1"/>
          <p:cNvSpPr txBox="1">
            <a:spLocks/>
          </p:cNvSpPr>
          <p:nvPr/>
        </p:nvSpPr>
        <p:spPr>
          <a:xfrm>
            <a:off x="0" y="0"/>
            <a:ext cx="91440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3600" dirty="0"/>
              <a:t>Scenario 3: </a:t>
            </a:r>
            <a:r>
              <a:rPr lang="en-US" sz="3600" dirty="0" smtClean="0"/>
              <a:t>“Health Development Agencies”</a:t>
            </a:r>
            <a:endParaRPr lang="en-US" sz="3600" dirty="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72</a:t>
            </a:fld>
            <a:endParaRPr lang="en-US" dirty="0">
              <a:solidFill>
                <a:prstClr val="black">
                  <a:tint val="75000"/>
                </a:prstClr>
              </a:solidFill>
            </a:endParaRPr>
          </a:p>
        </p:txBody>
      </p:sp>
      <p:pic>
        <p:nvPicPr>
          <p:cNvPr id="1026" name="Picture 2" descr="http://www.cihc.ca/wcihc/images/Netwo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82" y="1878724"/>
            <a:ext cx="3618518" cy="2712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83" y="4572000"/>
            <a:ext cx="3618518"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053223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73</a:t>
            </a:fld>
            <a:endParaRPr lang="en-US" dirty="0">
              <a:solidFill>
                <a:prstClr val="black">
                  <a:tint val="75000"/>
                </a:prst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239356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endParaRPr lang="en-US" sz="4000" b="1" dirty="0"/>
          </a:p>
        </p:txBody>
      </p:sp>
      <p:sp>
        <p:nvSpPr>
          <p:cNvPr id="3" name="Content Placeholder 2"/>
          <p:cNvSpPr>
            <a:spLocks noGrp="1"/>
          </p:cNvSpPr>
          <p:nvPr>
            <p:ph idx="1"/>
          </p:nvPr>
        </p:nvSpPr>
        <p:spPr>
          <a:xfrm>
            <a:off x="152400" y="1295400"/>
            <a:ext cx="8686800" cy="5257800"/>
          </a:xfrm>
        </p:spPr>
        <p:txBody>
          <a:bodyPr>
            <a:normAutofit/>
          </a:bodyPr>
          <a:lstStyle/>
          <a:p>
            <a:r>
              <a:rPr lang="en-US" sz="4800" b="1" dirty="0" smtClean="0"/>
              <a:t>Scenario </a:t>
            </a:r>
            <a:r>
              <a:rPr lang="en-US" sz="4800" b="1" dirty="0"/>
              <a:t>4: Community-Driven </a:t>
            </a:r>
            <a:r>
              <a:rPr lang="en-US" sz="4800" b="1" dirty="0" smtClean="0"/>
              <a:t>Health </a:t>
            </a:r>
            <a:r>
              <a:rPr lang="en-US" sz="4800" b="1" dirty="0"/>
              <a:t>and </a:t>
            </a:r>
            <a:r>
              <a:rPr lang="en-US" sz="4800" b="1" dirty="0" smtClean="0"/>
              <a:t>Equity for Public Health/ </a:t>
            </a:r>
          </a:p>
          <a:p>
            <a:r>
              <a:rPr lang="en-US" sz="4800" b="1" dirty="0" smtClean="0"/>
              <a:t>I Am My Own Medical Home for Primary Care</a:t>
            </a:r>
            <a:endParaRPr lang="en-US" sz="4800" b="1" dirty="0" smtClean="0"/>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74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002186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295400"/>
            <a:ext cx="8915400" cy="5562600"/>
          </a:xfrm>
        </p:spPr>
        <p:txBody>
          <a:bodyPr>
            <a:normAutofit/>
          </a:bodyPr>
          <a:lstStyle/>
          <a:p>
            <a:r>
              <a:rPr lang="en-US" dirty="0" smtClean="0"/>
              <a:t>Health </a:t>
            </a:r>
            <a:r>
              <a:rPr lang="en-US" dirty="0"/>
              <a:t>improvement initiatives </a:t>
            </a:r>
            <a:r>
              <a:rPr lang="en-US" dirty="0" smtClean="0"/>
              <a:t>coalesce </a:t>
            </a:r>
            <a:r>
              <a:rPr lang="en-US" dirty="0"/>
              <a:t>via technology and </a:t>
            </a:r>
            <a:r>
              <a:rPr lang="en-US" dirty="0" smtClean="0"/>
              <a:t>networks into </a:t>
            </a:r>
            <a:r>
              <a:rPr lang="en-US" dirty="0"/>
              <a:t>a broad, national public health infrastructure. </a:t>
            </a:r>
            <a:endParaRPr lang="en-US" dirty="0" smtClean="0"/>
          </a:p>
          <a:p>
            <a:r>
              <a:rPr lang="en-US" dirty="0" smtClean="0"/>
              <a:t>Value </a:t>
            </a:r>
            <a:r>
              <a:rPr lang="en-US" dirty="0"/>
              <a:t>shift to equity was accelerated by another major </a:t>
            </a:r>
            <a:r>
              <a:rPr lang="en-US" dirty="0" smtClean="0"/>
              <a:t>recession and economic transformation. </a:t>
            </a:r>
          </a:p>
          <a:p>
            <a:r>
              <a:rPr lang="en-US" dirty="0" smtClean="0"/>
              <a:t>The </a:t>
            </a:r>
            <a:r>
              <a:rPr lang="en-US" dirty="0"/>
              <a:t>nation tries to come to terms with its racial and socioeconomic histories, and tries to create a more equitable society. </a:t>
            </a:r>
          </a:p>
          <a:p>
            <a:r>
              <a:rPr lang="en-US" dirty="0" smtClean="0"/>
              <a:t>Public </a:t>
            </a:r>
            <a:r>
              <a:rPr lang="en-US" dirty="0"/>
              <a:t>health sheds many functions and </a:t>
            </a:r>
            <a:r>
              <a:rPr lang="en-US" dirty="0" smtClean="0"/>
              <a:t>facilitates these </a:t>
            </a:r>
            <a:r>
              <a:rPr lang="en-US" dirty="0"/>
              <a:t>movements to </a:t>
            </a:r>
            <a:r>
              <a:rPr lang="en-US" dirty="0" smtClean="0"/>
              <a:t>improve </a:t>
            </a:r>
            <a:r>
              <a:rPr lang="en-US" dirty="0"/>
              <a:t>health</a:t>
            </a:r>
            <a:r>
              <a:rPr lang="en-US" dirty="0" smtClean="0"/>
              <a:t>.</a:t>
            </a:r>
          </a:p>
        </p:txBody>
      </p:sp>
      <p:sp>
        <p:nvSpPr>
          <p:cNvPr id="5" name="Title 1"/>
          <p:cNvSpPr txBox="1">
            <a:spLocks/>
          </p:cNvSpPr>
          <p:nvPr/>
        </p:nvSpPr>
        <p:spPr>
          <a:xfrm>
            <a:off x="38100" y="228600"/>
            <a:ext cx="9144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Community-Driven Health </a:t>
            </a:r>
            <a:endParaRPr lang="en-US" sz="3600" dirty="0" smtClean="0"/>
          </a:p>
          <a:p>
            <a:r>
              <a:rPr lang="en-US" sz="3600" dirty="0" smtClean="0"/>
              <a:t>and Equity</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75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3385722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4871852"/>
            <a:ext cx="2986088" cy="198614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38915" name="Title 1"/>
          <p:cNvSpPr>
            <a:spLocks noGrp="1"/>
          </p:cNvSpPr>
          <p:nvPr>
            <p:ph type="title"/>
          </p:nvPr>
        </p:nvSpPr>
        <p:spPr>
          <a:xfrm>
            <a:off x="457200" y="274638"/>
            <a:ext cx="6651625" cy="1143000"/>
          </a:xfrm>
        </p:spPr>
        <p:txBody>
          <a:bodyPr>
            <a:noAutofit/>
          </a:bodyPr>
          <a:lstStyle/>
          <a:p>
            <a:pPr eaLnBrk="1" hangingPunct="1"/>
            <a:r>
              <a:rPr lang="en-US" altLang="en-US" sz="3600" dirty="0" smtClean="0"/>
              <a:t>Scenario 4: Recession</a:t>
            </a:r>
            <a:r>
              <a:rPr lang="en-US" altLang="en-US" sz="5400" dirty="0" smtClean="0"/>
              <a:t/>
            </a:r>
            <a:br>
              <a:rPr lang="en-US" altLang="en-US" sz="5400" dirty="0" smtClean="0"/>
            </a:br>
            <a:endParaRPr lang="en-US" altLang="en-US" sz="5400" i="1" dirty="0" smtClean="0"/>
          </a:p>
        </p:txBody>
      </p:sp>
      <p:sp>
        <p:nvSpPr>
          <p:cNvPr id="38916" name="Content Placeholder 2"/>
          <p:cNvSpPr>
            <a:spLocks noGrp="1"/>
          </p:cNvSpPr>
          <p:nvPr>
            <p:ph idx="1"/>
          </p:nvPr>
        </p:nvSpPr>
        <p:spPr>
          <a:xfrm>
            <a:off x="152401" y="1371600"/>
            <a:ext cx="6881812" cy="4500563"/>
          </a:xfrm>
        </p:spPr>
        <p:txBody>
          <a:bodyPr>
            <a:normAutofit/>
          </a:bodyPr>
          <a:lstStyle/>
          <a:p>
            <a:pPr marL="0" indent="0" eaLnBrk="1" hangingPunct="1"/>
            <a:r>
              <a:rPr lang="en-US" altLang="en-US" sz="3600" dirty="0" smtClean="0"/>
              <a:t>Major recession in 2017</a:t>
            </a:r>
          </a:p>
          <a:p>
            <a:pPr lvl="1" eaLnBrk="1" hangingPunct="1">
              <a:spcBef>
                <a:spcPts val="3000"/>
              </a:spcBef>
            </a:pPr>
            <a:r>
              <a:rPr lang="en-US" altLang="en-US" sz="3200" dirty="0" smtClean="0"/>
              <a:t> High unemployment </a:t>
            </a:r>
          </a:p>
          <a:p>
            <a:pPr lvl="1" eaLnBrk="1" hangingPunct="1">
              <a:spcBef>
                <a:spcPts val="3000"/>
              </a:spcBef>
            </a:pPr>
            <a:r>
              <a:rPr lang="en-US" altLang="en-US" sz="3200" dirty="0" smtClean="0"/>
              <a:t>Budgets cut</a:t>
            </a:r>
          </a:p>
          <a:p>
            <a:pPr lvl="1" eaLnBrk="1" hangingPunct="1"/>
            <a:endParaRPr lang="en-US" altLang="en-US" sz="3200" dirty="0" smtClean="0"/>
          </a:p>
        </p:txBody>
      </p:sp>
      <p:pic>
        <p:nvPicPr>
          <p:cNvPr id="389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8825" y="228600"/>
            <a:ext cx="1695450" cy="16954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b="7356"/>
          <a:stretch>
            <a:fillRect/>
          </a:stretch>
        </p:blipFill>
        <p:spPr bwMode="auto">
          <a:xfrm>
            <a:off x="6629400" y="4923723"/>
            <a:ext cx="2514600" cy="204370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3891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712" y="2209800"/>
            <a:ext cx="2341563" cy="234156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1172309"/>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4638"/>
            <a:ext cx="8382000" cy="1143000"/>
          </a:xfrm>
        </p:spPr>
        <p:txBody>
          <a:bodyPr>
            <a:noAutofit/>
          </a:bodyPr>
          <a:lstStyle/>
          <a:p>
            <a:pPr eaLnBrk="1" hangingPunct="1"/>
            <a:r>
              <a:rPr lang="en-US" altLang="en-US" sz="3600" dirty="0" smtClean="0"/>
              <a:t>Scenario 4: Inequality</a:t>
            </a:r>
            <a:r>
              <a:rPr lang="en-US" altLang="en-US" sz="5400" dirty="0" smtClean="0"/>
              <a:t/>
            </a:r>
            <a:br>
              <a:rPr lang="en-US" altLang="en-US" sz="5400" dirty="0" smtClean="0"/>
            </a:br>
            <a:endParaRPr lang="en-US" altLang="en-US" sz="5400" i="1" dirty="0" smtClean="0"/>
          </a:p>
        </p:txBody>
      </p:sp>
      <p:pic>
        <p:nvPicPr>
          <p:cNvPr id="40963"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41313" y="2362201"/>
            <a:ext cx="4203380" cy="3582988"/>
          </a:xfrm>
          <a:noFill/>
          <a:ln>
            <a:solidFill>
              <a:srgbClr val="7A1C85"/>
            </a:solidFill>
            <a:miter lim="800000"/>
            <a:headEnd/>
            <a:tailEnd/>
          </a:ln>
        </p:spPr>
      </p:pic>
      <p:sp>
        <p:nvSpPr>
          <p:cNvPr id="5" name="Content Placeholder 2"/>
          <p:cNvSpPr txBox="1">
            <a:spLocks/>
          </p:cNvSpPr>
          <p:nvPr/>
        </p:nvSpPr>
        <p:spPr bwMode="auto">
          <a:xfrm>
            <a:off x="0" y="914400"/>
            <a:ext cx="8575675" cy="2108200"/>
          </a:xfrm>
          <a:prstGeom prst="rect">
            <a:avLst/>
          </a:prstGeom>
          <a:noFill/>
          <a:ln w="9525" algn="ctr">
            <a:noFill/>
            <a:miter lim="800000"/>
            <a:headEnd/>
            <a:tailEnd/>
          </a:ln>
        </p:spPr>
        <p:txBody>
          <a:bodyPr/>
          <a:lstStyle/>
          <a:p>
            <a:pPr marL="457200" indent="-457200">
              <a:spcBef>
                <a:spcPct val="20000"/>
              </a:spcBef>
              <a:buSzPct val="70000"/>
              <a:buFont typeface="Arial" panose="020B0604020202020204" pitchFamily="34" charset="0"/>
              <a:buChar char="•"/>
              <a:defRPr/>
            </a:pPr>
            <a:r>
              <a:rPr lang="en-US" sz="3200" kern="0" dirty="0">
                <a:latin typeface="+mn-lt"/>
                <a:ea typeface="+mn-ea"/>
              </a:rPr>
              <a:t>While all groups were affected, minorities </a:t>
            </a:r>
            <a:r>
              <a:rPr lang="en-US" sz="3200" kern="0" dirty="0" smtClean="0">
                <a:latin typeface="+mn-lt"/>
                <a:ea typeface="+mn-ea"/>
              </a:rPr>
              <a:t>were particularly </a:t>
            </a:r>
            <a:r>
              <a:rPr lang="en-US" sz="3200" kern="0" dirty="0">
                <a:latin typeface="+mn-lt"/>
                <a:ea typeface="+mn-ea"/>
              </a:rPr>
              <a:t>hard-hit</a:t>
            </a:r>
          </a:p>
        </p:txBody>
      </p:sp>
      <p:pic>
        <p:nvPicPr>
          <p:cNvPr id="40965" name="Picture 5" descr="20081229_soup_kitchen_3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2813" y="2362200"/>
            <a:ext cx="3852862" cy="2530475"/>
          </a:xfrm>
          <a:prstGeom prst="rect">
            <a:avLst/>
          </a:prstGeom>
          <a:noFill/>
          <a:ln w="9525">
            <a:solidFill>
              <a:srgbClr val="7A1C85"/>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4381796"/>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4800" y="289719"/>
            <a:ext cx="8686800" cy="639762"/>
          </a:xfrm>
        </p:spPr>
        <p:txBody>
          <a:bodyPr>
            <a:noAutofit/>
          </a:bodyPr>
          <a:lstStyle/>
          <a:p>
            <a:pPr eaLnBrk="1" hangingPunct="1"/>
            <a:r>
              <a:rPr lang="en-US" altLang="en-US" sz="3200" dirty="0" smtClean="0"/>
              <a:t>Scenario 4: Demand for Fairness</a:t>
            </a:r>
            <a:r>
              <a:rPr lang="en-US" altLang="en-US" sz="4800" dirty="0" smtClean="0"/>
              <a:t/>
            </a:r>
            <a:br>
              <a:rPr lang="en-US" altLang="en-US" sz="4800" dirty="0" smtClean="0"/>
            </a:br>
            <a:endParaRPr lang="en-US" altLang="en-US" sz="4800" i="1" dirty="0" smtClean="0"/>
          </a:p>
        </p:txBody>
      </p:sp>
      <p:sp>
        <p:nvSpPr>
          <p:cNvPr id="39939" name="Content Placeholder 2"/>
          <p:cNvSpPr>
            <a:spLocks noGrp="1"/>
          </p:cNvSpPr>
          <p:nvPr>
            <p:ph idx="1"/>
          </p:nvPr>
        </p:nvSpPr>
        <p:spPr>
          <a:xfrm>
            <a:off x="1" y="1125538"/>
            <a:ext cx="6476999" cy="4786312"/>
          </a:xfrm>
        </p:spPr>
        <p:txBody>
          <a:bodyPr>
            <a:noAutofit/>
          </a:bodyPr>
          <a:lstStyle/>
          <a:p>
            <a:pPr marL="0" indent="-228600" eaLnBrk="1" hangingPunct="1">
              <a:buFontTx/>
              <a:buChar char="•"/>
            </a:pPr>
            <a:r>
              <a:rPr lang="en-US" altLang="en-US" sz="3600" dirty="0" smtClean="0"/>
              <a:t>Revolt against the unfair economy by the poor and declining middle class – </a:t>
            </a:r>
          </a:p>
          <a:p>
            <a:pPr marL="400050" lvl="1" indent="-228600">
              <a:spcBef>
                <a:spcPct val="0"/>
              </a:spcBef>
            </a:pPr>
            <a:r>
              <a:rPr lang="en-US" altLang="en-US" sz="3200" dirty="0" smtClean="0"/>
              <a:t>  It was wrong in the 1930’s and in the 2010’s</a:t>
            </a:r>
          </a:p>
          <a:p>
            <a:pPr marL="0" indent="0" eaLnBrk="1" hangingPunct="1">
              <a:spcBef>
                <a:spcPct val="0"/>
              </a:spcBef>
              <a:buNone/>
            </a:pPr>
            <a:endParaRPr lang="en-US" altLang="en-US" sz="3600" dirty="0" smtClean="0"/>
          </a:p>
          <a:p>
            <a:pPr marL="0" indent="-228600" eaLnBrk="1" hangingPunct="1">
              <a:buFontTx/>
              <a:buChar char="•"/>
            </a:pPr>
            <a:r>
              <a:rPr lang="en-US" altLang="en-US" sz="3600" dirty="0" smtClean="0"/>
              <a:t>Active majority demand economic growth, fairness</a:t>
            </a:r>
            <a:endParaRPr lang="en-US" altLang="en-US" sz="4000" dirty="0" smtClean="0"/>
          </a:p>
        </p:txBody>
      </p:sp>
      <p:pic>
        <p:nvPicPr>
          <p:cNvPr id="399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782" y="609600"/>
            <a:ext cx="2715894" cy="2117725"/>
          </a:xfrm>
          <a:prstGeom prst="rect">
            <a:avLst/>
          </a:prstGeom>
          <a:noFill/>
          <a:ln w="9525">
            <a:solidFill>
              <a:srgbClr val="7A1C85"/>
            </a:solidFill>
            <a:miter lim="800000"/>
            <a:headEnd/>
            <a:tailEnd/>
          </a:ln>
          <a:extLst>
            <a:ext uri="{909E8E84-426E-40DD-AFC4-6F175D3DCCD1}">
              <a14:hiddenFill xmlns:a14="http://schemas.microsoft.com/office/drawing/2010/main">
                <a:solidFill>
                  <a:srgbClr val="FFFFFF"/>
                </a:solidFill>
              </a14:hiddenFill>
            </a:ext>
          </a:extLst>
        </p:spPr>
      </p:pic>
      <p:pic>
        <p:nvPicPr>
          <p:cNvPr id="39941" name="Picture 4" descr="http://www.pastreunited.com/sitebuildercontent/sitebuilderpictures/gd8.gif"/>
          <p:cNvPicPr>
            <a:picLocks noChangeAspect="1" noChangeArrowheads="1"/>
          </p:cNvPicPr>
          <p:nvPr/>
        </p:nvPicPr>
        <p:blipFill>
          <a:blip r:embed="rId5">
            <a:extLst>
              <a:ext uri="{28A0092B-C50C-407E-A947-70E740481C1C}">
                <a14:useLocalDpi xmlns:a14="http://schemas.microsoft.com/office/drawing/2010/main" val="0"/>
              </a:ext>
            </a:extLst>
          </a:blip>
          <a:srcRect l="1601" t="1825" r="1601" b="1825"/>
          <a:stretch>
            <a:fillRect/>
          </a:stretch>
        </p:blipFill>
        <p:spPr bwMode="auto">
          <a:xfrm>
            <a:off x="5379138" y="3443172"/>
            <a:ext cx="3450537" cy="2805228"/>
          </a:xfrm>
          <a:prstGeom prst="rect">
            <a:avLst/>
          </a:prstGeom>
          <a:noFill/>
          <a:ln w="9525">
            <a:solidFill>
              <a:srgbClr val="7A1C85"/>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5729131"/>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312" y="5640737"/>
            <a:ext cx="2046288" cy="105095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120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649119"/>
            <a:ext cx="2281734" cy="120888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
            <a:ext cx="8991600" cy="838200"/>
          </a:xfrm>
        </p:spPr>
        <p:txBody>
          <a:bodyPr>
            <a:normAutofit/>
          </a:bodyPr>
          <a:lstStyle/>
          <a:p>
            <a:pPr eaLnBrk="1" hangingPunct="1">
              <a:defRPr/>
            </a:pPr>
            <a:r>
              <a:rPr lang="en-US" sz="3600" dirty="0" smtClean="0">
                <a:ea typeface="+mj-ea"/>
                <a:cs typeface="+mj-cs"/>
              </a:rPr>
              <a:t>Scenario 4: Alternative Economics</a:t>
            </a:r>
          </a:p>
        </p:txBody>
      </p:sp>
      <p:sp>
        <p:nvSpPr>
          <p:cNvPr id="51205" name="Content Placeholder 2"/>
          <p:cNvSpPr>
            <a:spLocks noGrp="1"/>
          </p:cNvSpPr>
          <p:nvPr>
            <p:ph idx="1"/>
          </p:nvPr>
        </p:nvSpPr>
        <p:spPr>
          <a:xfrm>
            <a:off x="152401" y="609600"/>
            <a:ext cx="6400799" cy="5867400"/>
          </a:xfrm>
        </p:spPr>
        <p:txBody>
          <a:bodyPr>
            <a:normAutofit/>
          </a:bodyPr>
          <a:lstStyle/>
          <a:p>
            <a:pPr marL="0" indent="0" eaLnBrk="1" hangingPunct="1"/>
            <a:r>
              <a:rPr lang="en-US" altLang="en-US" dirty="0" smtClean="0"/>
              <a:t>With governments constrained by debt, and growing loss of jobs communities find solutions close to home</a:t>
            </a:r>
          </a:p>
          <a:p>
            <a:pPr lvl="1" eaLnBrk="1" hangingPunct="1"/>
            <a:r>
              <a:rPr lang="en-US" altLang="en-US" dirty="0" smtClean="0"/>
              <a:t>Barter and “collaborative consumption”</a:t>
            </a:r>
          </a:p>
          <a:p>
            <a:pPr lvl="1" eaLnBrk="1" hangingPunct="1"/>
            <a:r>
              <a:rPr lang="en-US" altLang="en-US" dirty="0" smtClean="0"/>
              <a:t>Time-banks for exchanging time</a:t>
            </a:r>
          </a:p>
          <a:p>
            <a:pPr lvl="1" eaLnBrk="1" hangingPunct="1"/>
            <a:r>
              <a:rPr lang="en-US" altLang="en-US" dirty="0" smtClean="0"/>
              <a:t>Car-sharing, bike-sharing, social lending, etc.</a:t>
            </a:r>
          </a:p>
          <a:p>
            <a:pPr lvl="1" eaLnBrk="1" hangingPunct="1"/>
            <a:r>
              <a:rPr lang="en-US" altLang="en-US" dirty="0" smtClean="0"/>
              <a:t>New arrangements to get the things you need</a:t>
            </a:r>
          </a:p>
          <a:p>
            <a:pPr lvl="1" eaLnBrk="1" hangingPunct="1">
              <a:spcBef>
                <a:spcPct val="0"/>
              </a:spcBef>
              <a:buFont typeface="Wingdings 2" pitchFamily="18" charset="2"/>
              <a:buNone/>
            </a:pPr>
            <a:r>
              <a:rPr lang="en-US" altLang="en-US" dirty="0" smtClean="0"/>
              <a:t>	</a:t>
            </a:r>
          </a:p>
        </p:txBody>
      </p:sp>
      <p:pic>
        <p:nvPicPr>
          <p:cNvPr id="51206" name="Picture 8" descr="http://hopecommunitygarden.files.wordpress.com/2008/10/_a2184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991652"/>
            <a:ext cx="2057399" cy="154199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nvGrpSpPr>
          <p:cNvPr id="51207" name="Group 8"/>
          <p:cNvGrpSpPr>
            <a:grpSpLocks/>
          </p:cNvGrpSpPr>
          <p:nvPr/>
        </p:nvGrpSpPr>
        <p:grpSpPr bwMode="auto">
          <a:xfrm>
            <a:off x="6324599" y="2637660"/>
            <a:ext cx="2514600" cy="2772540"/>
            <a:chOff x="6153150" y="3919538"/>
            <a:chExt cx="2533650" cy="3014658"/>
          </a:xfrm>
        </p:grpSpPr>
        <p:pic>
          <p:nvPicPr>
            <p:cNvPr id="5120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150" y="5246684"/>
              <a:ext cx="2533650" cy="16875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1209"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3150" y="3919538"/>
              <a:ext cx="2533650" cy="112395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0629337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92162"/>
          </a:xfrm>
        </p:spPr>
        <p:txBody>
          <a:bodyPr>
            <a:noAutofit/>
          </a:bodyPr>
          <a:lstStyle/>
          <a:p>
            <a:r>
              <a:rPr lang="en-US" sz="3900" b="1" dirty="0"/>
              <a:t>The Public Health 2030 </a:t>
            </a:r>
            <a:r>
              <a:rPr lang="en-US" sz="3900" b="1" dirty="0" smtClean="0"/>
              <a:t>Project</a:t>
            </a:r>
            <a:endParaRPr lang="en-US" sz="3900" b="1" dirty="0"/>
          </a:p>
        </p:txBody>
      </p:sp>
      <p:sp>
        <p:nvSpPr>
          <p:cNvPr id="3" name="Content Placeholder 2"/>
          <p:cNvSpPr>
            <a:spLocks noGrp="1"/>
          </p:cNvSpPr>
          <p:nvPr>
            <p:ph idx="1"/>
          </p:nvPr>
        </p:nvSpPr>
        <p:spPr>
          <a:xfrm>
            <a:off x="304800" y="1295401"/>
            <a:ext cx="8686800" cy="5105400"/>
          </a:xfrm>
        </p:spPr>
        <p:txBody>
          <a:bodyPr>
            <a:noAutofit/>
          </a:bodyPr>
          <a:lstStyle/>
          <a:p>
            <a:pPr marL="0" lvl="0" indent="0">
              <a:spcBef>
                <a:spcPts val="0"/>
              </a:spcBef>
              <a:buNone/>
            </a:pPr>
            <a:r>
              <a:rPr lang="en-US" sz="2800" dirty="0" smtClean="0">
                <a:cs typeface="Arial" pitchFamily="34" charset="0"/>
              </a:rPr>
              <a:t>Objectives of the Public Health 2030 Project </a:t>
            </a:r>
            <a:endParaRPr lang="en-US" i="1" dirty="0" smtClean="0">
              <a:cs typeface="Arial" pitchFamily="34" charset="0"/>
            </a:endParaRPr>
          </a:p>
          <a:p>
            <a:pPr marL="457200" indent="-457200">
              <a:spcBef>
                <a:spcPts val="1200"/>
              </a:spcBef>
            </a:pPr>
            <a:r>
              <a:rPr lang="en-US" sz="2800" dirty="0" smtClean="0">
                <a:cs typeface="Arial" pitchFamily="34" charset="0"/>
              </a:rPr>
              <a:t>Explore </a:t>
            </a:r>
            <a:r>
              <a:rPr lang="en-US" sz="2800" dirty="0">
                <a:cs typeface="Arial" pitchFamily="34" charset="0"/>
              </a:rPr>
              <a:t>key forces shaping public health</a:t>
            </a:r>
          </a:p>
          <a:p>
            <a:pPr marL="457200" indent="-457200">
              <a:spcBef>
                <a:spcPts val="1800"/>
              </a:spcBef>
            </a:pPr>
            <a:r>
              <a:rPr lang="en-US" sz="2800" dirty="0">
                <a:cs typeface="Arial" pitchFamily="34" charset="0"/>
              </a:rPr>
              <a:t>Consider </a:t>
            </a:r>
            <a:r>
              <a:rPr lang="en-US" sz="2800" dirty="0" smtClean="0">
                <a:cs typeface="Arial" pitchFamily="34" charset="0"/>
              </a:rPr>
              <a:t>the future </a:t>
            </a:r>
            <a:r>
              <a:rPr lang="en-US" sz="2800" dirty="0">
                <a:cs typeface="Arial" pitchFamily="34" charset="0"/>
              </a:rPr>
              <a:t>of public health functions, </a:t>
            </a:r>
            <a:r>
              <a:rPr lang="en-US" sz="2800" dirty="0" smtClean="0">
                <a:cs typeface="Arial" pitchFamily="34" charset="0"/>
              </a:rPr>
              <a:t>financing and sustainability</a:t>
            </a:r>
            <a:endParaRPr lang="en-US" sz="2800" dirty="0">
              <a:cs typeface="Arial" pitchFamily="34" charset="0"/>
            </a:endParaRPr>
          </a:p>
          <a:p>
            <a:pPr marL="457200" indent="-457200">
              <a:spcBef>
                <a:spcPts val="1800"/>
              </a:spcBef>
            </a:pPr>
            <a:r>
              <a:rPr lang="en-US" sz="2800" dirty="0" smtClean="0">
                <a:cs typeface="Arial" pitchFamily="34" charset="0"/>
              </a:rPr>
              <a:t>Build </a:t>
            </a:r>
            <a:r>
              <a:rPr lang="en-US" sz="2800" dirty="0">
                <a:cs typeface="Arial" pitchFamily="34" charset="0"/>
              </a:rPr>
              <a:t>expectable, </a:t>
            </a:r>
            <a:r>
              <a:rPr lang="en-US" sz="2800" dirty="0" smtClean="0">
                <a:cs typeface="Arial" pitchFamily="34" charset="0"/>
              </a:rPr>
              <a:t>challenging, and visionary </a:t>
            </a:r>
            <a:r>
              <a:rPr lang="en-US" sz="2800" dirty="0">
                <a:cs typeface="Arial" pitchFamily="34" charset="0"/>
              </a:rPr>
              <a:t>scenarios that facilitate preparation, </a:t>
            </a:r>
            <a:r>
              <a:rPr lang="en-US" sz="2800" dirty="0" smtClean="0">
                <a:cs typeface="Arial" pitchFamily="34" charset="0"/>
              </a:rPr>
              <a:t>imagination, aspiration</a:t>
            </a:r>
            <a:endParaRPr lang="en-US" sz="2800" dirty="0">
              <a:cs typeface="Arial" pitchFamily="34" charset="0"/>
            </a:endParaRPr>
          </a:p>
          <a:p>
            <a:pPr marL="457200" indent="-457200">
              <a:spcBef>
                <a:spcPts val="1800"/>
              </a:spcBef>
            </a:pPr>
            <a:r>
              <a:rPr lang="en-US" sz="2800" dirty="0" smtClean="0">
                <a:cs typeface="Arial" pitchFamily="34" charset="0"/>
              </a:rPr>
              <a:t>Provide and widely distribute </a:t>
            </a:r>
            <a:r>
              <a:rPr lang="en-US" sz="2800" dirty="0">
                <a:cs typeface="Arial" pitchFamily="34" charset="0"/>
              </a:rPr>
              <a:t>the scenarios as a tool for public health agencies, </a:t>
            </a:r>
            <a:r>
              <a:rPr lang="en-US" sz="2800" dirty="0" smtClean="0">
                <a:cs typeface="Arial" pitchFamily="34" charset="0"/>
              </a:rPr>
              <a:t>organizations, and schools</a:t>
            </a:r>
            <a:endParaRPr lang="en-US" sz="2400" dirty="0">
              <a:cs typeface="Arial" pitchFamily="34" charset="0"/>
            </a:endParaRPr>
          </a:p>
        </p:txBody>
      </p:sp>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6845198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014" y="914400"/>
            <a:ext cx="8875986" cy="5867400"/>
          </a:xfrm>
        </p:spPr>
        <p:txBody>
          <a:bodyPr>
            <a:normAutofit/>
          </a:bodyPr>
          <a:lstStyle/>
          <a:p>
            <a:pPr lvl="0"/>
            <a:r>
              <a:rPr lang="en-US" dirty="0" smtClean="0"/>
              <a:t>Governments spend less and spend “</a:t>
            </a:r>
            <a:r>
              <a:rPr lang="en-US" dirty="0"/>
              <a:t>smarter</a:t>
            </a:r>
            <a:r>
              <a:rPr lang="en-US" dirty="0" smtClean="0"/>
              <a:t>”, including on PHAs</a:t>
            </a:r>
          </a:p>
          <a:p>
            <a:pPr lvl="0"/>
            <a:r>
              <a:rPr lang="en-US" dirty="0" smtClean="0"/>
              <a:t>PHAs aid the shift </a:t>
            </a:r>
            <a:r>
              <a:rPr lang="en-US" dirty="0"/>
              <a:t>to alternative </a:t>
            </a:r>
            <a:r>
              <a:rPr lang="en-US" dirty="0" smtClean="0"/>
              <a:t>economics/new community economic models</a:t>
            </a:r>
            <a:endParaRPr lang="en-US" dirty="0"/>
          </a:p>
        </p:txBody>
      </p:sp>
      <p:pic>
        <p:nvPicPr>
          <p:cNvPr id="6" name="Picture 5" descr="http://marinette.uwex.edu/files/2013/02/buy_fresh_buy_loca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 y="4445767"/>
            <a:ext cx="2982401" cy="2412233"/>
          </a:xfrm>
          <a:prstGeom prst="rect">
            <a:avLst/>
          </a:prstGeom>
          <a:noFill/>
          <a:ln>
            <a:noFill/>
          </a:ln>
        </p:spPr>
      </p:pic>
      <p:pic>
        <p:nvPicPr>
          <p:cNvPr id="10" name="Picture 9" descr="http://manasota.timebanks.org/sites/manasota.timebanks.org/files/users/user8/340x_4821101322_936fb591f4_o.jpg"/>
          <p:cNvPicPr/>
          <p:nvPr/>
        </p:nvPicPr>
        <p:blipFill>
          <a:blip r:embed="rId5">
            <a:extLst>
              <a:ext uri="{28A0092B-C50C-407E-A947-70E740481C1C}">
                <a14:useLocalDpi xmlns:a14="http://schemas.microsoft.com/office/drawing/2010/main" val="0"/>
              </a:ext>
            </a:extLst>
          </a:blip>
          <a:srcRect/>
          <a:stretch>
            <a:fillRect/>
          </a:stretch>
        </p:blipFill>
        <p:spPr bwMode="auto">
          <a:xfrm>
            <a:off x="6277676" y="3507811"/>
            <a:ext cx="2866324" cy="3350189"/>
          </a:xfrm>
          <a:prstGeom prst="rect">
            <a:avLst/>
          </a:prstGeom>
          <a:noFill/>
          <a:ln>
            <a:noFill/>
          </a:ln>
        </p:spPr>
      </p:pic>
      <p:pic>
        <p:nvPicPr>
          <p:cNvPr id="11" name="Picture 10" descr="http://www.sanbag.ca.gov/image-new/rideshare-incentives.gif"/>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046340"/>
            <a:ext cx="3657600" cy="1399427"/>
          </a:xfrm>
          <a:prstGeom prst="rect">
            <a:avLst/>
          </a:prstGeom>
          <a:noFill/>
          <a:ln>
            <a:noFill/>
          </a:ln>
        </p:spPr>
      </p:pic>
      <p:pic>
        <p:nvPicPr>
          <p:cNvPr id="12" name="Picture 11" descr="http://www.whitehotmagazine.com/UserFiles/image/2011/Time%20Bank/small/TimeBank0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4445767"/>
            <a:ext cx="3285466" cy="2412233"/>
          </a:xfrm>
          <a:prstGeom prst="rect">
            <a:avLst/>
          </a:prstGeom>
          <a:noFill/>
          <a:ln>
            <a:noFill/>
          </a:ln>
        </p:spPr>
      </p:pic>
      <p:sp>
        <p:nvSpPr>
          <p:cNvPr id="9"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Scenario </a:t>
            </a:r>
            <a:r>
              <a:rPr lang="en-US" sz="3200" dirty="0"/>
              <a:t>4: </a:t>
            </a:r>
            <a:r>
              <a:rPr lang="en-US" sz="3200" dirty="0" smtClean="0"/>
              <a:t>PHAs and alternative economics</a:t>
            </a:r>
            <a:endParaRPr lang="en-US" sz="32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80</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116390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0" y="304800"/>
            <a:ext cx="9144000" cy="685800"/>
          </a:xfrm>
        </p:spPr>
        <p:txBody>
          <a:bodyPr>
            <a:noAutofit/>
          </a:bodyPr>
          <a:lstStyle/>
          <a:p>
            <a:pPr eaLnBrk="1" hangingPunct="1"/>
            <a:r>
              <a:rPr lang="en-US" altLang="en-US" sz="3600" dirty="0" smtClean="0"/>
              <a:t>Scenario 4:  Local Communities</a:t>
            </a:r>
            <a:r>
              <a:rPr lang="en-US" altLang="en-US" sz="4800" dirty="0" smtClean="0"/>
              <a:t/>
            </a:r>
            <a:br>
              <a:rPr lang="en-US" altLang="en-US" sz="4800" dirty="0" smtClean="0"/>
            </a:br>
            <a:endParaRPr lang="en-US" altLang="en-US" sz="4800" i="1" dirty="0" smtClean="0"/>
          </a:p>
        </p:txBody>
      </p:sp>
      <p:sp>
        <p:nvSpPr>
          <p:cNvPr id="54275" name="Content Placeholder 2"/>
          <p:cNvSpPr>
            <a:spLocks noGrp="1"/>
          </p:cNvSpPr>
          <p:nvPr>
            <p:ph idx="1"/>
          </p:nvPr>
        </p:nvSpPr>
        <p:spPr>
          <a:xfrm>
            <a:off x="304800" y="457200"/>
            <a:ext cx="6172200" cy="5575300"/>
          </a:xfrm>
        </p:spPr>
        <p:txBody>
          <a:bodyPr>
            <a:noAutofit/>
          </a:bodyPr>
          <a:lstStyle/>
          <a:p>
            <a:pPr marL="0" indent="0" eaLnBrk="1" hangingPunct="1"/>
            <a:r>
              <a:rPr lang="en-US" altLang="en-US" dirty="0" smtClean="0"/>
              <a:t>Revival of local institutions</a:t>
            </a:r>
          </a:p>
          <a:p>
            <a:pPr lvl="1" eaLnBrk="1" hangingPunct="1"/>
            <a:r>
              <a:rPr lang="en-US" altLang="en-US" dirty="0" smtClean="0"/>
              <a:t>Communities pursue new vision of local development</a:t>
            </a:r>
          </a:p>
          <a:p>
            <a:pPr lvl="2" eaLnBrk="1" hangingPunct="1">
              <a:spcBef>
                <a:spcPts val="600"/>
              </a:spcBef>
              <a:buFontTx/>
              <a:buChar char="•"/>
            </a:pPr>
            <a:r>
              <a:rPr lang="en-US" altLang="en-US" sz="2800" dirty="0" smtClean="0"/>
              <a:t>Equity promotes health</a:t>
            </a:r>
          </a:p>
          <a:p>
            <a:pPr lvl="2" eaLnBrk="1" hangingPunct="1">
              <a:spcBef>
                <a:spcPct val="0"/>
              </a:spcBef>
              <a:buFontTx/>
              <a:buChar char="•"/>
            </a:pPr>
            <a:r>
              <a:rPr lang="en-US" altLang="en-US" sz="2800" dirty="0" smtClean="0"/>
              <a:t>Local credit unions, community banks, and local money proliferate</a:t>
            </a:r>
          </a:p>
          <a:p>
            <a:pPr lvl="2" eaLnBrk="1" hangingPunct="1">
              <a:spcBef>
                <a:spcPct val="0"/>
              </a:spcBef>
              <a:buFontTx/>
              <a:buChar char="•"/>
            </a:pPr>
            <a:r>
              <a:rPr lang="en-US" altLang="en-US" sz="2800" dirty="0" smtClean="0"/>
              <a:t>Urban design of walkable, mixed-use, mixed-income neighborhoods</a:t>
            </a:r>
          </a:p>
          <a:p>
            <a:pPr lvl="1" eaLnBrk="1" hangingPunct="1"/>
            <a:r>
              <a:rPr lang="en-US" altLang="en-US" dirty="0" smtClean="0"/>
              <a:t>Community-level social movements</a:t>
            </a:r>
          </a:p>
          <a:p>
            <a:pPr lvl="2" eaLnBrk="1" hangingPunct="1">
              <a:spcBef>
                <a:spcPts val="600"/>
              </a:spcBef>
              <a:buFontTx/>
              <a:buChar char="•"/>
            </a:pPr>
            <a:r>
              <a:rPr lang="en-US" altLang="en-US" sz="2800" dirty="0" smtClean="0"/>
              <a:t>Environmental “citizen science”</a:t>
            </a:r>
          </a:p>
          <a:p>
            <a:pPr lvl="2" eaLnBrk="1" hangingPunct="1">
              <a:spcBef>
                <a:spcPct val="0"/>
              </a:spcBef>
              <a:buFontTx/>
              <a:buChar char="•"/>
            </a:pPr>
            <a:r>
              <a:rPr lang="en-US" altLang="en-US" sz="2800" dirty="0" smtClean="0"/>
              <a:t>Movement against housing segregation</a:t>
            </a:r>
          </a:p>
        </p:txBody>
      </p:sp>
      <p:pic>
        <p:nvPicPr>
          <p:cNvPr id="54276" name="Picture 4" descr="Different teams. Royalty Free Stock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2" y="4572000"/>
            <a:ext cx="2517775" cy="18891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6"/>
          <p:cNvPicPr>
            <a:picLocks noChangeAspect="1" noChangeArrowheads="1"/>
          </p:cNvPicPr>
          <p:nvPr/>
        </p:nvPicPr>
        <p:blipFill>
          <a:blip r:embed="rId5"/>
          <a:srcRect/>
          <a:stretch>
            <a:fillRect/>
          </a:stretch>
        </p:blipFill>
        <p:spPr bwMode="auto">
          <a:xfrm>
            <a:off x="6210299" y="725348"/>
            <a:ext cx="2933701" cy="2233752"/>
          </a:xfrm>
          <a:prstGeom prst="rect">
            <a:avLst/>
          </a:prstGeom>
          <a:noFill/>
          <a:ln w="9525">
            <a:noFill/>
            <a:miter lim="800000"/>
            <a:headEnd/>
            <a:tailEnd/>
          </a:ln>
          <a:effectLst>
            <a:outerShdw blurRad="63500" dist="17961" dir="13500000" algn="ctr" rotWithShape="0">
              <a:srgbClr val="00585F">
                <a:alpha val="74998"/>
              </a:srgbClr>
            </a:outerShdw>
          </a:effectLst>
        </p:spPr>
      </p:pic>
    </p:spTree>
    <p:custDataLst>
      <p:tags r:id="rId1"/>
    </p:custDataLst>
    <p:extLst>
      <p:ext uri="{BB962C8B-B14F-4D97-AF65-F5344CB8AC3E}">
        <p14:creationId xmlns:p14="http://schemas.microsoft.com/office/powerpoint/2010/main" val="959027918"/>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486222598"/>
              </p:ext>
            </p:extLst>
          </p:nvPr>
        </p:nvGraphicFramePr>
        <p:xfrm>
          <a:off x="2133600" y="4048919"/>
          <a:ext cx="6477000" cy="2656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0" y="1347"/>
            <a:ext cx="9144000" cy="760654"/>
          </a:xfrm>
        </p:spPr>
        <p:txBody>
          <a:bodyPr>
            <a:normAutofit/>
          </a:bodyPr>
          <a:lstStyle/>
          <a:p>
            <a:pPr>
              <a:defRPr/>
            </a:pPr>
            <a:r>
              <a:rPr lang="en-US" sz="3600" dirty="0" smtClean="0"/>
              <a:t>Scenario 4: Primary Care</a:t>
            </a:r>
            <a:endParaRPr lang="en-US" sz="3600" dirty="0"/>
          </a:p>
        </p:txBody>
      </p:sp>
      <p:sp>
        <p:nvSpPr>
          <p:cNvPr id="43012" name="TextBox 3"/>
          <p:cNvSpPr txBox="1">
            <a:spLocks noChangeArrowheads="1"/>
          </p:cNvSpPr>
          <p:nvPr/>
        </p:nvSpPr>
        <p:spPr bwMode="auto">
          <a:xfrm>
            <a:off x="228600" y="762000"/>
            <a:ext cx="754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i="1" dirty="0"/>
              <a:t>Advanced knowledge technologies allow self-care</a:t>
            </a:r>
          </a:p>
        </p:txBody>
      </p:sp>
      <p:grpSp>
        <p:nvGrpSpPr>
          <p:cNvPr id="4" name="Group 21"/>
          <p:cNvGrpSpPr>
            <a:grpSpLocks/>
          </p:cNvGrpSpPr>
          <p:nvPr/>
        </p:nvGrpSpPr>
        <p:grpSpPr bwMode="auto">
          <a:xfrm>
            <a:off x="6340475" y="1295400"/>
            <a:ext cx="2422525" cy="2201863"/>
            <a:chOff x="5923666" y="4383542"/>
            <a:chExt cx="2098365" cy="1908261"/>
          </a:xfrm>
        </p:grpSpPr>
        <p:pic>
          <p:nvPicPr>
            <p:cNvPr id="430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3666" y="4383542"/>
              <a:ext cx="2098365" cy="138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66674" y="5785502"/>
              <a:ext cx="1870102" cy="506301"/>
            </a:xfrm>
            <a:prstGeom prst="rect">
              <a:avLst/>
            </a:prstGeom>
            <a:noFill/>
          </p:spPr>
          <p:txBody>
            <a:bodyPr>
              <a:spAutoFit/>
            </a:bodyPr>
            <a:lstStyle/>
            <a:p>
              <a:pPr algn="ctr">
                <a:defRPr/>
              </a:pPr>
              <a:r>
                <a:rPr lang="en-US" sz="1600" b="1" dirty="0">
                  <a:latin typeface="+mn-lt"/>
                  <a:cs typeface="Arial" charset="0"/>
                </a:rPr>
                <a:t>Facilitated Disease Network</a:t>
              </a:r>
            </a:p>
          </p:txBody>
        </p:sp>
      </p:grpSp>
      <p:grpSp>
        <p:nvGrpSpPr>
          <p:cNvPr id="43014" name="Group 10"/>
          <p:cNvGrpSpPr>
            <a:grpSpLocks/>
          </p:cNvGrpSpPr>
          <p:nvPr/>
        </p:nvGrpSpPr>
        <p:grpSpPr bwMode="auto">
          <a:xfrm>
            <a:off x="2057400" y="1295400"/>
            <a:ext cx="2338388" cy="1738313"/>
            <a:chOff x="2721108" y="4681339"/>
            <a:chExt cx="2117661" cy="1574198"/>
          </a:xfrm>
        </p:grpSpPr>
        <p:sp>
          <p:nvSpPr>
            <p:cNvPr id="12" name="TextBox 11"/>
            <p:cNvSpPr txBox="1"/>
            <p:nvPr/>
          </p:nvSpPr>
          <p:spPr bwMode="auto">
            <a:xfrm>
              <a:off x="2721108" y="5916258"/>
              <a:ext cx="2117661" cy="339279"/>
            </a:xfrm>
            <a:prstGeom prst="rect">
              <a:avLst/>
            </a:prstGeom>
            <a:noFill/>
          </p:spPr>
          <p:txBody>
            <a:bodyPr>
              <a:spAutoFit/>
            </a:bodyPr>
            <a:lstStyle/>
            <a:p>
              <a:pPr algn="ctr">
                <a:defRPr/>
              </a:pPr>
              <a:r>
                <a:rPr lang="en-US" sz="1600" b="1" dirty="0">
                  <a:latin typeface="+mn-lt"/>
                  <a:cs typeface="Arial" charset="0"/>
                </a:rPr>
                <a:t>Personal health record</a:t>
              </a:r>
            </a:p>
          </p:txBody>
        </p:sp>
        <p:pic>
          <p:nvPicPr>
            <p:cNvPr id="43032"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95710" y="4681339"/>
              <a:ext cx="1758175" cy="12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5" name="Group 16"/>
          <p:cNvGrpSpPr>
            <a:grpSpLocks/>
          </p:cNvGrpSpPr>
          <p:nvPr/>
        </p:nvGrpSpPr>
        <p:grpSpPr bwMode="auto">
          <a:xfrm>
            <a:off x="228600" y="3124200"/>
            <a:ext cx="1555750" cy="1143000"/>
            <a:chOff x="312269" y="776940"/>
            <a:chExt cx="2703120" cy="2346179"/>
          </a:xfrm>
        </p:grpSpPr>
        <p:sp>
          <p:nvSpPr>
            <p:cNvPr id="18" name="Text Box 9"/>
            <p:cNvSpPr txBox="1">
              <a:spLocks noChangeArrowheads="1"/>
            </p:cNvSpPr>
            <p:nvPr/>
          </p:nvSpPr>
          <p:spPr bwMode="auto">
            <a:xfrm>
              <a:off x="312269" y="2227010"/>
              <a:ext cx="2474183" cy="896109"/>
            </a:xfrm>
            <a:prstGeom prst="rect">
              <a:avLst/>
            </a:prstGeom>
            <a:noFill/>
            <a:ln w="12700">
              <a:noFill/>
              <a:miter lim="800000"/>
              <a:headEnd/>
              <a:tailEnd/>
            </a:ln>
          </p:spPr>
          <p:txBody>
            <a:bodyPr>
              <a:spAutoFit/>
            </a:bodyPr>
            <a:lstStyle/>
            <a:p>
              <a:pPr algn="ctr" eaLnBrk="0" hangingPunct="0">
                <a:lnSpc>
                  <a:spcPct val="70000"/>
                </a:lnSpc>
                <a:spcBef>
                  <a:spcPts val="480"/>
                </a:spcBef>
                <a:defRPr/>
              </a:pPr>
              <a:r>
                <a:rPr lang="en-US" sz="1600" b="1" dirty="0">
                  <a:latin typeface="+mn-lt"/>
                  <a:cs typeface="Arial" charset="0"/>
                </a:rPr>
                <a:t>Noninvasive biomonitoring</a:t>
              </a:r>
            </a:p>
          </p:txBody>
        </p:sp>
        <p:pic>
          <p:nvPicPr>
            <p:cNvPr id="43028" name="Picture 1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2269" y="776940"/>
              <a:ext cx="901451" cy="135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1888574" y="1002305"/>
              <a:ext cx="1352178" cy="9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0439" y="776940"/>
              <a:ext cx="845111" cy="135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6" name="Group 21"/>
          <p:cNvGrpSpPr>
            <a:grpSpLocks/>
          </p:cNvGrpSpPr>
          <p:nvPr/>
        </p:nvGrpSpPr>
        <p:grpSpPr bwMode="auto">
          <a:xfrm>
            <a:off x="4038600" y="1295400"/>
            <a:ext cx="2459038" cy="2133600"/>
            <a:chOff x="2722110" y="1066800"/>
            <a:chExt cx="3352800" cy="3191540"/>
          </a:xfrm>
        </p:grpSpPr>
        <p:pic>
          <p:nvPicPr>
            <p:cNvPr id="43025"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2014" y="1066800"/>
              <a:ext cx="1971878"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2722110" y="3700296"/>
              <a:ext cx="3352800" cy="558044"/>
            </a:xfrm>
            <a:prstGeom prst="rect">
              <a:avLst/>
            </a:prstGeom>
            <a:noFill/>
          </p:spPr>
          <p:txBody>
            <a:bodyPr>
              <a:spAutoFit/>
            </a:bodyPr>
            <a:lstStyle/>
            <a:p>
              <a:pPr algn="ctr">
                <a:defRPr/>
              </a:pPr>
              <a:r>
                <a:rPr lang="en-US" sz="1600" b="1" dirty="0">
                  <a:latin typeface="+mn-lt"/>
                  <a:cs typeface="Arial" charset="0"/>
                </a:rPr>
                <a:t>Digital coach (“avatar”)</a:t>
              </a:r>
            </a:p>
          </p:txBody>
        </p:sp>
      </p:grpSp>
      <p:grpSp>
        <p:nvGrpSpPr>
          <p:cNvPr id="43017" name="Group 25"/>
          <p:cNvGrpSpPr>
            <a:grpSpLocks/>
          </p:cNvGrpSpPr>
          <p:nvPr/>
        </p:nvGrpSpPr>
        <p:grpSpPr bwMode="auto">
          <a:xfrm>
            <a:off x="-76200" y="1295400"/>
            <a:ext cx="2236788" cy="1916113"/>
            <a:chOff x="270495" y="2514888"/>
            <a:chExt cx="2053630" cy="1759390"/>
          </a:xfrm>
        </p:grpSpPr>
        <p:grpSp>
          <p:nvGrpSpPr>
            <p:cNvPr id="43021" name="Group 13"/>
            <p:cNvGrpSpPr>
              <a:grpSpLocks/>
            </p:cNvGrpSpPr>
            <p:nvPr/>
          </p:nvGrpSpPr>
          <p:grpSpPr bwMode="auto">
            <a:xfrm>
              <a:off x="270495" y="2536428"/>
              <a:ext cx="2053630" cy="1737850"/>
              <a:chOff x="624134" y="4645015"/>
              <a:chExt cx="2053630" cy="1737850"/>
            </a:xfrm>
          </p:grpSpPr>
          <p:sp>
            <p:nvSpPr>
              <p:cNvPr id="15" name="TextBox 15"/>
              <p:cNvSpPr txBox="1">
                <a:spLocks noChangeArrowheads="1"/>
              </p:cNvSpPr>
              <p:nvPr/>
            </p:nvSpPr>
            <p:spPr bwMode="auto">
              <a:xfrm>
                <a:off x="624134" y="5791057"/>
                <a:ext cx="2053630" cy="591808"/>
              </a:xfrm>
              <a:prstGeom prst="rect">
                <a:avLst/>
              </a:prstGeom>
              <a:noFill/>
              <a:ln w="9525">
                <a:noFill/>
                <a:miter lim="800000"/>
                <a:headEnd/>
                <a:tailEnd/>
              </a:ln>
            </p:spPr>
            <p:txBody>
              <a:bodyPr>
                <a:spAutoFit/>
              </a:bodyPr>
              <a:lstStyle/>
              <a:p>
                <a:pPr algn="ctr">
                  <a:defRPr/>
                </a:pPr>
                <a:r>
                  <a:rPr lang="en-US" sz="1600" b="1" dirty="0">
                    <a:latin typeface="+mn-lt"/>
                    <a:cs typeface="Arial" charset="0"/>
                  </a:rPr>
                  <a:t>Wellness &amp; disease mgmt. apps</a:t>
                </a:r>
              </a:p>
            </p:txBody>
          </p:sp>
          <p:pic>
            <p:nvPicPr>
              <p:cNvPr id="43024" name="Pictur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78942" y="4645015"/>
                <a:ext cx="734077" cy="120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22" name="Picture 24"/>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3076" y="2514888"/>
              <a:ext cx="834380" cy="11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9"/>
          <p:cNvSpPr txBox="1">
            <a:spLocks noChangeArrowheads="1"/>
          </p:cNvSpPr>
          <p:nvPr/>
        </p:nvSpPr>
        <p:spPr bwMode="auto">
          <a:xfrm>
            <a:off x="2250201" y="3429000"/>
            <a:ext cx="6665199" cy="523220"/>
          </a:xfrm>
          <a:prstGeom prst="rect">
            <a:avLst/>
          </a:prstGeom>
          <a:solidFill>
            <a:schemeClr val="bg1"/>
          </a:solidFill>
          <a:ln w="12700">
            <a:noFill/>
            <a:miter lim="800000"/>
            <a:headEnd/>
            <a:tailEnd/>
          </a:ln>
        </p:spPr>
        <p:txBody>
          <a:bodyPr wrap="square">
            <a:spAutoFit/>
          </a:bodyPr>
          <a:lstStyle/>
          <a:p>
            <a:pPr algn="ctr" eaLnBrk="0" hangingPunct="0">
              <a:lnSpc>
                <a:spcPct val="70000"/>
              </a:lnSpc>
              <a:spcBef>
                <a:spcPts val="480"/>
              </a:spcBef>
              <a:defRPr/>
            </a:pPr>
            <a:r>
              <a:rPr lang="en-US" sz="2000" b="1" i="1" dirty="0">
                <a:latin typeface="+mn-lt"/>
                <a:cs typeface="Arial" charset="0"/>
              </a:rPr>
              <a:t>Big name vendors offer free avatar-based health coaching if other integrated health products and services are purchased </a:t>
            </a:r>
          </a:p>
        </p:txBody>
      </p:sp>
      <p:sp>
        <p:nvSpPr>
          <p:cNvPr id="43019" name="Slide Number Placeholder 4"/>
          <p:cNvSpPr>
            <a:spLocks noGrp="1"/>
          </p:cNvSpPr>
          <p:nvPr>
            <p:ph type="sldNum" sz="quarter" idx="12"/>
          </p:nvPr>
        </p:nvSpPr>
        <p:spPr bwMode="auto">
          <a:xfrm>
            <a:off x="8435975" y="6400800"/>
            <a:ext cx="631825" cy="37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75F2C3-3772-4B29-8CAA-7B099156F24E}" type="slidenum">
              <a:rPr lang="en-US">
                <a:latin typeface="Lucida Sans Unicode" pitchFamily="34" charset="0"/>
              </a:rPr>
              <a:pPr eaLnBrk="1" hangingPunct="1"/>
              <a:t>82</a:t>
            </a:fld>
            <a:endParaRPr lang="en-US" dirty="0">
              <a:latin typeface="Lucida Sans Unicode" pitchFamily="34" charset="0"/>
            </a:endParaRPr>
          </a:p>
        </p:txBody>
      </p:sp>
      <p:sp>
        <p:nvSpPr>
          <p:cNvPr id="43020" name="Rectangle 27"/>
          <p:cNvSpPr>
            <a:spLocks noChangeArrowheads="1"/>
          </p:cNvSpPr>
          <p:nvPr/>
        </p:nvSpPr>
        <p:spPr bwMode="auto">
          <a:xfrm>
            <a:off x="-228599" y="4459288"/>
            <a:ext cx="23891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buFont typeface="Wingdings 3" pitchFamily="18" charset="2"/>
              <a:buNone/>
            </a:pPr>
            <a:r>
              <a:rPr lang="en-US" sz="2800" b="1" dirty="0"/>
              <a:t>Where Americans receive primary care:</a:t>
            </a:r>
          </a:p>
        </p:txBody>
      </p:sp>
    </p:spTree>
    <p:custDataLst>
      <p:tags r:id="rId1"/>
    </p:custDataLst>
    <p:extLst>
      <p:ext uri="{BB962C8B-B14F-4D97-AF65-F5344CB8AC3E}">
        <p14:creationId xmlns:p14="http://schemas.microsoft.com/office/powerpoint/2010/main" val="3149277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p:txBody>
          <a:bodyPr>
            <a:normAutofit lnSpcReduction="10000"/>
          </a:bodyPr>
          <a:lstStyle/>
          <a:p>
            <a:pPr marL="342900" indent="-342900">
              <a:spcBef>
                <a:spcPts val="2400"/>
              </a:spcBef>
            </a:pPr>
            <a:r>
              <a:rPr lang="en-US" dirty="0" smtClean="0"/>
              <a:t>40% of the population opts for self-care and high deductible insurance.</a:t>
            </a:r>
          </a:p>
          <a:p>
            <a:pPr marL="342900" indent="-342900">
              <a:spcBef>
                <a:spcPts val="2400"/>
              </a:spcBef>
            </a:pPr>
            <a:r>
              <a:rPr lang="en-US" dirty="0" smtClean="0"/>
              <a:t>Consumers buy health-related products and services through competitive markets that offer high transparency of costs and quality.</a:t>
            </a:r>
          </a:p>
          <a:p>
            <a:pPr marL="342900" indent="-342900">
              <a:spcBef>
                <a:spcPts val="2400"/>
              </a:spcBef>
            </a:pPr>
            <a:r>
              <a:rPr lang="en-US" dirty="0" smtClean="0"/>
              <a:t>Demand for human primary care providers declines.</a:t>
            </a:r>
          </a:p>
          <a:p>
            <a:pPr marL="342900" indent="-342900">
              <a:spcBef>
                <a:spcPts val="2400"/>
              </a:spcBef>
            </a:pPr>
            <a:r>
              <a:rPr lang="en-US" dirty="0" smtClean="0"/>
              <a:t>Health care costs are significantly reduced.</a:t>
            </a:r>
          </a:p>
        </p:txBody>
      </p:sp>
      <p:sp>
        <p:nvSpPr>
          <p:cNvPr id="8" name="Title 1"/>
          <p:cNvSpPr>
            <a:spLocks noGrp="1"/>
          </p:cNvSpPr>
          <p:nvPr>
            <p:ph type="title"/>
          </p:nvPr>
        </p:nvSpPr>
        <p:spPr>
          <a:xfrm>
            <a:off x="152400" y="274638"/>
            <a:ext cx="8763000" cy="1143000"/>
          </a:xfrm>
        </p:spPr>
        <p:txBody>
          <a:bodyPr>
            <a:noAutofit/>
          </a:bodyPr>
          <a:lstStyle/>
          <a:p>
            <a:pPr fontAlgn="auto">
              <a:spcAft>
                <a:spcPts val="0"/>
              </a:spcAft>
              <a:defRPr/>
            </a:pPr>
            <a:r>
              <a:rPr lang="en-US" sz="3600" dirty="0" smtClean="0"/>
              <a:t>Scenario 4: “I Am My Own Medical Home”</a:t>
            </a:r>
            <a:endParaRPr lang="en-US" sz="3600" dirty="0"/>
          </a:p>
        </p:txBody>
      </p:sp>
      <p:sp>
        <p:nvSpPr>
          <p:cNvPr id="4403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6A361B7-4C6A-4171-A331-BC7D62597C43}" type="slidenum">
              <a:rPr lang="en-US">
                <a:latin typeface="Lucida Sans Unicode" pitchFamily="34" charset="0"/>
              </a:rPr>
              <a:pPr eaLnBrk="1" hangingPunct="1"/>
              <a:t>83</a:t>
            </a:fld>
            <a:endParaRPr lang="en-US">
              <a:latin typeface="Lucida Sans Unicode" pitchFamily="34" charset="0"/>
            </a:endParaRPr>
          </a:p>
        </p:txBody>
      </p:sp>
    </p:spTree>
    <p:custDataLst>
      <p:tags r:id="rId1"/>
    </p:custDataLst>
    <p:extLst>
      <p:ext uri="{BB962C8B-B14F-4D97-AF65-F5344CB8AC3E}">
        <p14:creationId xmlns:p14="http://schemas.microsoft.com/office/powerpoint/2010/main" val="591470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7655" y="1066800"/>
            <a:ext cx="5233495" cy="5562600"/>
          </a:xfrm>
        </p:spPr>
        <p:txBody>
          <a:bodyPr>
            <a:normAutofit/>
          </a:bodyPr>
          <a:lstStyle/>
          <a:p>
            <a:r>
              <a:rPr lang="en-US" sz="3600" dirty="0" smtClean="0"/>
              <a:t>PHAs facilitate advances in </a:t>
            </a:r>
          </a:p>
          <a:p>
            <a:pPr lvl="1"/>
            <a:r>
              <a:rPr lang="en-US" sz="3200" dirty="0" smtClean="0"/>
              <a:t>Technology</a:t>
            </a:r>
          </a:p>
          <a:p>
            <a:pPr lvl="1"/>
            <a:r>
              <a:rPr lang="en-US" sz="3200" dirty="0" smtClean="0"/>
              <a:t>Alternative economics</a:t>
            </a:r>
          </a:p>
          <a:p>
            <a:pPr lvl="1"/>
            <a:r>
              <a:rPr lang="en-US" sz="3200" dirty="0" smtClean="0"/>
              <a:t>Community engagement</a:t>
            </a:r>
          </a:p>
          <a:p>
            <a:pPr lvl="1"/>
            <a:r>
              <a:rPr lang="en-US" sz="3200" dirty="0" smtClean="0"/>
              <a:t>Reconciliation</a:t>
            </a:r>
          </a:p>
          <a:p>
            <a:pPr lvl="1"/>
            <a:r>
              <a:rPr lang="en-US" sz="3200" dirty="0" smtClean="0"/>
              <a:t>Health in All Policies</a:t>
            </a:r>
          </a:p>
          <a:p>
            <a:pPr lvl="1"/>
            <a:r>
              <a:rPr lang="en-US" sz="3200" dirty="0" smtClean="0"/>
              <a:t>Emissions reduction</a:t>
            </a:r>
          </a:p>
          <a:p>
            <a:pPr lvl="0"/>
            <a:endParaRPr lang="en-US" dirty="0" smtClean="0"/>
          </a:p>
          <a:p>
            <a:pPr lvl="1"/>
            <a:endParaRPr lang="en-US" dirty="0" smtClean="0"/>
          </a:p>
        </p:txBody>
      </p:sp>
      <p:pic>
        <p:nvPicPr>
          <p:cNvPr id="10" name="Picture 9" descr="http://www.speareducation.com/spear-review/wp-content/uploads/2013/08/happy-patients.jpg"/>
          <p:cNvPicPr/>
          <p:nvPr/>
        </p:nvPicPr>
        <p:blipFill>
          <a:blip r:embed="rId4">
            <a:extLst>
              <a:ext uri="{28A0092B-C50C-407E-A947-70E740481C1C}">
                <a14:useLocalDpi xmlns:a14="http://schemas.microsoft.com/office/drawing/2010/main" val="0"/>
              </a:ext>
            </a:extLst>
          </a:blip>
          <a:stretch>
            <a:fillRect/>
          </a:stretch>
        </p:blipFill>
        <p:spPr bwMode="auto">
          <a:xfrm>
            <a:off x="5410200" y="1447800"/>
            <a:ext cx="3733800" cy="3435096"/>
          </a:xfrm>
          <a:prstGeom prst="rect">
            <a:avLst/>
          </a:prstGeom>
          <a:noFill/>
          <a:ln>
            <a:noFill/>
          </a:ln>
        </p:spPr>
      </p:pic>
      <p:sp>
        <p:nvSpPr>
          <p:cNvPr id="8"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a:t>
            </a:r>
            <a:r>
              <a:rPr lang="en-US" sz="3600" dirty="0" smtClean="0"/>
              <a:t>Public Health Leads</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6146620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555" y="1295400"/>
            <a:ext cx="4490545" cy="5562600"/>
          </a:xfrm>
        </p:spPr>
        <p:txBody>
          <a:bodyPr>
            <a:normAutofit/>
          </a:bodyPr>
          <a:lstStyle/>
          <a:p>
            <a:pPr lvl="0"/>
            <a:r>
              <a:rPr lang="en-US" sz="2800" dirty="0" err="1" smtClean="0"/>
              <a:t>Groupnets</a:t>
            </a:r>
            <a:r>
              <a:rPr lang="en-US" sz="2800" dirty="0" smtClean="0"/>
              <a:t> used to improve </a:t>
            </a:r>
            <a:r>
              <a:rPr lang="en-US" sz="2800" dirty="0"/>
              <a:t>behavioral health at the micro-level, often through </a:t>
            </a:r>
            <a:r>
              <a:rPr lang="en-US" sz="2800" dirty="0" smtClean="0"/>
              <a:t>“peer uplift”</a:t>
            </a:r>
          </a:p>
          <a:p>
            <a:pPr lvl="0"/>
            <a:endParaRPr lang="en-US" sz="1600" dirty="0" smtClean="0"/>
          </a:p>
          <a:p>
            <a:pPr lvl="0"/>
            <a:r>
              <a:rPr lang="en-US" sz="2800" dirty="0" smtClean="0"/>
              <a:t>Community activity &amp; organizations focused on health</a:t>
            </a:r>
          </a:p>
          <a:p>
            <a:pPr marL="0" lvl="0" indent="0">
              <a:buNone/>
            </a:pPr>
            <a:endParaRPr lang="en-US" sz="1600" dirty="0" smtClean="0"/>
          </a:p>
          <a:p>
            <a:pPr lvl="0"/>
            <a:r>
              <a:rPr lang="en-US" sz="2800" dirty="0" smtClean="0"/>
              <a:t>PHAs lead on information quality &amp; community facilitation</a:t>
            </a:r>
            <a:endParaRPr lang="en-US" sz="2800" dirty="0"/>
          </a:p>
        </p:txBody>
      </p:sp>
      <p:pic>
        <p:nvPicPr>
          <p:cNvPr id="11" name="Picture 10" descr="http://fidedubitandum.files.wordpress.com/2013/10/unknown.jpeg"/>
          <p:cNvPicPr/>
          <p:nvPr/>
        </p:nvPicPr>
        <p:blipFill>
          <a:blip r:embed="rId4">
            <a:extLst>
              <a:ext uri="{28A0092B-C50C-407E-A947-70E740481C1C}">
                <a14:useLocalDpi xmlns:a14="http://schemas.microsoft.com/office/drawing/2010/main" val="0"/>
              </a:ext>
            </a:extLst>
          </a:blip>
          <a:stretch>
            <a:fillRect/>
          </a:stretch>
        </p:blipFill>
        <p:spPr bwMode="auto">
          <a:xfrm>
            <a:off x="5257800" y="3810000"/>
            <a:ext cx="3733800" cy="2484674"/>
          </a:xfrm>
          <a:prstGeom prst="rect">
            <a:avLst/>
          </a:prstGeom>
          <a:noFill/>
          <a:ln>
            <a:noFill/>
          </a:ln>
        </p:spPr>
      </p:pic>
      <p:sp>
        <p:nvSpPr>
          <p:cNvPr id="8" name="Title 1"/>
          <p:cNvSpPr txBox="1">
            <a:spLocks/>
          </p:cNvSpPr>
          <p:nvPr/>
        </p:nvSpPr>
        <p:spPr>
          <a:xfrm>
            <a:off x="0" y="22860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a:t>
            </a:r>
            <a:r>
              <a:rPr lang="en-US" sz="3600" dirty="0" smtClean="0"/>
              <a:t>Public Health Nudging Technology </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85</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5828223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utdallas.edu/diversity/departments/community-engagement/images/ce-logo.jpg"/>
          <p:cNvPicPr/>
          <p:nvPr/>
        </p:nvPicPr>
        <p:blipFill>
          <a:blip r:embed="rId4">
            <a:extLst>
              <a:ext uri="{28A0092B-C50C-407E-A947-70E740481C1C}">
                <a14:useLocalDpi xmlns:a14="http://schemas.microsoft.com/office/drawing/2010/main" val="0"/>
              </a:ext>
            </a:extLst>
          </a:blip>
          <a:srcRect/>
          <a:stretch>
            <a:fillRect/>
          </a:stretch>
        </p:blipFill>
        <p:spPr bwMode="auto">
          <a:xfrm>
            <a:off x="4412573" y="4876800"/>
            <a:ext cx="4579027" cy="1619250"/>
          </a:xfrm>
          <a:prstGeom prst="rect">
            <a:avLst/>
          </a:prstGeom>
          <a:noFill/>
          <a:ln>
            <a:noFill/>
          </a:ln>
        </p:spPr>
      </p:pic>
      <p:sp>
        <p:nvSpPr>
          <p:cNvPr id="3" name="Content Placeholder 2"/>
          <p:cNvSpPr>
            <a:spLocks noGrp="1"/>
          </p:cNvSpPr>
          <p:nvPr>
            <p:ph sz="half" idx="1"/>
          </p:nvPr>
        </p:nvSpPr>
        <p:spPr>
          <a:xfrm>
            <a:off x="241638" y="1066800"/>
            <a:ext cx="5064279" cy="5943600"/>
          </a:xfrm>
        </p:spPr>
        <p:txBody>
          <a:bodyPr>
            <a:noAutofit/>
          </a:bodyPr>
          <a:lstStyle/>
          <a:p>
            <a:pPr lvl="0"/>
            <a:r>
              <a:rPr lang="en-US" dirty="0"/>
              <a:t>Health records </a:t>
            </a:r>
            <a:r>
              <a:rPr lang="en-US" dirty="0" smtClean="0"/>
              <a:t>integrated </a:t>
            </a:r>
            <a:r>
              <a:rPr lang="en-US" dirty="0"/>
              <a:t>with other personal and community data to allow advanced health analysis and </a:t>
            </a:r>
            <a:r>
              <a:rPr lang="en-US" dirty="0" smtClean="0"/>
              <a:t>targeting</a:t>
            </a:r>
          </a:p>
          <a:p>
            <a:pPr lvl="0"/>
            <a:endParaRPr lang="en-US" sz="1800" dirty="0"/>
          </a:p>
          <a:p>
            <a:pPr lvl="0"/>
            <a:r>
              <a:rPr lang="en-US" dirty="0" smtClean="0"/>
              <a:t>Community </a:t>
            </a:r>
            <a:r>
              <a:rPr lang="en-US" dirty="0"/>
              <a:t>health learning systems </a:t>
            </a:r>
            <a:r>
              <a:rPr lang="en-US" dirty="0" smtClean="0"/>
              <a:t>enhance </a:t>
            </a:r>
            <a:r>
              <a:rPr lang="en-US" dirty="0"/>
              <a:t>PHAs’ roles as facilitators and health </a:t>
            </a:r>
            <a:r>
              <a:rPr lang="en-US" dirty="0" smtClean="0"/>
              <a:t>strategists</a:t>
            </a:r>
          </a:p>
          <a:p>
            <a:pPr lvl="0"/>
            <a:endParaRPr lang="en-US" sz="1800" dirty="0"/>
          </a:p>
          <a:p>
            <a:pPr lvl="0"/>
            <a:r>
              <a:rPr lang="en-US" dirty="0"/>
              <a:t>Games and </a:t>
            </a:r>
            <a:r>
              <a:rPr lang="en-US" dirty="0" smtClean="0"/>
              <a:t>simulations </a:t>
            </a:r>
            <a:r>
              <a:rPr lang="en-US" dirty="0"/>
              <a:t>improve community </a:t>
            </a:r>
            <a:r>
              <a:rPr lang="en-US" dirty="0" smtClean="0"/>
              <a:t>engagement and planning</a:t>
            </a:r>
            <a:endParaRPr lang="en-US" dirty="0"/>
          </a:p>
        </p:txBody>
      </p:sp>
      <p:pic>
        <p:nvPicPr>
          <p:cNvPr id="7" name="Picture 6" descr="http://www.exelearn.com/images/upward.jpg"/>
          <p:cNvPicPr/>
          <p:nvPr/>
        </p:nvPicPr>
        <p:blipFill>
          <a:blip r:embed="rId5">
            <a:extLst>
              <a:ext uri="{28A0092B-C50C-407E-A947-70E740481C1C}">
                <a14:useLocalDpi xmlns:a14="http://schemas.microsoft.com/office/drawing/2010/main" val="0"/>
              </a:ext>
            </a:extLst>
          </a:blip>
          <a:srcRect/>
          <a:stretch>
            <a:fillRect/>
          </a:stretch>
        </p:blipFill>
        <p:spPr bwMode="auto">
          <a:xfrm>
            <a:off x="5305917" y="914400"/>
            <a:ext cx="3286125" cy="2457450"/>
          </a:xfrm>
          <a:prstGeom prst="rect">
            <a:avLst/>
          </a:prstGeom>
          <a:noFill/>
          <a:ln>
            <a:noFill/>
          </a:ln>
        </p:spPr>
      </p:pic>
      <p:pic>
        <p:nvPicPr>
          <p:cNvPr id="12" name="Picture 11" descr="Community.jpg"/>
          <p:cNvPicPr/>
          <p:nvPr/>
        </p:nvPicPr>
        <p:blipFill>
          <a:blip r:embed="rId6">
            <a:extLst>
              <a:ext uri="{28A0092B-C50C-407E-A947-70E740481C1C}">
                <a14:useLocalDpi xmlns:a14="http://schemas.microsoft.com/office/drawing/2010/main" val="0"/>
              </a:ext>
            </a:extLst>
          </a:blip>
          <a:srcRect/>
          <a:stretch>
            <a:fillRect/>
          </a:stretch>
        </p:blipFill>
        <p:spPr bwMode="auto">
          <a:xfrm>
            <a:off x="6499383" y="3429000"/>
            <a:ext cx="2416017" cy="1889125"/>
          </a:xfrm>
          <a:prstGeom prst="rect">
            <a:avLst/>
          </a:prstGeom>
          <a:noFill/>
          <a:ln w="9525">
            <a:solidFill>
              <a:srgbClr val="7A1C85"/>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9050" y="15240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a:t>
            </a:r>
            <a:r>
              <a:rPr lang="en-US" sz="3600" dirty="0" smtClean="0"/>
              <a:t>PHAs Facilitating &amp; </a:t>
            </a:r>
            <a:r>
              <a:rPr lang="en-US" sz="3600" dirty="0"/>
              <a:t>U</a:t>
            </a:r>
            <a:r>
              <a:rPr lang="en-US" sz="3600" dirty="0" smtClean="0"/>
              <a:t>sing Games</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86</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4217394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762000"/>
            <a:ext cx="4495800" cy="6022260"/>
          </a:xfrm>
        </p:spPr>
        <p:txBody>
          <a:bodyPr>
            <a:normAutofit/>
          </a:bodyPr>
          <a:lstStyle/>
          <a:p>
            <a:pPr lvl="0"/>
            <a:r>
              <a:rPr lang="en-US" sz="2800" dirty="0" smtClean="0"/>
              <a:t>Environmental Health evolves  </a:t>
            </a:r>
          </a:p>
          <a:p>
            <a:pPr lvl="0">
              <a:spcBef>
                <a:spcPts val="2400"/>
              </a:spcBef>
            </a:pPr>
            <a:r>
              <a:rPr lang="en-US" sz="2800" dirty="0" smtClean="0"/>
              <a:t>Public health works </a:t>
            </a:r>
            <a:r>
              <a:rPr lang="en-US" sz="2800" dirty="0"/>
              <a:t>with </a:t>
            </a:r>
            <a:r>
              <a:rPr lang="en-US" sz="2800" dirty="0" smtClean="0"/>
              <a:t>communities, and partners to </a:t>
            </a:r>
            <a:r>
              <a:rPr lang="en-US" sz="2800" dirty="0"/>
              <a:t>reduce environmental impact and expand renewable </a:t>
            </a:r>
            <a:r>
              <a:rPr lang="en-US" sz="2800" dirty="0" smtClean="0"/>
              <a:t>energy.</a:t>
            </a:r>
          </a:p>
          <a:p>
            <a:pPr>
              <a:spcBef>
                <a:spcPts val="2400"/>
              </a:spcBef>
            </a:pPr>
            <a:r>
              <a:rPr lang="en-US" sz="2800" dirty="0" smtClean="0"/>
              <a:t>Highly effective pre-event </a:t>
            </a:r>
            <a:r>
              <a:rPr lang="en-US" sz="2800" dirty="0"/>
              <a:t>resilience games and simulations </a:t>
            </a:r>
            <a:r>
              <a:rPr lang="en-US" sz="2800" dirty="0" smtClean="0"/>
              <a:t>for Extreme Weather </a:t>
            </a:r>
            <a:r>
              <a:rPr lang="en-US" dirty="0" smtClean="0"/>
              <a:t>Events</a:t>
            </a:r>
            <a:r>
              <a:rPr lang="en-US" sz="2800" dirty="0" smtClean="0"/>
              <a:t>.</a:t>
            </a:r>
            <a:endParaRPr lang="en-US" sz="2800" dirty="0"/>
          </a:p>
        </p:txBody>
      </p:sp>
      <p:pic>
        <p:nvPicPr>
          <p:cNvPr id="5" name="Picture 4" descr="http://static.offshorewind.biz/wp-content/uploads/2013/04/German-Renewable-Energy-Shift-Slowing-Down-as-Large-Players-Reduce-Investment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1" y="2712911"/>
            <a:ext cx="3489654" cy="1913602"/>
          </a:xfrm>
          <a:prstGeom prst="rect">
            <a:avLst/>
          </a:prstGeom>
          <a:noFill/>
          <a:ln>
            <a:noFill/>
          </a:ln>
        </p:spPr>
      </p:pic>
      <p:pic>
        <p:nvPicPr>
          <p:cNvPr id="8" name="Picture 7" descr="http://www.northburnett.qld.gov.au/res/image/Environmental%20Health/Environmental%20Health.jpg"/>
          <p:cNvPicPr/>
          <p:nvPr/>
        </p:nvPicPr>
        <p:blipFill>
          <a:blip r:embed="rId5">
            <a:extLst>
              <a:ext uri="{28A0092B-C50C-407E-A947-70E740481C1C}">
                <a14:useLocalDpi xmlns:a14="http://schemas.microsoft.com/office/drawing/2010/main" val="0"/>
              </a:ext>
            </a:extLst>
          </a:blip>
          <a:srcRect/>
          <a:stretch>
            <a:fillRect/>
          </a:stretch>
        </p:blipFill>
        <p:spPr bwMode="auto">
          <a:xfrm>
            <a:off x="5105400" y="762000"/>
            <a:ext cx="3489655" cy="1983660"/>
          </a:xfrm>
          <a:prstGeom prst="rect">
            <a:avLst/>
          </a:prstGeom>
          <a:noFill/>
          <a:ln>
            <a:noFill/>
          </a:ln>
        </p:spPr>
      </p:pic>
      <p:pic>
        <p:nvPicPr>
          <p:cNvPr id="10" name="Picture 9" descr="http://i.ytimg.com/vi/qJEKQG88AuM/0.jpg"/>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626513"/>
            <a:ext cx="3489655" cy="2096811"/>
          </a:xfrm>
          <a:prstGeom prst="rect">
            <a:avLst/>
          </a:prstGeom>
          <a:noFill/>
          <a:ln>
            <a:noFill/>
          </a:ln>
        </p:spPr>
      </p:pic>
      <p:sp>
        <p:nvSpPr>
          <p:cNvPr id="11"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a:t>
            </a:r>
            <a:r>
              <a:rPr lang="en-US" sz="3600" dirty="0" smtClean="0"/>
              <a:t>Environmental Health Advances</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3406555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gamasutra.com/features/20060201/consolidation.jpg"/>
          <p:cNvPicPr/>
          <p:nvPr/>
        </p:nvPicPr>
        <p:blipFill>
          <a:blip r:embed="rId4">
            <a:extLst>
              <a:ext uri="{28A0092B-C50C-407E-A947-70E740481C1C}">
                <a14:useLocalDpi xmlns:a14="http://schemas.microsoft.com/office/drawing/2010/main" val="0"/>
              </a:ext>
            </a:extLst>
          </a:blip>
          <a:stretch>
            <a:fillRect/>
          </a:stretch>
        </p:blipFill>
        <p:spPr bwMode="auto">
          <a:xfrm rot="16200000" flipV="1">
            <a:off x="5295900" y="571500"/>
            <a:ext cx="2590800" cy="4038600"/>
          </a:xfrm>
          <a:prstGeom prst="rect">
            <a:avLst/>
          </a:prstGeom>
          <a:noFill/>
          <a:ln>
            <a:noFill/>
          </a:ln>
        </p:spPr>
      </p:pic>
      <p:sp>
        <p:nvSpPr>
          <p:cNvPr id="3" name="Content Placeholder 2"/>
          <p:cNvSpPr>
            <a:spLocks noGrp="1"/>
          </p:cNvSpPr>
          <p:nvPr>
            <p:ph sz="half" idx="1"/>
          </p:nvPr>
        </p:nvSpPr>
        <p:spPr>
          <a:xfrm>
            <a:off x="381000" y="1139222"/>
            <a:ext cx="4490216" cy="5486400"/>
          </a:xfrm>
        </p:spPr>
        <p:txBody>
          <a:bodyPr>
            <a:noAutofit/>
          </a:bodyPr>
          <a:lstStyle/>
          <a:p>
            <a:pPr lvl="0"/>
            <a:r>
              <a:rPr lang="en-US" sz="3200" dirty="0"/>
              <a:t>Economic and social justice movement </a:t>
            </a:r>
            <a:r>
              <a:rPr lang="en-US" sz="3200" dirty="0" smtClean="0"/>
              <a:t>progressed</a:t>
            </a:r>
          </a:p>
          <a:p>
            <a:pPr lvl="0"/>
            <a:endParaRPr lang="en-US" sz="1800" dirty="0"/>
          </a:p>
          <a:p>
            <a:pPr lvl="0"/>
            <a:r>
              <a:rPr lang="en-US" sz="3200" dirty="0" smtClean="0"/>
              <a:t>“</a:t>
            </a:r>
            <a:r>
              <a:rPr lang="en-US" sz="3200" dirty="0"/>
              <a:t>Truth and Reconciliation” </a:t>
            </a:r>
            <a:r>
              <a:rPr lang="en-US" sz="3200" dirty="0" smtClean="0"/>
              <a:t>processes spread</a:t>
            </a:r>
          </a:p>
          <a:p>
            <a:pPr lvl="0"/>
            <a:endParaRPr lang="en-US" sz="1800" dirty="0" smtClean="0"/>
          </a:p>
          <a:p>
            <a:pPr lvl="0"/>
            <a:r>
              <a:rPr lang="en-US" sz="3200" dirty="0" smtClean="0"/>
              <a:t>New </a:t>
            </a:r>
            <a:r>
              <a:rPr lang="en-US" sz="3200" dirty="0"/>
              <a:t>legislation </a:t>
            </a:r>
            <a:r>
              <a:rPr lang="en-US" sz="3200" dirty="0" smtClean="0"/>
              <a:t>promotes </a:t>
            </a:r>
            <a:r>
              <a:rPr lang="en-US" sz="3200" dirty="0"/>
              <a:t>social and economic </a:t>
            </a:r>
            <a:r>
              <a:rPr lang="en-US" sz="3200" dirty="0" smtClean="0"/>
              <a:t>fairness</a:t>
            </a:r>
            <a:endParaRPr lang="en-US" sz="3200" dirty="0"/>
          </a:p>
        </p:txBody>
      </p:sp>
      <p:pic>
        <p:nvPicPr>
          <p:cNvPr id="8" name="Picture 7" descr="http://neworleans.media.indypgh.org/uploads/2006/06/p617052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038600"/>
            <a:ext cx="4038600" cy="2625122"/>
          </a:xfrm>
          <a:prstGeom prst="rect">
            <a:avLst/>
          </a:prstGeom>
          <a:noFill/>
          <a:ln>
            <a:noFill/>
          </a:ln>
        </p:spPr>
      </p:pic>
      <p:sp>
        <p:nvSpPr>
          <p:cNvPr id="9" name="Title 1"/>
          <p:cNvSpPr txBox="1">
            <a:spLocks/>
          </p:cNvSpPr>
          <p:nvPr/>
        </p:nvSpPr>
        <p:spPr>
          <a:xfrm>
            <a:off x="0" y="22860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a:t>
            </a:r>
            <a:r>
              <a:rPr lang="en-US" sz="3600" dirty="0" smtClean="0"/>
              <a:t>Fairness, Justice &amp; Reconciliation</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88</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493602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066800"/>
            <a:ext cx="4495800" cy="5257800"/>
          </a:xfrm>
        </p:spPr>
        <p:txBody>
          <a:bodyPr>
            <a:noAutofit/>
          </a:bodyPr>
          <a:lstStyle/>
          <a:p>
            <a:pPr lvl="0"/>
            <a:r>
              <a:rPr lang="en-US" dirty="0"/>
              <a:t>Public health graduates are trained for community engagement and advanced </a:t>
            </a:r>
            <a:r>
              <a:rPr lang="en-US" dirty="0" smtClean="0"/>
              <a:t>analytics</a:t>
            </a:r>
          </a:p>
          <a:p>
            <a:pPr lvl="0"/>
            <a:endParaRPr lang="en-US" sz="1400" dirty="0"/>
          </a:p>
          <a:p>
            <a:pPr lvl="0"/>
            <a:r>
              <a:rPr lang="en-US" dirty="0"/>
              <a:t>PHAs serve as effective chief health </a:t>
            </a:r>
            <a:r>
              <a:rPr lang="en-US" dirty="0" smtClean="0"/>
              <a:t>strategists</a:t>
            </a:r>
          </a:p>
          <a:p>
            <a:pPr lvl="0"/>
            <a:endParaRPr lang="en-US" sz="1400" dirty="0"/>
          </a:p>
          <a:p>
            <a:pPr lvl="0"/>
            <a:r>
              <a:rPr lang="en-US" dirty="0"/>
              <a:t>Disparities are reduced </a:t>
            </a:r>
            <a:r>
              <a:rPr lang="en-US" dirty="0" smtClean="0"/>
              <a:t>and the </a:t>
            </a:r>
            <a:r>
              <a:rPr lang="en-US" dirty="0"/>
              <a:t>nation is largely unified in seeking to eliminate them</a:t>
            </a:r>
          </a:p>
        </p:txBody>
      </p:sp>
      <p:pic>
        <p:nvPicPr>
          <p:cNvPr id="9" name="Picture 8" descr="https://d1odfg5a9rhrg8.cloudfront.net/wp-content/uploads/Mutual-Assistance-Groups.jpg"/>
          <p:cNvPicPr/>
          <p:nvPr/>
        </p:nvPicPr>
        <p:blipFill>
          <a:blip r:embed="rId4">
            <a:extLst>
              <a:ext uri="{28A0092B-C50C-407E-A947-70E740481C1C}">
                <a14:useLocalDpi xmlns:a14="http://schemas.microsoft.com/office/drawing/2010/main" val="0"/>
              </a:ext>
            </a:extLst>
          </a:blip>
          <a:srcRect/>
          <a:stretch>
            <a:fillRect/>
          </a:stretch>
        </p:blipFill>
        <p:spPr bwMode="auto">
          <a:xfrm>
            <a:off x="4866290" y="3505200"/>
            <a:ext cx="4035972" cy="2485884"/>
          </a:xfrm>
          <a:prstGeom prst="rect">
            <a:avLst/>
          </a:prstGeom>
          <a:noFill/>
          <a:ln>
            <a:noFill/>
          </a:ln>
        </p:spPr>
      </p:pic>
      <p:pic>
        <p:nvPicPr>
          <p:cNvPr id="11" name="Picture 10" descr="http://www.fda.gov/ucm/groups/fdagov-public/documents/image/ucm284643.png"/>
          <p:cNvPicPr/>
          <p:nvPr/>
        </p:nvPicPr>
        <p:blipFill>
          <a:blip r:embed="rId5">
            <a:extLst>
              <a:ext uri="{28A0092B-C50C-407E-A947-70E740481C1C}">
                <a14:useLocalDpi xmlns:a14="http://schemas.microsoft.com/office/drawing/2010/main" val="0"/>
              </a:ext>
            </a:extLst>
          </a:blip>
          <a:srcRect/>
          <a:stretch>
            <a:fillRect/>
          </a:stretch>
        </p:blipFill>
        <p:spPr bwMode="auto">
          <a:xfrm>
            <a:off x="4866290" y="1219200"/>
            <a:ext cx="4035972" cy="2099441"/>
          </a:xfrm>
          <a:prstGeom prst="rect">
            <a:avLst/>
          </a:prstGeom>
          <a:noFill/>
          <a:ln>
            <a:noFill/>
          </a:ln>
        </p:spPr>
      </p:pic>
      <p:sp>
        <p:nvSpPr>
          <p:cNvPr id="7" name="Title 1"/>
          <p:cNvSpPr txBox="1">
            <a:spLocks/>
          </p:cNvSpPr>
          <p:nvPr/>
        </p:nvSpPr>
        <p:spPr>
          <a:xfrm>
            <a:off x="-19050" y="15240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Scenario </a:t>
            </a:r>
            <a:r>
              <a:rPr lang="en-US" sz="3600" dirty="0"/>
              <a:t>4: Community-Driven Health and </a:t>
            </a:r>
            <a:r>
              <a:rPr lang="en-US" sz="3600" dirty="0" smtClean="0"/>
              <a:t>Equity</a:t>
            </a:r>
            <a:endParaRPr lang="en-US" sz="36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89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083986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74638"/>
            <a:ext cx="8915400" cy="1143000"/>
          </a:xfrm>
        </p:spPr>
        <p:txBody>
          <a:bodyPr>
            <a:normAutofit/>
          </a:bodyPr>
          <a:lstStyle/>
          <a:p>
            <a:r>
              <a:rPr lang="en-US" sz="4000" b="1" dirty="0" smtClean="0"/>
              <a:t>Developing the Scenarios</a:t>
            </a:r>
            <a:endParaRPr lang="en-US" sz="4000" b="1" dirty="0"/>
          </a:p>
        </p:txBody>
      </p:sp>
      <p:sp>
        <p:nvSpPr>
          <p:cNvPr id="5" name="Content Placeholder 4"/>
          <p:cNvSpPr>
            <a:spLocks noGrp="1"/>
          </p:cNvSpPr>
          <p:nvPr>
            <p:ph idx="1"/>
          </p:nvPr>
        </p:nvSpPr>
        <p:spPr>
          <a:xfrm>
            <a:off x="304800" y="1600200"/>
            <a:ext cx="8610600" cy="5181600"/>
          </a:xfrm>
        </p:spPr>
        <p:txBody>
          <a:bodyPr>
            <a:normAutofit/>
          </a:bodyPr>
          <a:lstStyle/>
          <a:p>
            <a:pPr>
              <a:spcBef>
                <a:spcPts val="0"/>
              </a:spcBef>
              <a:spcAft>
                <a:spcPts val="1200"/>
              </a:spcAft>
            </a:pPr>
            <a:r>
              <a:rPr lang="en-US" dirty="0" smtClean="0">
                <a:cs typeface="Arial" pitchFamily="34" charset="0"/>
              </a:rPr>
              <a:t>Considered key drivers shaping public health</a:t>
            </a:r>
          </a:p>
          <a:p>
            <a:pPr>
              <a:spcBef>
                <a:spcPts val="0"/>
              </a:spcBef>
              <a:spcAft>
                <a:spcPts val="1200"/>
              </a:spcAft>
            </a:pPr>
            <a:r>
              <a:rPr lang="en-US" dirty="0" smtClean="0">
                <a:cs typeface="Arial" pitchFamily="34" charset="0"/>
              </a:rPr>
              <a:t>Developed expectable, challenging, and aspirational forecasts for the drivers</a:t>
            </a:r>
          </a:p>
          <a:p>
            <a:pPr>
              <a:spcBef>
                <a:spcPts val="0"/>
              </a:spcBef>
              <a:spcAft>
                <a:spcPts val="1200"/>
              </a:spcAft>
            </a:pPr>
            <a:r>
              <a:rPr lang="en-US" dirty="0" smtClean="0">
                <a:cs typeface="Arial" pitchFamily="34" charset="0"/>
              </a:rPr>
              <a:t>Interviewed experts, advisers</a:t>
            </a:r>
          </a:p>
          <a:p>
            <a:pPr>
              <a:spcBef>
                <a:spcPts val="0"/>
              </a:spcBef>
              <a:spcAft>
                <a:spcPts val="1200"/>
              </a:spcAft>
            </a:pPr>
            <a:r>
              <a:rPr lang="en-US" dirty="0" smtClean="0">
                <a:cs typeface="Arial" pitchFamily="34" charset="0"/>
              </a:rPr>
              <a:t>Developed and used state and local Public Health 2030 Scenarios</a:t>
            </a:r>
          </a:p>
          <a:p>
            <a:pPr>
              <a:spcBef>
                <a:spcPts val="0"/>
              </a:spcBef>
              <a:spcAft>
                <a:spcPts val="1200"/>
              </a:spcAft>
            </a:pPr>
            <a:r>
              <a:rPr lang="en-US" dirty="0" smtClean="0">
                <a:cs typeface="Arial" pitchFamily="34" charset="0"/>
              </a:rPr>
              <a:t>Developed national Public </a:t>
            </a:r>
            <a:r>
              <a:rPr lang="en-US" dirty="0">
                <a:cs typeface="Arial" pitchFamily="34" charset="0"/>
              </a:rPr>
              <a:t>H</a:t>
            </a:r>
            <a:r>
              <a:rPr lang="en-US" dirty="0" smtClean="0">
                <a:cs typeface="Arial" pitchFamily="34" charset="0"/>
              </a:rPr>
              <a:t>ealth 2030 Scenarios</a:t>
            </a:r>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8286748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362970-3CB2-42B5-93D8-0AFA0B37AC02}" type="slidenum">
              <a:rPr lang="en-US" smtClean="0">
                <a:solidFill>
                  <a:prstClr val="black">
                    <a:tint val="75000"/>
                  </a:prstClr>
                </a:solidFill>
              </a:rPr>
              <a:pPr/>
              <a:t>90</a:t>
            </a:fld>
            <a:endParaRPr lang="en-US" dirty="0">
              <a:solidFill>
                <a:prstClr val="black">
                  <a:tint val="75000"/>
                </a:prst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91478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7"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8" name="SessionResponseData" hidden="1"/>
          <p:cNvSpPr txBox="1"/>
          <p:nvPr/>
        </p:nvSpPr>
        <p:spPr>
          <a:xfrm>
            <a:off x="0" y="0"/>
            <a:ext cx="0" cy="369332"/>
          </a:xfrm>
          <a:prstGeom prst="rect">
            <a:avLst/>
          </a:prstGeom>
          <a:noFill/>
        </p:spPr>
        <p:txBody>
          <a:bodyPr vert="horz" rtlCol="0">
            <a:spAutoFit/>
          </a:bodyPr>
          <a:lstStyle/>
          <a:p>
            <a:endParaRPr lang="en-US"/>
          </a:p>
        </p:txBody>
      </p:sp>
      <p:sp>
        <p:nvSpPr>
          <p:cNvPr id="9"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
        <p:nvSpPr>
          <p:cNvPr id="2" name="Rectangle 1"/>
          <p:cNvSpPr/>
          <p:nvPr/>
        </p:nvSpPr>
        <p:spPr>
          <a:xfrm>
            <a:off x="0" y="152400"/>
            <a:ext cx="9144000" cy="553998"/>
          </a:xfrm>
          <a:prstGeom prst="rect">
            <a:avLst/>
          </a:prstGeom>
        </p:spPr>
        <p:txBody>
          <a:bodyPr wrap="square">
            <a:spAutoFit/>
          </a:bodyPr>
          <a:lstStyle/>
          <a:p>
            <a:pPr lvl="0" algn="ctr"/>
            <a:endParaRPr lang="en-US" sz="3000" dirty="0">
              <a:solidFill>
                <a:srgbClr val="C00000"/>
              </a:solidFill>
              <a:latin typeface="Trebuchet MS"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95534704"/>
              </p:ext>
            </p:extLst>
          </p:nvPr>
        </p:nvGraphicFramePr>
        <p:xfrm>
          <a:off x="304802" y="1121556"/>
          <a:ext cx="8624080" cy="5457681"/>
        </p:xfrm>
        <a:graphic>
          <a:graphicData uri="http://schemas.openxmlformats.org/drawingml/2006/table">
            <a:tbl>
              <a:tblPr firstRow="1" firstCol="1" bandRow="1">
                <a:tableStyleId>{5C22544A-7EE6-4342-B048-85BDC9FD1C3A}</a:tableStyleId>
              </a:tblPr>
              <a:tblGrid>
                <a:gridCol w="4190998"/>
                <a:gridCol w="1066800"/>
                <a:gridCol w="1143000"/>
                <a:gridCol w="1066800"/>
                <a:gridCol w="1156482"/>
              </a:tblGrid>
              <a:tr h="304800">
                <a:tc>
                  <a:txBody>
                    <a:bodyPr/>
                    <a:lstStyle/>
                    <a:p>
                      <a:pPr marL="0" marR="0">
                        <a:spcBef>
                          <a:spcPts val="0"/>
                        </a:spcBef>
                        <a:spcAft>
                          <a:spcPts val="0"/>
                        </a:spcAft>
                      </a:pPr>
                      <a:r>
                        <a:rPr lang="en-US" sz="1400" dirty="0">
                          <a:solidFill>
                            <a:schemeClr val="tx1"/>
                          </a:solidFill>
                          <a:effectLst/>
                        </a:rPr>
                        <a:t> </a:t>
                      </a:r>
                      <a:endParaRPr lang="en-US" sz="1200" dirty="0">
                        <a:solidFill>
                          <a:schemeClr val="tx1"/>
                        </a:solidFill>
                        <a:effectLst/>
                        <a:latin typeface="Calibri"/>
                        <a:ea typeface="Times New Roman"/>
                        <a:cs typeface="Times New Roman"/>
                      </a:endParaRPr>
                    </a:p>
                  </a:txBody>
                  <a:tcPr marL="33609" marR="33609"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smtClean="0">
                          <a:solidFill>
                            <a:schemeClr val="tx1"/>
                          </a:solidFill>
                          <a:effectLst/>
                        </a:rPr>
                        <a:t>Scenario 1</a:t>
                      </a:r>
                      <a:endParaRPr lang="en-US" sz="600" dirty="0">
                        <a:solidFill>
                          <a:schemeClr val="tx1"/>
                        </a:solidFill>
                        <a:effectLst/>
                        <a:latin typeface="Calibri"/>
                        <a:ea typeface="Times New Roman"/>
                        <a:cs typeface="Times New Roman"/>
                      </a:endParaRPr>
                    </a:p>
                  </a:txBody>
                  <a:tcPr marL="33609" marR="33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smtClean="0">
                          <a:solidFill>
                            <a:schemeClr val="tx1"/>
                          </a:solidFill>
                          <a:effectLst/>
                        </a:rPr>
                        <a:t>Scenario 2</a:t>
                      </a:r>
                      <a:endParaRPr lang="en-US" sz="600" dirty="0">
                        <a:solidFill>
                          <a:schemeClr val="tx1"/>
                        </a:solidFill>
                        <a:effectLst/>
                        <a:latin typeface="Calibri"/>
                        <a:ea typeface="Times New Roman"/>
                        <a:cs typeface="Times New Roman"/>
                      </a:endParaRPr>
                    </a:p>
                  </a:txBody>
                  <a:tcPr marL="33609" marR="33609" marT="0" marB="0">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smtClean="0">
                          <a:solidFill>
                            <a:schemeClr val="tx1"/>
                          </a:solidFill>
                          <a:effectLst/>
                        </a:rPr>
                        <a:t>Scenario</a:t>
                      </a:r>
                      <a:r>
                        <a:rPr lang="en-US" sz="1600" baseline="0" dirty="0" smtClean="0">
                          <a:solidFill>
                            <a:schemeClr val="tx1"/>
                          </a:solidFill>
                          <a:effectLst/>
                        </a:rPr>
                        <a:t> 3</a:t>
                      </a:r>
                      <a:endParaRPr lang="en-US" sz="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smtClean="0">
                          <a:solidFill>
                            <a:schemeClr val="tx1"/>
                          </a:solidFill>
                          <a:effectLst/>
                        </a:rPr>
                        <a:t>Scenario</a:t>
                      </a:r>
                      <a:r>
                        <a:rPr lang="en-US" sz="1600" baseline="0" dirty="0" smtClean="0">
                          <a:solidFill>
                            <a:schemeClr val="tx1"/>
                          </a:solidFill>
                          <a:effectLst/>
                        </a:rPr>
                        <a:t> 4</a:t>
                      </a:r>
                      <a:endParaRPr lang="en-US" sz="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078">
                <a:tc gridSpan="5">
                  <a:txBody>
                    <a:bodyPr/>
                    <a:lstStyle/>
                    <a:p>
                      <a:pPr marL="0" marR="0">
                        <a:spcBef>
                          <a:spcPts val="600"/>
                        </a:spcBef>
                        <a:spcAft>
                          <a:spcPts val="0"/>
                        </a:spcAft>
                      </a:pPr>
                      <a:r>
                        <a:rPr lang="en-US" sz="1600" spc="100" dirty="0" smtClean="0">
                          <a:solidFill>
                            <a:schemeClr val="tx1"/>
                          </a:solidFill>
                          <a:effectLst/>
                        </a:rPr>
                        <a:t>MACRO</a:t>
                      </a:r>
                      <a:r>
                        <a:rPr lang="en-US" sz="1600" spc="100" baseline="0" dirty="0" smtClean="0">
                          <a:solidFill>
                            <a:schemeClr val="tx1"/>
                          </a:solidFill>
                          <a:effectLst/>
                        </a:rPr>
                        <a:t> AND OPERATING ENVIRONMENTS</a:t>
                      </a:r>
                      <a:endParaRPr lang="en-US" sz="1600" dirty="0">
                        <a:solidFill>
                          <a:schemeClr val="tx1"/>
                        </a:solidFill>
                        <a:effectLst/>
                        <a:latin typeface="Calibri"/>
                        <a:ea typeface="Times New Roman"/>
                        <a:cs typeface="Times New Roman"/>
                      </a:endParaRPr>
                    </a:p>
                  </a:txBody>
                  <a:tcPr marL="33609" marR="336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Economy</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Fiscal Health</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837">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Internet</a:t>
                      </a:r>
                      <a:r>
                        <a:rPr lang="en-US" sz="1600" baseline="0" dirty="0" smtClean="0">
                          <a:solidFill>
                            <a:schemeClr val="tx1"/>
                          </a:solidFill>
                          <a:effectLst/>
                          <a:latin typeface="Calibri"/>
                          <a:ea typeface="Times New Roman"/>
                          <a:cs typeface="Times New Roman"/>
                        </a:rPr>
                        <a:t> &amp; Social Media</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Environmental Threats &amp; Impacts </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837">
                <a:tc>
                  <a:txBody>
                    <a:bodyPr/>
                    <a:lstStyle/>
                    <a:p>
                      <a:pPr marL="457200" marR="0" lvl="1" indent="0">
                        <a:spcBef>
                          <a:spcPts val="0"/>
                        </a:spcBef>
                        <a:spcAft>
                          <a:spcPts val="0"/>
                        </a:spcAft>
                        <a:buFont typeface="Arial" pitchFamily="34" charset="0"/>
                        <a:buNone/>
                      </a:pPr>
                      <a:r>
                        <a:rPr lang="en-US" sz="1600" b="1" dirty="0" smtClean="0">
                          <a:solidFill>
                            <a:schemeClr val="tx1"/>
                          </a:solidFill>
                          <a:effectLst/>
                          <a:latin typeface="Calibri"/>
                          <a:ea typeface="Times New Roman"/>
                          <a:cs typeface="Times New Roman"/>
                        </a:rPr>
                        <a:t>Health Care</a:t>
                      </a:r>
                      <a:endParaRPr lang="en-US" sz="1600" b="1"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30837">
                <a:tc>
                  <a:txBody>
                    <a:bodyPr/>
                    <a:lstStyle/>
                    <a:p>
                      <a:pPr marL="457200" marR="0" lvl="1" indent="0">
                        <a:spcBef>
                          <a:spcPts val="0"/>
                        </a:spcBef>
                        <a:spcAft>
                          <a:spcPts val="0"/>
                        </a:spcAft>
                        <a:buFont typeface="Arial" pitchFamily="34" charset="0"/>
                        <a:buNone/>
                      </a:pPr>
                      <a:r>
                        <a:rPr lang="en-US" sz="1600" b="1" dirty="0" smtClean="0">
                          <a:solidFill>
                            <a:schemeClr val="tx1"/>
                          </a:solidFill>
                          <a:effectLst/>
                          <a:latin typeface="Calibri"/>
                          <a:ea typeface="Times New Roman"/>
                          <a:cs typeface="Times New Roman"/>
                        </a:rPr>
                        <a:t>Health Equity</a:t>
                      </a:r>
                      <a:endParaRPr lang="en-US" sz="1600" b="1"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gridSpan="5">
                  <a:txBody>
                    <a:bodyPr/>
                    <a:lstStyle/>
                    <a:p>
                      <a:pPr marL="0" marR="0" indent="0">
                        <a:spcBef>
                          <a:spcPts val="600"/>
                        </a:spcBef>
                        <a:spcAft>
                          <a:spcPts val="0"/>
                        </a:spcAft>
                        <a:buFont typeface="Arial" pitchFamily="34" charset="0"/>
                        <a:buNone/>
                      </a:pPr>
                      <a:r>
                        <a:rPr lang="en-US" sz="1600" spc="100" dirty="0" smtClean="0">
                          <a:solidFill>
                            <a:schemeClr val="tx1"/>
                          </a:solidFill>
                          <a:effectLst/>
                        </a:rPr>
                        <a:t>Public</a:t>
                      </a:r>
                      <a:r>
                        <a:rPr lang="en-US" sz="1600" spc="100" baseline="0" dirty="0" smtClean="0">
                          <a:solidFill>
                            <a:schemeClr val="tx1"/>
                          </a:solidFill>
                          <a:effectLst/>
                        </a:rPr>
                        <a:t> Health</a:t>
                      </a:r>
                      <a:endParaRPr lang="en-US" sz="1600" dirty="0">
                        <a:solidFill>
                          <a:schemeClr val="tx1"/>
                        </a:solidFill>
                        <a:effectLst/>
                        <a:latin typeface="Calibri"/>
                        <a:ea typeface="Times New Roman"/>
                        <a:cs typeface="Times New Roman"/>
                      </a:endParaRPr>
                    </a:p>
                  </a:txBody>
                  <a:tcPr marL="33609" marR="33609"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Public Health</a:t>
                      </a:r>
                      <a:r>
                        <a:rPr lang="en-US" sz="1600" baseline="0" dirty="0" smtClean="0">
                          <a:solidFill>
                            <a:schemeClr val="tx1"/>
                          </a:solidFill>
                          <a:effectLst/>
                          <a:latin typeface="Calibri"/>
                          <a:ea typeface="Times New Roman"/>
                          <a:cs typeface="Times New Roman"/>
                        </a:rPr>
                        <a:t> Roles</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Funding for Public Health</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Public Health</a:t>
                      </a:r>
                      <a:r>
                        <a:rPr lang="en-US" sz="1600" baseline="0" dirty="0" smtClean="0">
                          <a:solidFill>
                            <a:schemeClr val="tx1"/>
                          </a:solidFill>
                          <a:effectLst/>
                          <a:latin typeface="Calibri"/>
                          <a:ea typeface="Times New Roman"/>
                          <a:cs typeface="Times New Roman"/>
                        </a:rPr>
                        <a:t> &amp; Health Care</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Health Care’s Role in Population</a:t>
                      </a:r>
                      <a:r>
                        <a:rPr lang="en-US" sz="1600" baseline="0" dirty="0" smtClean="0">
                          <a:solidFill>
                            <a:schemeClr val="tx1"/>
                          </a:solidFill>
                          <a:effectLst/>
                          <a:latin typeface="Calibri"/>
                          <a:ea typeface="Times New Roman"/>
                          <a:cs typeface="Times New Roman"/>
                        </a:rPr>
                        <a:t> Health</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Surveillance and Epidemiology</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4078">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Emergency Preparedness</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a:solidFill>
                            <a:schemeClr val="tx1"/>
                          </a:solidFill>
                          <a:effectLst/>
                        </a:rPr>
                        <a:t> </a:t>
                      </a:r>
                      <a:endParaRPr lang="en-US" sz="50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8504">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Environmental Health/Safety</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a:spcBef>
                          <a:spcPts val="0"/>
                        </a:spcBef>
                        <a:spcAft>
                          <a:spcPts val="0"/>
                        </a:spcAft>
                      </a:pPr>
                      <a:r>
                        <a:rPr lang="en-US" sz="600" dirty="0">
                          <a:solidFill>
                            <a:schemeClr val="tx1"/>
                          </a:solidFill>
                          <a:effectLst/>
                        </a:rPr>
                        <a:t> </a:t>
                      </a:r>
                      <a:endParaRPr lang="en-US" sz="500" dirty="0">
                        <a:solidFill>
                          <a:schemeClr val="tx1"/>
                        </a:solidFill>
                        <a:effectLst/>
                        <a:latin typeface="Calibri"/>
                        <a:ea typeface="Times New Roman"/>
                        <a:cs typeface="Times New Roman"/>
                      </a:endParaRPr>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8504">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Injury and Violence Prevention</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08504">
                <a:tc>
                  <a:txBody>
                    <a:bodyPr/>
                    <a:lstStyle/>
                    <a:p>
                      <a:pPr marL="457200" marR="0" lvl="1" indent="0">
                        <a:spcBef>
                          <a:spcPts val="0"/>
                        </a:spcBef>
                        <a:spcAft>
                          <a:spcPts val="0"/>
                        </a:spcAft>
                        <a:buFont typeface="Arial" pitchFamily="34" charset="0"/>
                        <a:buNone/>
                      </a:pPr>
                      <a:r>
                        <a:rPr lang="en-US" sz="1600" dirty="0" smtClean="0">
                          <a:solidFill>
                            <a:schemeClr val="tx1"/>
                          </a:solidFill>
                          <a:effectLst/>
                          <a:latin typeface="Calibri"/>
                          <a:ea typeface="Times New Roman"/>
                          <a:cs typeface="Times New Roman"/>
                        </a:rPr>
                        <a:t>Etc.</a:t>
                      </a:r>
                      <a:endParaRPr lang="en-US" sz="1600" dirty="0">
                        <a:solidFill>
                          <a:schemeClr val="tx1"/>
                        </a:solidFill>
                        <a:effectLst/>
                        <a:latin typeface="Calibri"/>
                        <a:ea typeface="Times New Roman"/>
                        <a:cs typeface="Times New Roman"/>
                      </a:endParaRPr>
                    </a:p>
                  </a:txBody>
                  <a:tcPr marL="33609" marR="3360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marL="33609" marR="33609"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4" name="Rectangle 1"/>
          <p:cNvSpPr>
            <a:spLocks noChangeArrowheads="1"/>
          </p:cNvSpPr>
          <p:nvPr/>
        </p:nvSpPr>
        <p:spPr bwMode="auto">
          <a:xfrm>
            <a:off x="228599" y="175736"/>
            <a:ext cx="876300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fontAlgn="base">
              <a:spcBef>
                <a:spcPct val="0"/>
              </a:spcBef>
              <a:spcAft>
                <a:spcPct val="0"/>
              </a:spcAft>
            </a:pPr>
            <a:r>
              <a:rPr lang="en-US" sz="2400" dirty="0">
                <a:latin typeface="Arial" pitchFamily="34" charset="0"/>
                <a:cs typeface="Arial" pitchFamily="34" charset="0"/>
              </a:rPr>
              <a:t>See the </a:t>
            </a:r>
            <a:r>
              <a:rPr lang="en-US" sz="2400" b="1" dirty="0" smtClean="0">
                <a:latin typeface="Arial" pitchFamily="34" charset="0"/>
                <a:cs typeface="Arial" pitchFamily="34" charset="0"/>
              </a:rPr>
              <a:t>Public </a:t>
            </a:r>
            <a:r>
              <a:rPr lang="en-US" sz="2400" b="1" dirty="0">
                <a:latin typeface="Arial" pitchFamily="34" charset="0"/>
                <a:cs typeface="Arial" pitchFamily="34" charset="0"/>
              </a:rPr>
              <a:t>Health 2030 Scenario Matrix </a:t>
            </a:r>
            <a:r>
              <a:rPr lang="en-US" sz="2400" dirty="0">
                <a:latin typeface="Arial" pitchFamily="34" charset="0"/>
                <a:cs typeface="Arial" pitchFamily="34" charset="0"/>
              </a:rPr>
              <a:t>for a side-by-side comparison of the scenarios across multiple </a:t>
            </a:r>
            <a:r>
              <a:rPr lang="en-US" sz="2400" dirty="0" smtClean="0">
                <a:latin typeface="Arial" pitchFamily="34" charset="0"/>
                <a:cs typeface="Arial" pitchFamily="34" charset="0"/>
              </a:rPr>
              <a:t>dimensions</a:t>
            </a:r>
            <a:endParaRPr lang="en-US" sz="24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25362970-3CB2-42B5-93D8-0AFA0B37AC02}" type="slidenum">
              <a:rPr lang="en-US" smtClean="0">
                <a:solidFill>
                  <a:prstClr val="black">
                    <a:tint val="75000"/>
                  </a:prstClr>
                </a:solidFill>
              </a:rPr>
              <a:pPr/>
              <a:t>91</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5115537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a:noAutofit/>
          </a:bodyPr>
          <a:lstStyle/>
          <a:p>
            <a:r>
              <a:rPr lang="en-US" sz="3600" b="1" dirty="0" smtClean="0"/>
              <a:t>Scenario Likelihood and Preferability Poll</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3818662398"/>
              </p:ext>
            </p:extLst>
          </p:nvPr>
        </p:nvGraphicFramePr>
        <p:xfrm>
          <a:off x="228600" y="914400"/>
          <a:ext cx="8458200" cy="5726304"/>
        </p:xfrm>
        <a:graphic>
          <a:graphicData uri="http://schemas.openxmlformats.org/drawingml/2006/table">
            <a:tbl>
              <a:tblPr firstRow="1" firstCol="1" bandRow="1">
                <a:tableStyleId>{073A0DAA-6AF3-43AB-8588-CEC1D06C72B9}</a:tableStyleId>
              </a:tblPr>
              <a:tblGrid>
                <a:gridCol w="4953000"/>
                <a:gridCol w="1752600"/>
                <a:gridCol w="1752600"/>
              </a:tblGrid>
              <a:tr h="466511">
                <a:tc>
                  <a:txBody>
                    <a:bodyPr/>
                    <a:lstStyle/>
                    <a:p>
                      <a:pPr marL="0" marR="0">
                        <a:lnSpc>
                          <a:spcPct val="115000"/>
                        </a:lnSpc>
                        <a:spcBef>
                          <a:spcPts val="0"/>
                        </a:spcBef>
                        <a:spcAft>
                          <a:spcPts val="0"/>
                        </a:spcAft>
                      </a:pPr>
                      <a:r>
                        <a:rPr lang="en-US" sz="2400" baseline="0" dirty="0">
                          <a:effectLst/>
                        </a:rPr>
                        <a:t> </a:t>
                      </a:r>
                      <a:r>
                        <a:rPr lang="en-US" sz="2400" baseline="0" dirty="0" smtClean="0">
                          <a:effectLst/>
                        </a:rPr>
                        <a:t>Public Health </a:t>
                      </a:r>
                      <a:r>
                        <a:rPr lang="en-US" sz="2400" baseline="0" dirty="0" smtClean="0">
                          <a:effectLst/>
                        </a:rPr>
                        <a:t>&amp; Primary Care Scenarios</a:t>
                      </a:r>
                      <a:endParaRPr lang="en-US" sz="2000" baseline="0" dirty="0">
                        <a:effectLst/>
                        <a:latin typeface="Calibri"/>
                        <a:ea typeface="MS Mincho"/>
                        <a:cs typeface="Times New Roman"/>
                      </a:endParaRPr>
                    </a:p>
                  </a:txBody>
                  <a:tcPr marL="68580" marR="68580" marT="0" marB="0"/>
                </a:tc>
                <a:tc>
                  <a:txBody>
                    <a:bodyPr/>
                    <a:lstStyle/>
                    <a:p>
                      <a:pPr marL="0" marR="0" algn="ctr">
                        <a:lnSpc>
                          <a:spcPct val="115000"/>
                        </a:lnSpc>
                        <a:spcBef>
                          <a:spcPts val="0"/>
                        </a:spcBef>
                        <a:spcAft>
                          <a:spcPts val="0"/>
                        </a:spcAft>
                      </a:pPr>
                      <a:r>
                        <a:rPr lang="en-US" sz="2400" baseline="0">
                          <a:effectLst/>
                        </a:rPr>
                        <a:t>Likelihood</a:t>
                      </a:r>
                      <a:endParaRPr lang="en-US" sz="2400" baseline="0">
                        <a:effectLst/>
                        <a:latin typeface="Calibri"/>
                        <a:ea typeface="MS Mincho"/>
                        <a:cs typeface="Times New Roman"/>
                      </a:endParaRPr>
                    </a:p>
                  </a:txBody>
                  <a:tcPr marL="68580" marR="68580" marT="0" marB="0"/>
                </a:tc>
                <a:tc>
                  <a:txBody>
                    <a:bodyPr/>
                    <a:lstStyle/>
                    <a:p>
                      <a:pPr marL="0" marR="0" algn="ctr">
                        <a:lnSpc>
                          <a:spcPct val="115000"/>
                        </a:lnSpc>
                        <a:spcBef>
                          <a:spcPts val="0"/>
                        </a:spcBef>
                        <a:spcAft>
                          <a:spcPts val="0"/>
                        </a:spcAft>
                      </a:pPr>
                      <a:r>
                        <a:rPr lang="en-US" sz="2400" baseline="0">
                          <a:effectLst/>
                        </a:rPr>
                        <a:t>Preferability</a:t>
                      </a:r>
                      <a:endParaRPr lang="en-US" sz="2400" baseline="0">
                        <a:effectLst/>
                        <a:latin typeface="Calibri"/>
                        <a:ea typeface="MS Mincho"/>
                        <a:cs typeface="Times New Roman"/>
                      </a:endParaRPr>
                    </a:p>
                  </a:txBody>
                  <a:tcPr marL="68580" marR="68580" marT="0" marB="0"/>
                </a:tc>
              </a:tr>
              <a:tr h="1140672">
                <a:tc>
                  <a:txBody>
                    <a:bodyPr/>
                    <a:lstStyle/>
                    <a:p>
                      <a:pPr marL="0" lvl="1" indent="0">
                        <a:buFont typeface="Arial" pitchFamily="34" charset="0"/>
                        <a:buNone/>
                      </a:pPr>
                      <a:r>
                        <a:rPr lang="en-US" sz="2400" b="1" dirty="0" smtClean="0"/>
                        <a:t>Scenario 1: One Step Forward, Half a Step Back for Public Health/Many Needs, Many Models for Primary Care</a:t>
                      </a:r>
                      <a:endParaRPr lang="en-US" sz="1800"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r>
              <a:tr h="1140672">
                <a:tc>
                  <a:txBody>
                    <a:bodyPr/>
                    <a:lstStyle/>
                    <a:p>
                      <a:r>
                        <a:rPr lang="en-US" sz="2400" b="1" dirty="0" smtClean="0"/>
                        <a:t>Scenario 2:  Public Health is Overwhelmed, Under-Resourced/ Primary Care sees a Lost Decade, Lost Health</a:t>
                      </a:r>
                      <a:endParaRPr lang="en-US" sz="2400" b="1"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r>
              <a:tr h="1140672">
                <a:tc>
                  <a:txBody>
                    <a:bodyPr/>
                    <a:lstStyle/>
                    <a:p>
                      <a:r>
                        <a:rPr lang="en-US" sz="2400" b="1" dirty="0" smtClean="0"/>
                        <a:t>Scenario 3: Public Health leads Sea Change for Health Equity/ Primary Care that Works for All</a:t>
                      </a:r>
                      <a:endParaRPr lang="en-US" sz="2400" b="1"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r>
              <a:tr h="1140672">
                <a:tc>
                  <a:txBody>
                    <a:bodyPr/>
                    <a:lstStyle/>
                    <a:p>
                      <a:r>
                        <a:rPr lang="en-US" sz="2400" b="1" dirty="0" smtClean="0"/>
                        <a:t>Scenario 4: Community-Driven Health and Equity for Public Health/ I Am My Own Medical Home for Primary Care</a:t>
                      </a:r>
                      <a:endParaRPr lang="en-US" sz="2400" b="1" dirty="0" smtClean="0"/>
                    </a:p>
                  </a:txBody>
                  <a:tcPr marL="68580" marR="68580" marT="0" marB="0" anchor="ctr"/>
                </a:tc>
                <a:tc>
                  <a:txBody>
                    <a:bodyPr/>
                    <a:lstStyle/>
                    <a:p>
                      <a:pPr marL="0" marR="0" algn="ctr">
                        <a:lnSpc>
                          <a:spcPct val="115000"/>
                        </a:lnSpc>
                        <a:spcBef>
                          <a:spcPts val="0"/>
                        </a:spcBef>
                        <a:spcAft>
                          <a:spcPts val="0"/>
                        </a:spcAft>
                      </a:pPr>
                      <a:r>
                        <a:rPr lang="en-US" sz="2400" baseline="0">
                          <a:effectLst/>
                        </a:rPr>
                        <a:t>0-100</a:t>
                      </a:r>
                      <a:endParaRPr lang="en-US" sz="2400" baseline="0">
                        <a:effectLst/>
                        <a:latin typeface="Calibri"/>
                        <a:ea typeface="MS Mincho"/>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aseline="0" dirty="0">
                          <a:effectLst/>
                        </a:rPr>
                        <a:t>0-100</a:t>
                      </a:r>
                      <a:endParaRPr lang="en-US" sz="2400" baseline="0" dirty="0">
                        <a:effectLst/>
                        <a:latin typeface="Calibri"/>
                        <a:ea typeface="MS Mincho"/>
                        <a:cs typeface="Times New Roman"/>
                      </a:endParaRPr>
                    </a:p>
                  </a:txBody>
                  <a:tcPr marL="68580" marR="68580" marT="0" marB="0" anchor="ctr"/>
                </a:tc>
              </a:tr>
            </a:tbl>
          </a:graphicData>
        </a:graphic>
      </p:graphicFrame>
      <p:sp>
        <p:nvSpPr>
          <p:cNvPr id="5" name="Slide Number Placeholder 4"/>
          <p:cNvSpPr>
            <a:spLocks noGrp="1"/>
          </p:cNvSpPr>
          <p:nvPr>
            <p:ph type="sldNum" sz="quarter" idx="12"/>
          </p:nvPr>
        </p:nvSpPr>
        <p:spPr/>
        <p:txBody>
          <a:bodyPr/>
          <a:lstStyle/>
          <a:p>
            <a:fld id="{25362970-3CB2-42B5-93D8-0AFA0B37AC02}" type="slidenum">
              <a:rPr lang="en-US" smtClean="0">
                <a:solidFill>
                  <a:prstClr val="black">
                    <a:tint val="75000"/>
                  </a:prstClr>
                </a:solidFill>
              </a:rPr>
              <a:pPr/>
              <a:t>92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0180407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00200"/>
            <a:ext cx="9144000" cy="4953000"/>
          </a:xfrm>
        </p:spPr>
        <p:txBody>
          <a:bodyPr>
            <a:noAutofit/>
          </a:bodyPr>
          <a:lstStyle/>
          <a:p>
            <a:pPr marL="0" indent="0" algn="ctr">
              <a:buNone/>
            </a:pPr>
            <a:r>
              <a:rPr lang="en-US" sz="6000" dirty="0" smtClean="0"/>
              <a:t>Visualizing Your Scenario </a:t>
            </a:r>
            <a:endParaRPr lang="en-US" sz="6000" dirty="0"/>
          </a:p>
        </p:txBody>
      </p:sp>
      <p:sp>
        <p:nvSpPr>
          <p:cNvPr id="7" name="Title 1"/>
          <p:cNvSpPr txBox="1">
            <a:spLocks/>
          </p:cNvSpPr>
          <p:nvPr/>
        </p:nvSpPr>
        <p:spPr>
          <a:xfrm>
            <a:off x="152400" y="990600"/>
            <a:ext cx="8763000" cy="556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prstClr val="black"/>
                </a:solidFill>
              </a:rPr>
              <a:t> </a:t>
            </a:r>
            <a:endParaRPr lang="en-US" sz="2800" dirty="0"/>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93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8271585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04800"/>
            <a:ext cx="9144000" cy="6248400"/>
          </a:xfrm>
        </p:spPr>
        <p:txBody>
          <a:bodyPr>
            <a:noAutofit/>
          </a:bodyPr>
          <a:lstStyle/>
          <a:p>
            <a:pPr marL="0" indent="0">
              <a:buNone/>
            </a:pPr>
            <a:r>
              <a:rPr lang="en-US" sz="3600" dirty="0" smtClean="0"/>
              <a:t>Exploring one Scenario: Small Group Discussions</a:t>
            </a:r>
            <a:endParaRPr lang="en-US" sz="3600" dirty="0"/>
          </a:p>
        </p:txBody>
      </p:sp>
      <p:sp>
        <p:nvSpPr>
          <p:cNvPr id="7" name="Title 1"/>
          <p:cNvSpPr txBox="1">
            <a:spLocks/>
          </p:cNvSpPr>
          <p:nvPr/>
        </p:nvSpPr>
        <p:spPr>
          <a:xfrm>
            <a:off x="152400" y="990600"/>
            <a:ext cx="8763000" cy="556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prstClr val="black"/>
                </a:solidFill>
              </a:rPr>
              <a:t>You have been assigned one of these four scenarios.  The objective is to explore that scenario, consider the implications, and answer these questions:</a:t>
            </a:r>
          </a:p>
          <a:p>
            <a:pPr marL="342900" lvl="0" indent="-342900" algn="l">
              <a:buFont typeface="Arial" panose="020B0604020202020204" pitchFamily="34" charset="0"/>
              <a:buChar char="•"/>
            </a:pPr>
            <a:r>
              <a:rPr lang="en-US" sz="2800" dirty="0"/>
              <a:t>What were the most striking changes you saw in your visualization of your scenario in 2030? </a:t>
            </a:r>
          </a:p>
          <a:p>
            <a:pPr marL="342900" lvl="0" indent="-342900" algn="l">
              <a:buFont typeface="Arial" panose="020B0604020202020204" pitchFamily="34" charset="0"/>
              <a:buChar char="•"/>
            </a:pPr>
            <a:r>
              <a:rPr lang="en-US" sz="2800" dirty="0"/>
              <a:t>Assume that the scenario you are in happens.  What are the implications for your organization? (e.g. its vision, work, strategies, personnel</a:t>
            </a:r>
            <a:r>
              <a:rPr lang="en-US" sz="2800" dirty="0" smtClean="0"/>
              <a:t>)?</a:t>
            </a:r>
          </a:p>
          <a:p>
            <a:pPr marL="342900" lvl="0" indent="-342900" algn="l">
              <a:buFont typeface="Arial" panose="020B0604020202020204" pitchFamily="34" charset="0"/>
              <a:buChar char="•"/>
            </a:pPr>
            <a:endParaRPr lang="en-US" sz="2800" dirty="0"/>
          </a:p>
          <a:p>
            <a:pPr marL="342900" lvl="0" indent="-342900" algn="l">
              <a:buFont typeface="Arial" panose="020B0604020202020204" pitchFamily="34" charset="0"/>
              <a:buChar char="•"/>
            </a:pPr>
            <a:r>
              <a:rPr lang="en-US" sz="2800" dirty="0"/>
              <a:t>Given the assumptions in your scenario for health care and public health (see bottom of page 33 and top of page 34 of the matrix) – how will your public health and health care organizations work together?</a:t>
            </a:r>
          </a:p>
        </p:txBody>
      </p:sp>
      <p:sp>
        <p:nvSpPr>
          <p:cNvPr id="2" name="Slide Number Placeholder 1"/>
          <p:cNvSpPr>
            <a:spLocks noGrp="1"/>
          </p:cNvSpPr>
          <p:nvPr>
            <p:ph type="sldNum" sz="quarter" idx="12"/>
          </p:nvPr>
        </p:nvSpPr>
        <p:spPr/>
        <p:txBody>
          <a:bodyPr/>
          <a:lstStyle/>
          <a:p>
            <a:fld id="{25362970-3CB2-42B5-93D8-0AFA0B37AC02}" type="slidenum">
              <a:rPr lang="en-US" smtClean="0">
                <a:solidFill>
                  <a:prstClr val="black">
                    <a:tint val="75000"/>
                  </a:prstClr>
                </a:solidFill>
              </a:rPr>
              <a:pPr/>
              <a:t>94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5197738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296400" cy="3124200"/>
          </a:xfrm>
        </p:spPr>
        <p:txBody>
          <a:bodyPr>
            <a:noAutofit/>
          </a:bodyPr>
          <a:lstStyle/>
          <a:p>
            <a:r>
              <a:rPr lang="en-US" sz="3600" b="1" dirty="0" smtClean="0"/>
              <a:t>Public Health 2030</a:t>
            </a:r>
            <a:br>
              <a:rPr lang="en-US" sz="3600" b="1" dirty="0" smtClean="0"/>
            </a:br>
            <a:r>
              <a:rPr lang="en-US" sz="3600" dirty="0" smtClean="0">
                <a:hlinkClick r:id="rId4"/>
              </a:rPr>
              <a:t>www.altfutures.org/publichealth2030</a:t>
            </a:r>
            <a:r>
              <a:rPr lang="en-US" sz="3600" dirty="0" smtClean="0"/>
              <a:t/>
            </a:r>
            <a:br>
              <a:rPr lang="en-US" sz="3600" dirty="0" smtClean="0"/>
            </a:br>
            <a:r>
              <a:rPr lang="en-US" sz="3600" b="1" dirty="0" smtClean="0"/>
              <a:t>Primary Care 2025</a:t>
            </a:r>
            <a:r>
              <a:rPr lang="en-US" sz="3600" dirty="0"/>
              <a:t/>
            </a:r>
            <a:br>
              <a:rPr lang="en-US" sz="3600" dirty="0"/>
            </a:br>
            <a:r>
              <a:rPr lang="en-US" sz="3600" dirty="0" smtClean="0">
                <a:hlinkClick r:id="rId5"/>
              </a:rPr>
              <a:t>www.altfutures.org/primarycare2025</a:t>
            </a:r>
            <a:r>
              <a:rPr lang="en-US" sz="3600" dirty="0" smtClean="0"/>
              <a:t/>
            </a:r>
            <a:br>
              <a:rPr lang="en-US" sz="3600" dirty="0" smtClean="0"/>
            </a:br>
            <a:r>
              <a:rPr lang="en-US" sz="3600" dirty="0" smtClean="0"/>
              <a:t/>
            </a:r>
            <a:br>
              <a:rPr lang="en-US" sz="3600" dirty="0" smtClean="0"/>
            </a:br>
            <a:r>
              <a:rPr lang="en-US" sz="2800" b="1" dirty="0" smtClean="0"/>
              <a:t>Vulnerability2030 </a:t>
            </a:r>
            <a:r>
              <a:rPr lang="en-US" sz="2800" dirty="0" smtClean="0"/>
              <a:t/>
            </a:r>
            <a:br>
              <a:rPr lang="en-US" sz="2800" dirty="0" smtClean="0"/>
            </a:br>
            <a:r>
              <a:rPr lang="en-US" sz="2800" dirty="0" smtClean="0">
                <a:hlinkClick r:id="rId6"/>
              </a:rPr>
              <a:t>www.altfutures.org/vulnerability2030</a:t>
            </a:r>
            <a:r>
              <a:rPr lang="en-US" sz="2800" dirty="0" smtClean="0"/>
              <a:t> </a:t>
            </a:r>
            <a:r>
              <a:rPr lang="en-US" sz="3600" dirty="0"/>
              <a:t/>
            </a:r>
            <a:br>
              <a:rPr lang="en-US" sz="3600" dirty="0"/>
            </a:br>
            <a:r>
              <a:rPr lang="en-US" sz="3600" b="1" dirty="0" smtClean="0"/>
              <a:t/>
            </a:r>
            <a:br>
              <a:rPr lang="en-US" sz="3600" b="1" dirty="0" smtClean="0"/>
            </a:br>
            <a:endParaRPr lang="en-US" sz="3600" b="1" dirty="0"/>
          </a:p>
        </p:txBody>
      </p:sp>
      <p:grpSp>
        <p:nvGrpSpPr>
          <p:cNvPr id="12" name="Group 11"/>
          <p:cNvGrpSpPr/>
          <p:nvPr/>
        </p:nvGrpSpPr>
        <p:grpSpPr>
          <a:xfrm>
            <a:off x="3347252" y="4747286"/>
            <a:ext cx="4015232" cy="1748764"/>
            <a:chOff x="1905000" y="1332714"/>
            <a:chExt cx="6248400" cy="2674118"/>
          </a:xfrm>
        </p:grpSpPr>
        <p:pic>
          <p:nvPicPr>
            <p:cNvPr id="13" name="Picture 2" descr="C:\Users\yarikan\Desktop\logos\rwjf-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0250" y="1332714"/>
              <a:ext cx="6153150" cy="20962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yarikan\Desktop\logos\Kres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0" y="3468492"/>
              <a:ext cx="6248400" cy="53834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yarikan\Desktop\IAF-Logo-Transpare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65" y="0"/>
            <a:ext cx="3134398" cy="16764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347002" y="5769114"/>
            <a:ext cx="1981200" cy="707886"/>
          </a:xfrm>
          <a:prstGeom prst="rect">
            <a:avLst/>
          </a:prstGeom>
        </p:spPr>
        <p:txBody>
          <a:bodyPr wrap="square">
            <a:spAutoFit/>
          </a:bodyPr>
          <a:lstStyle/>
          <a:p>
            <a:pPr algn="r"/>
            <a:r>
              <a:rPr lang="en-US" sz="2000" dirty="0" smtClean="0"/>
              <a:t>Supported by grants from:</a:t>
            </a:r>
            <a:endParaRPr lang="en-US" sz="2000" dirty="0"/>
          </a:p>
        </p:txBody>
      </p:sp>
      <p:sp>
        <p:nvSpPr>
          <p:cNvPr id="3" name="Subtitle 2"/>
          <p:cNvSpPr>
            <a:spLocks noGrp="1"/>
          </p:cNvSpPr>
          <p:nvPr>
            <p:ph type="subTitle" idx="1"/>
          </p:nvPr>
        </p:nvSpPr>
        <p:spPr>
          <a:xfrm>
            <a:off x="152400" y="4038600"/>
            <a:ext cx="8839200" cy="850145"/>
          </a:xfrm>
        </p:spPr>
        <p:txBody>
          <a:bodyPr>
            <a:noAutofit/>
          </a:bodyPr>
          <a:lstStyle/>
          <a:p>
            <a:r>
              <a:rPr lang="en-US" sz="4000" dirty="0" smtClean="0">
                <a:solidFill>
                  <a:schemeClr val="tx1"/>
                </a:solidFill>
              </a:rPr>
              <a:t> </a:t>
            </a:r>
          </a:p>
        </p:txBody>
      </p:sp>
      <p:sp>
        <p:nvSpPr>
          <p:cNvPr id="15"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18"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19" name="SessionResponseData" hidden="1"/>
          <p:cNvSpPr txBox="1"/>
          <p:nvPr/>
        </p:nvSpPr>
        <p:spPr>
          <a:xfrm>
            <a:off x="0" y="0"/>
            <a:ext cx="0" cy="0"/>
          </a:xfrm>
          <a:prstGeom prst="rect">
            <a:avLst/>
          </a:prstGeom>
          <a:noFill/>
        </p:spPr>
        <p:txBody>
          <a:bodyPr vert="horz" rtlCol="0">
            <a:spAutoFit/>
          </a:bodyPr>
          <a:lstStyle/>
          <a:p>
            <a:endParaRPr lang="en-US"/>
          </a:p>
        </p:txBody>
      </p:sp>
      <p:sp>
        <p:nvSpPr>
          <p:cNvPr id="20"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Tree>
    <p:custDataLst>
      <p:tags r:id="rId1"/>
    </p:custDataLst>
    <p:extLst>
      <p:ext uri="{BB962C8B-B14F-4D97-AF65-F5344CB8AC3E}">
        <p14:creationId xmlns:p14="http://schemas.microsoft.com/office/powerpoint/2010/main" val="2163814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5.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edict">
      <a:majorFont>
        <a:latin typeface="Book Antiqu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WJF Purple">
  <a:themeElements>
    <a:clrScheme name="Custom 4">
      <a:dk1>
        <a:srgbClr val="06080A"/>
      </a:dk1>
      <a:lt1>
        <a:srgbClr val="FFFFFF"/>
      </a:lt1>
      <a:dk2>
        <a:srgbClr val="675C53"/>
      </a:dk2>
      <a:lt2>
        <a:srgbClr val="C8C3BE"/>
      </a:lt2>
      <a:accent1>
        <a:srgbClr val="E37F1C"/>
      </a:accent1>
      <a:accent2>
        <a:srgbClr val="1FADBF"/>
      </a:accent2>
      <a:accent3>
        <a:srgbClr val="97B03D"/>
      </a:accent3>
      <a:accent4>
        <a:srgbClr val="A1006B"/>
      </a:accent4>
      <a:accent5>
        <a:srgbClr val="7E1D78"/>
      </a:accent5>
      <a:accent6>
        <a:srgbClr val="4E2774"/>
      </a:accent6>
      <a:hlink>
        <a:srgbClr val="FFFFFF"/>
      </a:hlink>
      <a:folHlink>
        <a:srgbClr val="FFFFFF"/>
      </a:folHlink>
    </a:clrScheme>
    <a:fontScheme name="MS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9525" cap="flat" cmpd="sng" algn="ctr">
          <a:solidFill>
            <a:schemeClr val="accent4"/>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400" dirty="0" err="1" smtClean="0">
            <a:solidFill>
              <a:schemeClr val="bg1"/>
            </a:solidFill>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dirty="0" err="1" smtClean="0">
            <a:latin typeface="+mn-lt"/>
          </a:defRPr>
        </a:defPPr>
      </a:lstStyle>
    </a:txDef>
  </a:objectDefaults>
  <a:extraClrSchemeLst>
    <a:extraClrScheme>
      <a:clrScheme name="IMS_PPT_Standard_Template_v2 1">
        <a:dk1>
          <a:srgbClr val="111111"/>
        </a:dk1>
        <a:lt1>
          <a:srgbClr val="FFFFFF"/>
        </a:lt1>
        <a:dk2>
          <a:srgbClr val="0E0733"/>
        </a:dk2>
        <a:lt2>
          <a:srgbClr val="2E8D9E"/>
        </a:lt2>
        <a:accent1>
          <a:srgbClr val="C07200"/>
        </a:accent1>
        <a:accent2>
          <a:srgbClr val="0F6800"/>
        </a:accent2>
        <a:accent3>
          <a:srgbClr val="FFFFFF"/>
        </a:accent3>
        <a:accent4>
          <a:srgbClr val="0D0D0D"/>
        </a:accent4>
        <a:accent5>
          <a:srgbClr val="DCBCAA"/>
        </a:accent5>
        <a:accent6>
          <a:srgbClr val="0C5E00"/>
        </a:accent6>
        <a:hlink>
          <a:srgbClr val="00528A"/>
        </a:hlink>
        <a:folHlink>
          <a:srgbClr val="860C0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55691</TotalTime>
  <Words>7884</Words>
  <Application>Microsoft Office PowerPoint</Application>
  <PresentationFormat>On-screen Show (4:3)</PresentationFormat>
  <Paragraphs>1159</Paragraphs>
  <Slides>95</Slides>
  <Notes>95</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95</vt:i4>
      </vt:variant>
    </vt:vector>
  </HeadingPairs>
  <TitlesOfParts>
    <vt:vector size="101" baseType="lpstr">
      <vt:lpstr>Custom Design</vt:lpstr>
      <vt:lpstr>2_Office Theme</vt:lpstr>
      <vt:lpstr>3_Office Theme</vt:lpstr>
      <vt:lpstr>1_Office Theme</vt:lpstr>
      <vt:lpstr>RWJF Purple</vt:lpstr>
      <vt:lpstr>Acrobat Document</vt:lpstr>
      <vt:lpstr>Primary Care &amp; Public Health Futures  Iowa Public Health Conference Iowa City November 17, 2015  Clem Bezold Institute for Alternative Futures </vt:lpstr>
      <vt:lpstr>Introduction</vt:lpstr>
      <vt:lpstr>Introduction</vt:lpstr>
      <vt:lpstr>PowerPoint Presentation</vt:lpstr>
      <vt:lpstr>Primary Care 2025 Scenarios</vt:lpstr>
      <vt:lpstr>Public Health 2030 Scenarios</vt:lpstr>
      <vt:lpstr>The Public Health 2030 Project</vt:lpstr>
      <vt:lpstr>The Public Health 2030 Project</vt:lpstr>
      <vt:lpstr>Developing the Scenarios</vt:lpstr>
      <vt:lpstr>Public Health 2030 Advisory Committee</vt:lpstr>
      <vt:lpstr>State &amp; Local PH2030 Scenarios</vt:lpstr>
      <vt:lpstr>Aspirational Futures: Scenario Zones</vt:lpstr>
      <vt:lpstr>Public Health &amp; Primary Care Scenarios  </vt:lpstr>
      <vt:lpstr>Scenario Likelihood and Preferability Poll</vt:lpstr>
      <vt:lpstr>PowerPoint Presentation</vt:lpstr>
      <vt:lpstr>Primary Care: Disruptive Innovations</vt:lpstr>
      <vt:lpstr>PowerPoint Presentation</vt:lpstr>
      <vt:lpstr>Major Factors Shaping Health</vt:lpstr>
      <vt:lpstr>Health Care is discovering what it means to focus on the social determinants of health, something community health centers (CHCs) have done since their origins due to their mandate and structure</vt:lpstr>
      <vt:lpstr>IAF &amp; NACHC, with funding from the Kresge Foundation, created the first data base &amp; analysis of CHCs Leveraging The Social Determinants of Health  </vt:lpstr>
      <vt:lpstr>Most  Frequent Types of Efforts in IAF Database (17 or more out of 176 efforts, among 52 CHCs)</vt:lpstr>
      <vt:lpstr>The Primary Care Team</vt:lpstr>
      <vt:lpstr>Patient Centered Medical Home</vt:lpstr>
      <vt:lpstr>Moving from  Patient Centered Medical Home (PCMH)  to  Community Centered Health Home (CCHH)  </vt:lpstr>
      <vt:lpstr> Community Centered Health Home = PCMH plus: </vt:lpstr>
      <vt:lpstr>Health Cost Transparency</vt:lpstr>
      <vt:lpstr>Retail Clinics</vt:lpstr>
      <vt:lpstr>Retail &amp; other clinics</vt:lpstr>
      <vt:lpstr>PowerPoint Presentation</vt:lpstr>
      <vt:lpstr>Personalized Medicine and Care </vt:lpstr>
      <vt:lpstr>Health Care Knowledge Advances</vt:lpstr>
      <vt:lpstr>PowerPoint Presentation</vt:lpstr>
      <vt:lpstr>PowerPoint Presentation</vt:lpstr>
      <vt:lpstr>The Home &amp; the Doctor’s Office</vt:lpstr>
      <vt:lpstr> Health Care Knowledge Advances</vt:lpstr>
      <vt:lpstr>PowerPoint Presentation</vt:lpstr>
      <vt:lpstr>Self-Care</vt:lpstr>
      <vt:lpstr>PowerPoint Presentation</vt:lpstr>
      <vt:lpstr>Scenario 1: The Economy</vt:lpstr>
      <vt:lpstr>Scenario 1: Primary Care </vt:lpstr>
      <vt:lpstr>Scenario 1: Primary Care</vt:lpstr>
      <vt:lpstr>Scenario 1: Health Care</vt:lpstr>
      <vt:lpstr> Scenario 1: Primary Care</vt:lpstr>
      <vt:lpstr>Scenario 1: Health coverage &amp; disparities</vt:lpstr>
      <vt:lpstr>Scenario 1:  Health Care</vt:lpstr>
      <vt:lpstr>Scenario 1: Public Health Agencies </vt:lpstr>
      <vt:lpstr>Scenario 1: PHA Funding</vt:lpstr>
      <vt:lpstr>Scenario 1: PHAs and information </vt:lpstr>
      <vt:lpstr>Scenario 1: Climate Change &amp; PHAs </vt:lpstr>
      <vt:lpstr>PowerPoint Presentation</vt:lpstr>
      <vt:lpstr> </vt:lpstr>
      <vt:lpstr>Scenario 2: The Economy</vt:lpstr>
      <vt:lpstr>Scenario 2:   Political Polarization </vt:lpstr>
      <vt:lpstr>PowerPoint Presentation</vt:lpstr>
      <vt:lpstr>Scenario 2  Inequity &amp;  Social Unrest </vt:lpstr>
      <vt:lpstr> Scenario 2: Primary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 3: Equitable Economy </vt:lpstr>
      <vt:lpstr>Scenario 3: Policy Changes</vt:lpstr>
      <vt:lpstr> Scenario 3: Primary Care That Works       for All</vt:lpstr>
      <vt:lpstr> Scenario 3: Primary Care That Works for All</vt:lpstr>
      <vt:lpstr>PowerPoint Presentation</vt:lpstr>
      <vt:lpstr>PowerPoint Presentation</vt:lpstr>
      <vt:lpstr>PHAs become health development agencies, chief health strategists, shift away from direct services</vt:lpstr>
      <vt:lpstr>PowerPoint Presentation</vt:lpstr>
      <vt:lpstr>PowerPoint Presentation</vt:lpstr>
      <vt:lpstr>PowerPoint Presentation</vt:lpstr>
      <vt:lpstr>Scenario 4: Recession </vt:lpstr>
      <vt:lpstr>Scenario 4: Inequality </vt:lpstr>
      <vt:lpstr>Scenario 4: Demand for Fairness </vt:lpstr>
      <vt:lpstr>Scenario 4: Alternative Economics</vt:lpstr>
      <vt:lpstr>PowerPoint Presentation</vt:lpstr>
      <vt:lpstr>Scenario 4:  Local Communities </vt:lpstr>
      <vt:lpstr>Scenario 4: Primary Care</vt:lpstr>
      <vt:lpstr>Scenario 4: “I Am My Own Medical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 Likelihood and Preferability Poll</vt:lpstr>
      <vt:lpstr>PowerPoint Presentation</vt:lpstr>
      <vt:lpstr>PowerPoint Presentation</vt:lpstr>
      <vt:lpstr>Public Health 2030 www.altfutures.org/publichealth2030 Primary Care 2025 www.altfutures.org/primarycare2025  Vulnerability2030  www.altfutures.org/vulnerability2030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Clem Bezold</dc:creator>
  <cp:lastModifiedBy>Clem Bezold</cp:lastModifiedBy>
  <cp:revision>611</cp:revision>
  <cp:lastPrinted>2015-11-02T16:25:55Z</cp:lastPrinted>
  <dcterms:created xsi:type="dcterms:W3CDTF">2013-06-03T14:11:15Z</dcterms:created>
  <dcterms:modified xsi:type="dcterms:W3CDTF">2015-11-02T16:29:21Z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43ba2ad105764385942f7dc140ff2dc3</vt:lpwstr>
  </property>
  <property fmtid="{D5CDD505-2E9C-101B-9397-08002B2CF9AE}" pid="3" name="SlidesCount">
    <vt:lpwstr>95</vt:lpwstr>
  </property>
</Properties>
</file>